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1"/>
  </p:notesMasterIdLst>
  <p:sldIdLst>
    <p:sldId id="256" r:id="rId2"/>
    <p:sldId id="267" r:id="rId3"/>
    <p:sldId id="280" r:id="rId4"/>
    <p:sldId id="281" r:id="rId5"/>
    <p:sldId id="282" r:id="rId6"/>
    <p:sldId id="269" r:id="rId7"/>
    <p:sldId id="268" r:id="rId8"/>
    <p:sldId id="257" r:id="rId9"/>
    <p:sldId id="264" r:id="rId10"/>
    <p:sldId id="270" r:id="rId11"/>
    <p:sldId id="272" r:id="rId12"/>
    <p:sldId id="273" r:id="rId13"/>
    <p:sldId id="279" r:id="rId14"/>
    <p:sldId id="274" r:id="rId15"/>
    <p:sldId id="275" r:id="rId16"/>
    <p:sldId id="277" r:id="rId17"/>
    <p:sldId id="294" r:id="rId18"/>
    <p:sldId id="276" r:id="rId19"/>
    <p:sldId id="271" r:id="rId20"/>
    <p:sldId id="283" r:id="rId21"/>
    <p:sldId id="284" r:id="rId22"/>
    <p:sldId id="285" r:id="rId23"/>
    <p:sldId id="295" r:id="rId24"/>
    <p:sldId id="297" r:id="rId25"/>
    <p:sldId id="298" r:id="rId26"/>
    <p:sldId id="299" r:id="rId27"/>
    <p:sldId id="300" r:id="rId28"/>
    <p:sldId id="296" r:id="rId29"/>
    <p:sldId id="288" r:id="rId30"/>
    <p:sldId id="290" r:id="rId31"/>
    <p:sldId id="291" r:id="rId32"/>
    <p:sldId id="292" r:id="rId33"/>
    <p:sldId id="293" r:id="rId34"/>
    <p:sldId id="306" r:id="rId35"/>
    <p:sldId id="302" r:id="rId36"/>
    <p:sldId id="304" r:id="rId37"/>
    <p:sldId id="305" r:id="rId38"/>
    <p:sldId id="301" r:id="rId39"/>
    <p:sldId id="309" r:id="rId40"/>
    <p:sldId id="311" r:id="rId41"/>
    <p:sldId id="312" r:id="rId42"/>
    <p:sldId id="313" r:id="rId43"/>
    <p:sldId id="314" r:id="rId44"/>
    <p:sldId id="287" r:id="rId45"/>
    <p:sldId id="286" r:id="rId46"/>
    <p:sldId id="315" r:id="rId47"/>
    <p:sldId id="325" r:id="rId48"/>
    <p:sldId id="324" r:id="rId49"/>
    <p:sldId id="321" r:id="rId50"/>
    <p:sldId id="322" r:id="rId51"/>
    <p:sldId id="323" r:id="rId52"/>
    <p:sldId id="328" r:id="rId53"/>
    <p:sldId id="326" r:id="rId54"/>
    <p:sldId id="327" r:id="rId55"/>
    <p:sldId id="332" r:id="rId56"/>
    <p:sldId id="331" r:id="rId57"/>
    <p:sldId id="330" r:id="rId58"/>
    <p:sldId id="333" r:id="rId59"/>
    <p:sldId id="334" r:id="rId60"/>
    <p:sldId id="335" r:id="rId61"/>
    <p:sldId id="320" r:id="rId62"/>
    <p:sldId id="336" r:id="rId63"/>
    <p:sldId id="351" r:id="rId64"/>
    <p:sldId id="337" r:id="rId65"/>
    <p:sldId id="352" r:id="rId66"/>
    <p:sldId id="338" r:id="rId67"/>
    <p:sldId id="350" r:id="rId68"/>
    <p:sldId id="349" r:id="rId69"/>
    <p:sldId id="339" r:id="rId70"/>
    <p:sldId id="353" r:id="rId71"/>
    <p:sldId id="317" r:id="rId72"/>
    <p:sldId id="316" r:id="rId73"/>
    <p:sldId id="259" r:id="rId74"/>
    <p:sldId id="260" r:id="rId75"/>
    <p:sldId id="261" r:id="rId76"/>
    <p:sldId id="262" r:id="rId77"/>
    <p:sldId id="263" r:id="rId78"/>
    <p:sldId id="265" r:id="rId79"/>
    <p:sldId id="266" r:id="rId80"/>
  </p:sldIdLst>
  <p:sldSz cx="18288000" cy="10287000"/>
  <p:notesSz cx="6858000" cy="9144000"/>
  <p:embeddedFontLst>
    <p:embeddedFont>
      <p:font typeface="Source Han Sans KR" panose="020B0600000101010101" charset="-127"/>
      <p:regular r:id="rId82"/>
    </p:embeddedFont>
    <p:embeddedFont>
      <p:font typeface="Source Han Sans KR Bold" panose="020B0600000101010101" charset="-127"/>
      <p:regular r:id="rId83"/>
    </p:embeddedFont>
    <p:embeddedFont>
      <p:font typeface="Source Han Sans KR Medium" panose="020B0600000101010101" charset="-127"/>
      <p:regular r:id="rId84"/>
    </p:embeddedFont>
    <p:embeddedFont>
      <p:font typeface="Inter" panose="020B0600000101010101" charset="0"/>
      <p:regular r:id="rId85"/>
    </p:embeddedFont>
    <p:embeddedFont>
      <p:font typeface="Inter Bold" panose="020B0600000101010101" charset="0"/>
      <p:regular r:id="rId86"/>
    </p:embeddedFont>
    <p:embeddedFont>
      <p:font typeface="Inter Light" panose="020B0600000101010101" charset="0"/>
      <p:regular r:id="rId87"/>
    </p:embeddedFont>
    <p:embeddedFont>
      <p:font typeface="Inter Semi-Bold" panose="020B0600000101010101" charset="0"/>
      <p:regular r:id="rId88"/>
    </p:embeddedFont>
    <p:embeddedFont>
      <p:font typeface="맑은 고딕" panose="020B0503020000020004" pitchFamily="50" charset="-127"/>
      <p:regular r:id="rId89"/>
      <p:bold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6AE"/>
    <a:srgbClr val="D0D8E8"/>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5" d="100"/>
          <a:sy n="65" d="100"/>
        </p:scale>
        <p:origin x="107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4.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F1265-0B61-45B0-8000-4ED6C4CC02BA}" type="datetimeFigureOut">
              <a:rPr lang="ko-KR" altLang="en-US" smtClean="0"/>
              <a:t>2025-04-09(Wed)</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4421A-1B0D-4053-859D-E856EF622719}" type="slidenum">
              <a:rPr lang="ko-KR" altLang="en-US" smtClean="0"/>
              <a:t>‹#›</a:t>
            </a:fld>
            <a:endParaRPr lang="ko-KR" altLang="en-US"/>
          </a:p>
        </p:txBody>
      </p:sp>
    </p:spTree>
    <p:extLst>
      <p:ext uri="{BB962C8B-B14F-4D97-AF65-F5344CB8AC3E}">
        <p14:creationId xmlns:p14="http://schemas.microsoft.com/office/powerpoint/2010/main" val="366382360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import platform</a:t>
            </a:r>
          </a:p>
          <a:p>
            <a:r>
              <a:rPr lang="en-US" altLang="ko-KR" dirty="0"/>
              <a:t>import </a:t>
            </a:r>
            <a:r>
              <a:rPr lang="en-US" altLang="ko-KR" dirty="0" err="1"/>
              <a:t>psutil</a:t>
            </a:r>
            <a:endParaRPr lang="en-US" altLang="ko-KR" dirty="0"/>
          </a:p>
          <a:p>
            <a:r>
              <a:rPr lang="en-US" altLang="ko-KR" dirty="0"/>
              <a:t>import subprocess</a:t>
            </a:r>
          </a:p>
          <a:p>
            <a:r>
              <a:rPr lang="en-US" altLang="ko-KR" dirty="0"/>
              <a:t>import </a:t>
            </a:r>
            <a:r>
              <a:rPr lang="en-US" altLang="ko-KR" dirty="0" err="1"/>
              <a:t>json</a:t>
            </a:r>
            <a:endParaRPr lang="en-US" altLang="ko-KR" dirty="0"/>
          </a:p>
          <a:p>
            <a:r>
              <a:rPr lang="en-US" altLang="ko-KR" dirty="0"/>
              <a:t>import </a:t>
            </a:r>
            <a:r>
              <a:rPr lang="en-US" altLang="ko-KR" dirty="0" err="1"/>
              <a:t>os</a:t>
            </a:r>
            <a:endParaRPr lang="en-US" altLang="ko-KR" dirty="0"/>
          </a:p>
          <a:p>
            <a:r>
              <a:rPr lang="en-US" altLang="ko-KR" dirty="0"/>
              <a:t>from </a:t>
            </a:r>
            <a:r>
              <a:rPr lang="en-US" altLang="ko-KR" dirty="0" err="1"/>
              <a:t>pathlib</a:t>
            </a:r>
            <a:r>
              <a:rPr lang="en-US" altLang="ko-KR" dirty="0"/>
              <a:t> import Path</a:t>
            </a:r>
          </a:p>
          <a:p>
            <a:endParaRPr lang="en-US" altLang="ko-KR" dirty="0"/>
          </a:p>
          <a:p>
            <a:r>
              <a:rPr lang="en-US" altLang="ko-KR" dirty="0"/>
              <a:t>def </a:t>
            </a:r>
            <a:r>
              <a:rPr lang="en-US" altLang="ko-KR" dirty="0" err="1"/>
              <a:t>get_filesystem_type</a:t>
            </a:r>
            <a:r>
              <a:rPr lang="en-US" altLang="ko-KR" dirty="0"/>
              <a:t>():</a:t>
            </a:r>
          </a:p>
          <a:p>
            <a:r>
              <a:rPr lang="en-US" altLang="ko-KR" dirty="0"/>
              <a:t>    try:</a:t>
            </a:r>
          </a:p>
          <a:p>
            <a:r>
              <a:rPr lang="en-US" altLang="ko-KR" dirty="0"/>
              <a:t>        result = </a:t>
            </a:r>
            <a:r>
              <a:rPr lang="en-US" altLang="ko-KR" dirty="0" err="1"/>
              <a:t>subprocess.run</a:t>
            </a:r>
            <a:r>
              <a:rPr lang="en-US" altLang="ko-KR" dirty="0"/>
              <a:t>(['</a:t>
            </a:r>
            <a:r>
              <a:rPr lang="en-US" altLang="ko-KR" dirty="0" err="1"/>
              <a:t>df</a:t>
            </a:r>
            <a:r>
              <a:rPr lang="en-US" altLang="ko-KR" dirty="0"/>
              <a:t>', '-T', '/'], </a:t>
            </a:r>
            <a:r>
              <a:rPr lang="en-US" altLang="ko-KR" dirty="0" err="1"/>
              <a:t>capture_output</a:t>
            </a:r>
            <a:r>
              <a:rPr lang="en-US" altLang="ko-KR" dirty="0"/>
              <a:t>=True, text=True)</a:t>
            </a:r>
          </a:p>
          <a:p>
            <a:r>
              <a:rPr lang="en-US" altLang="ko-KR" dirty="0"/>
              <a:t>        lines = </a:t>
            </a:r>
            <a:r>
              <a:rPr lang="en-US" altLang="ko-KR" dirty="0" err="1"/>
              <a:t>result.stdout.splitlines</a:t>
            </a:r>
            <a:r>
              <a:rPr lang="en-US" altLang="ko-KR" dirty="0"/>
              <a:t>()</a:t>
            </a:r>
          </a:p>
          <a:p>
            <a:r>
              <a:rPr lang="en-US" altLang="ko-KR" dirty="0"/>
              <a:t>        if </a:t>
            </a:r>
            <a:r>
              <a:rPr lang="en-US" altLang="ko-KR" dirty="0" err="1"/>
              <a:t>len</a:t>
            </a:r>
            <a:r>
              <a:rPr lang="en-US" altLang="ko-KR" dirty="0"/>
              <a:t>(lines) &gt; 1:</a:t>
            </a:r>
          </a:p>
          <a:p>
            <a:r>
              <a:rPr lang="en-US" altLang="ko-KR" dirty="0"/>
              <a:t>            </a:t>
            </a:r>
            <a:r>
              <a:rPr lang="en-US" altLang="ko-KR" dirty="0" err="1"/>
              <a:t>filesystem_type</a:t>
            </a:r>
            <a:r>
              <a:rPr lang="en-US" altLang="ko-KR" dirty="0"/>
              <a:t> = lines[1].split()[1]</a:t>
            </a:r>
          </a:p>
          <a:p>
            <a:r>
              <a:rPr lang="en-US" altLang="ko-KR" dirty="0"/>
              <a:t>            return </a:t>
            </a:r>
            <a:r>
              <a:rPr lang="en-US" altLang="ko-KR" dirty="0" err="1"/>
              <a:t>filesystem_type</a:t>
            </a:r>
            <a:endParaRPr lang="en-US" altLang="ko-KR" dirty="0"/>
          </a:p>
          <a:p>
            <a:r>
              <a:rPr lang="en-US" altLang="ko-KR" dirty="0"/>
              <a:t>    except Exception as e:</a:t>
            </a:r>
          </a:p>
          <a:p>
            <a:r>
              <a:rPr lang="en-US" altLang="ko-KR" dirty="0"/>
              <a:t>        print(f"</a:t>
            </a:r>
            <a:r>
              <a:rPr lang="ko-KR" altLang="en-US" dirty="0"/>
              <a:t>파일 시스템 감지 오류</a:t>
            </a:r>
            <a:r>
              <a:rPr lang="en-US" altLang="ko-KR" dirty="0"/>
              <a:t>: {e}")</a:t>
            </a:r>
          </a:p>
          <a:p>
            <a:r>
              <a:rPr lang="en-US" altLang="ko-KR" dirty="0"/>
              <a:t>    return "ext4"</a:t>
            </a:r>
          </a:p>
          <a:p>
            <a:endParaRPr lang="en-US" altLang="ko-KR" dirty="0"/>
          </a:p>
          <a:p>
            <a:r>
              <a:rPr lang="en-US" altLang="ko-KR" dirty="0"/>
              <a:t>def </a:t>
            </a:r>
            <a:r>
              <a:rPr lang="en-US" altLang="ko-KR" dirty="0" err="1"/>
              <a:t>get_system_info</a:t>
            </a:r>
            <a:r>
              <a:rPr lang="en-US" altLang="ko-KR" dirty="0"/>
              <a:t>():</a:t>
            </a:r>
          </a:p>
          <a:p>
            <a:r>
              <a:rPr lang="en-US" altLang="ko-KR" dirty="0"/>
              <a:t>    return {</a:t>
            </a:r>
          </a:p>
          <a:p>
            <a:r>
              <a:rPr lang="en-US" altLang="ko-KR" dirty="0"/>
              <a:t>        "</a:t>
            </a:r>
            <a:r>
              <a:rPr lang="en-US" altLang="ko-KR" dirty="0" err="1"/>
              <a:t>os</a:t>
            </a:r>
            <a:r>
              <a:rPr lang="en-US" altLang="ko-KR" dirty="0"/>
              <a:t>": "Linux",</a:t>
            </a:r>
          </a:p>
          <a:p>
            <a:r>
              <a:rPr lang="en-US" altLang="ko-KR" dirty="0"/>
              <a:t>        "architecture": </a:t>
            </a:r>
            <a:r>
              <a:rPr lang="en-US" altLang="ko-KR" dirty="0" err="1"/>
              <a:t>platform.architecture</a:t>
            </a:r>
            <a:r>
              <a:rPr lang="en-US" altLang="ko-KR" dirty="0"/>
              <a:t>()[0],</a:t>
            </a:r>
          </a:p>
          <a:p>
            <a:r>
              <a:rPr lang="en-US" altLang="ko-KR" dirty="0"/>
              <a:t>        "</a:t>
            </a:r>
            <a:r>
              <a:rPr lang="en-US" altLang="ko-KR" dirty="0" err="1"/>
              <a:t>cpu_count</a:t>
            </a:r>
            <a:r>
              <a:rPr lang="en-US" altLang="ko-KR" dirty="0"/>
              <a:t>": </a:t>
            </a:r>
            <a:r>
              <a:rPr lang="en-US" altLang="ko-KR" dirty="0" err="1"/>
              <a:t>psutil.cpu_count</a:t>
            </a:r>
            <a:r>
              <a:rPr lang="en-US" altLang="ko-KR" dirty="0"/>
              <a:t>(logical=True),</a:t>
            </a:r>
          </a:p>
          <a:p>
            <a:r>
              <a:rPr lang="en-US" altLang="ko-KR" dirty="0"/>
              <a:t>        "</a:t>
            </a:r>
            <a:r>
              <a:rPr lang="en-US" altLang="ko-KR" dirty="0" err="1"/>
              <a:t>memory_total_gb</a:t>
            </a:r>
            <a:r>
              <a:rPr lang="en-US" altLang="ko-KR" dirty="0"/>
              <a:t>": round(</a:t>
            </a:r>
            <a:r>
              <a:rPr lang="en-US" altLang="ko-KR" dirty="0" err="1"/>
              <a:t>psutil.virtual_memory</a:t>
            </a:r>
            <a:r>
              <a:rPr lang="en-US" altLang="ko-KR" dirty="0"/>
              <a:t>().total / (1024 ** 3), 2),</a:t>
            </a:r>
          </a:p>
          <a:p>
            <a:r>
              <a:rPr lang="en-US" altLang="ko-KR" dirty="0"/>
              <a:t>        "</a:t>
            </a:r>
            <a:r>
              <a:rPr lang="en-US" altLang="ko-KR" dirty="0" err="1"/>
              <a:t>disk_usage</a:t>
            </a:r>
            <a:r>
              <a:rPr lang="en-US" altLang="ko-KR" dirty="0"/>
              <a:t>": {</a:t>
            </a:r>
          </a:p>
          <a:p>
            <a:r>
              <a:rPr lang="en-US" altLang="ko-KR" dirty="0"/>
              <a:t>            "</a:t>
            </a:r>
            <a:r>
              <a:rPr lang="en-US" altLang="ko-KR" dirty="0" err="1"/>
              <a:t>total_gb</a:t>
            </a:r>
            <a:r>
              <a:rPr lang="en-US" altLang="ko-KR" dirty="0"/>
              <a:t>": round(</a:t>
            </a:r>
            <a:r>
              <a:rPr lang="en-US" altLang="ko-KR" dirty="0" err="1"/>
              <a:t>psutil.disk_usage</a:t>
            </a:r>
            <a:r>
              <a:rPr lang="en-US" altLang="ko-KR" dirty="0"/>
              <a:t>('/').total / (1024 ** 3), 2),</a:t>
            </a:r>
          </a:p>
          <a:p>
            <a:r>
              <a:rPr lang="en-US" altLang="ko-KR" dirty="0"/>
              <a:t>            "</a:t>
            </a:r>
            <a:r>
              <a:rPr lang="en-US" altLang="ko-KR" dirty="0" err="1"/>
              <a:t>used_gb</a:t>
            </a:r>
            <a:r>
              <a:rPr lang="en-US" altLang="ko-KR" dirty="0"/>
              <a:t>": round(</a:t>
            </a:r>
            <a:r>
              <a:rPr lang="en-US" altLang="ko-KR" dirty="0" err="1"/>
              <a:t>psutil.disk_usage</a:t>
            </a:r>
            <a:r>
              <a:rPr lang="en-US" altLang="ko-KR" dirty="0"/>
              <a:t>('/').used / (1024 ** 3), 2),</a:t>
            </a:r>
          </a:p>
          <a:p>
            <a:r>
              <a:rPr lang="en-US" altLang="ko-KR" dirty="0"/>
              <a:t>            "</a:t>
            </a:r>
            <a:r>
              <a:rPr lang="en-US" altLang="ko-KR" dirty="0" err="1"/>
              <a:t>free_gb</a:t>
            </a:r>
            <a:r>
              <a:rPr lang="en-US" altLang="ko-KR" dirty="0"/>
              <a:t>": round(</a:t>
            </a:r>
            <a:r>
              <a:rPr lang="en-US" altLang="ko-KR" dirty="0" err="1"/>
              <a:t>psutil.disk_usage</a:t>
            </a:r>
            <a:r>
              <a:rPr lang="en-US" altLang="ko-KR" dirty="0"/>
              <a:t>('/').free / (1024 ** 3), 2),</a:t>
            </a:r>
          </a:p>
          <a:p>
            <a:r>
              <a:rPr lang="en-US" altLang="ko-KR" dirty="0"/>
              <a:t>            "</a:t>
            </a:r>
            <a:r>
              <a:rPr lang="en-US" altLang="ko-KR" dirty="0" err="1"/>
              <a:t>usage_percent</a:t>
            </a:r>
            <a:r>
              <a:rPr lang="en-US" altLang="ko-KR" dirty="0"/>
              <a:t>": </a:t>
            </a:r>
            <a:r>
              <a:rPr lang="en-US" altLang="ko-KR" dirty="0" err="1"/>
              <a:t>psutil.disk_usage</a:t>
            </a:r>
            <a:r>
              <a:rPr lang="en-US" altLang="ko-KR" dirty="0"/>
              <a:t>('/').percent</a:t>
            </a:r>
          </a:p>
          <a:p>
            <a:r>
              <a:rPr lang="en-US" altLang="ko-KR" dirty="0"/>
              <a:t>        },</a:t>
            </a:r>
          </a:p>
          <a:p>
            <a:r>
              <a:rPr lang="en-US" altLang="ko-KR" dirty="0"/>
              <a:t>        "</a:t>
            </a:r>
            <a:r>
              <a:rPr lang="en-US" altLang="ko-KR" dirty="0" err="1"/>
              <a:t>network_interfaces</a:t>
            </a:r>
            <a:r>
              <a:rPr lang="en-US" altLang="ko-KR" dirty="0"/>
              <a:t>": list(</a:t>
            </a:r>
            <a:r>
              <a:rPr lang="en-US" altLang="ko-KR" dirty="0" err="1"/>
              <a:t>psutil.net_if_addrs</a:t>
            </a:r>
            <a:r>
              <a:rPr lang="en-US" altLang="ko-KR" dirty="0"/>
              <a:t>().keys()),</a:t>
            </a:r>
          </a:p>
          <a:p>
            <a:r>
              <a:rPr lang="en-US" altLang="ko-KR" dirty="0"/>
              <a:t>        "filesystem": {</a:t>
            </a:r>
          </a:p>
          <a:p>
            <a:r>
              <a:rPr lang="en-US" altLang="ko-KR" dirty="0"/>
              <a:t>            "</a:t>
            </a:r>
            <a:r>
              <a:rPr lang="en-US" altLang="ko-KR" dirty="0" err="1"/>
              <a:t>root_partition</a:t>
            </a:r>
            <a:r>
              <a:rPr lang="en-US" altLang="ko-KR" dirty="0"/>
              <a:t>": "/",</a:t>
            </a:r>
          </a:p>
          <a:p>
            <a:r>
              <a:rPr lang="en-US" altLang="ko-KR" dirty="0"/>
              <a:t>            "</a:t>
            </a:r>
            <a:r>
              <a:rPr lang="en-US" altLang="ko-KR" dirty="0" err="1"/>
              <a:t>filesystem_type</a:t>
            </a:r>
            <a:r>
              <a:rPr lang="en-US" altLang="ko-KR" dirty="0"/>
              <a:t>": </a:t>
            </a:r>
            <a:r>
              <a:rPr lang="en-US" altLang="ko-KR" dirty="0" err="1"/>
              <a:t>get_filesystem_type</a:t>
            </a:r>
            <a:r>
              <a:rPr lang="en-US" altLang="ko-KR" dirty="0"/>
              <a:t>()</a:t>
            </a:r>
          </a:p>
          <a:p>
            <a:r>
              <a:rPr lang="en-US" altLang="ko-KR" dirty="0"/>
              <a:t>        }</a:t>
            </a:r>
          </a:p>
          <a:p>
            <a:r>
              <a:rPr lang="en-US" altLang="ko-KR" dirty="0"/>
              <a:t>    }</a:t>
            </a:r>
          </a:p>
          <a:p>
            <a:endParaRPr lang="en-US" altLang="ko-KR" dirty="0"/>
          </a:p>
          <a:p>
            <a:r>
              <a:rPr lang="en-US" altLang="ko-KR" dirty="0"/>
              <a:t>def </a:t>
            </a:r>
            <a:r>
              <a:rPr lang="en-US" altLang="ko-KR" dirty="0" err="1"/>
              <a:t>get_optimizer_settings</a:t>
            </a:r>
            <a:r>
              <a:rPr lang="en-US" altLang="ko-KR" dirty="0"/>
              <a:t>():</a:t>
            </a:r>
          </a:p>
          <a:p>
            <a:r>
              <a:rPr lang="en-US" altLang="ko-KR" dirty="0"/>
              <a:t>    </a:t>
            </a:r>
            <a:r>
              <a:rPr lang="en-US" altLang="ko-KR" dirty="0" err="1"/>
              <a:t>backup_location</a:t>
            </a:r>
            <a:r>
              <a:rPr lang="en-US" altLang="ko-KR" dirty="0"/>
              <a:t> = </a:t>
            </a:r>
            <a:r>
              <a:rPr lang="en-US" altLang="ko-KR" dirty="0" err="1"/>
              <a:t>Path.home</a:t>
            </a:r>
            <a:r>
              <a:rPr lang="en-US" altLang="ko-KR" dirty="0"/>
              <a:t>() / "backups"</a:t>
            </a:r>
          </a:p>
          <a:p>
            <a:r>
              <a:rPr lang="en-US" altLang="ko-KR" dirty="0"/>
              <a:t>    </a:t>
            </a:r>
            <a:r>
              <a:rPr lang="en-US" altLang="ko-KR" dirty="0" err="1"/>
              <a:t>backup_location.mkdir</a:t>
            </a:r>
            <a:r>
              <a:rPr lang="en-US" altLang="ko-KR" dirty="0"/>
              <a:t>(parents=True, </a:t>
            </a:r>
            <a:r>
              <a:rPr lang="en-US" altLang="ko-KR" dirty="0" err="1"/>
              <a:t>exist_ok</a:t>
            </a:r>
            <a:r>
              <a:rPr lang="en-US" altLang="ko-KR" dirty="0"/>
              <a:t>=True)</a:t>
            </a:r>
          </a:p>
          <a:p>
            <a:endParaRPr lang="en-US" altLang="ko-KR" dirty="0"/>
          </a:p>
          <a:p>
            <a:r>
              <a:rPr lang="en-US" altLang="ko-KR" dirty="0"/>
              <a:t>    return {</a:t>
            </a:r>
          </a:p>
          <a:p>
            <a:r>
              <a:rPr lang="en-US" altLang="ko-KR" dirty="0"/>
              <a:t>        "</a:t>
            </a:r>
            <a:r>
              <a:rPr lang="en-US" altLang="ko-KR" dirty="0" err="1"/>
              <a:t>performance_optimization</a:t>
            </a:r>
            <a:r>
              <a:rPr lang="en-US" altLang="ko-KR" dirty="0"/>
              <a:t>": {</a:t>
            </a:r>
          </a:p>
          <a:p>
            <a:r>
              <a:rPr lang="en-US" altLang="ko-KR" dirty="0"/>
              <a:t>            "</a:t>
            </a:r>
            <a:r>
              <a:rPr lang="en-US" altLang="ko-KR" dirty="0" err="1"/>
              <a:t>cpu</a:t>
            </a:r>
            <a:r>
              <a:rPr lang="en-US" altLang="ko-KR" dirty="0"/>
              <a:t>": {</a:t>
            </a:r>
          </a:p>
          <a:p>
            <a:r>
              <a:rPr lang="en-US" altLang="ko-KR" dirty="0"/>
              <a:t>                "</a:t>
            </a:r>
            <a:r>
              <a:rPr lang="en-US" altLang="ko-KR" dirty="0" err="1"/>
              <a:t>enable_scheduler_tuning</a:t>
            </a:r>
            <a:r>
              <a:rPr lang="en-US" altLang="ko-KR" dirty="0"/>
              <a:t>": True,</a:t>
            </a:r>
          </a:p>
          <a:p>
            <a:r>
              <a:rPr lang="en-US" altLang="ko-KR" dirty="0"/>
              <a:t>                "governor": "performance",</a:t>
            </a:r>
          </a:p>
          <a:p>
            <a:r>
              <a:rPr lang="en-US" altLang="ko-KR" dirty="0"/>
              <a:t>                "</a:t>
            </a:r>
            <a:r>
              <a:rPr lang="en-US" altLang="ko-KR" dirty="0" err="1"/>
              <a:t>priority_processes</a:t>
            </a:r>
            <a:r>
              <a:rPr lang="en-US" altLang="ko-KR" dirty="0"/>
              <a:t>": ["python3", "nginx"]</a:t>
            </a:r>
          </a:p>
          <a:p>
            <a:r>
              <a:rPr lang="en-US" altLang="ko-KR" dirty="0"/>
              <a:t>            },</a:t>
            </a:r>
          </a:p>
          <a:p>
            <a:r>
              <a:rPr lang="en-US" altLang="ko-KR" dirty="0"/>
              <a:t>            "io": {</a:t>
            </a:r>
          </a:p>
          <a:p>
            <a:r>
              <a:rPr lang="en-US" altLang="ko-KR" dirty="0"/>
              <a:t>                "enable": True,</a:t>
            </a:r>
          </a:p>
          <a:p>
            <a:r>
              <a:rPr lang="en-US" altLang="ko-KR" dirty="0"/>
              <a:t>                "scheduler": "deadline",</a:t>
            </a:r>
          </a:p>
          <a:p>
            <a:r>
              <a:rPr lang="en-US" altLang="ko-KR" dirty="0"/>
              <a:t>                "</a:t>
            </a:r>
            <a:r>
              <a:rPr lang="en-US" altLang="ko-KR" dirty="0" err="1"/>
              <a:t>read_ahead_kb</a:t>
            </a:r>
            <a:r>
              <a:rPr lang="en-US" altLang="ko-KR" dirty="0"/>
              <a:t>": 128</a:t>
            </a:r>
          </a:p>
          <a:p>
            <a:r>
              <a:rPr lang="en-US" altLang="ko-KR" dirty="0"/>
              <a:t>            }</a:t>
            </a:r>
          </a:p>
          <a:p>
            <a:r>
              <a:rPr lang="en-US" altLang="ko-KR" dirty="0"/>
              <a:t>        },</a:t>
            </a:r>
          </a:p>
          <a:p>
            <a:endParaRPr lang="en-US" altLang="ko-KR" dirty="0"/>
          </a:p>
          <a:p>
            <a:r>
              <a:rPr lang="en-US" altLang="ko-KR" dirty="0"/>
              <a:t>        "</a:t>
            </a:r>
            <a:r>
              <a:rPr lang="en-US" altLang="ko-KR" dirty="0" err="1"/>
              <a:t>memory_optimization</a:t>
            </a:r>
            <a:r>
              <a:rPr lang="en-US" altLang="ko-KR" dirty="0"/>
              <a:t>": {</a:t>
            </a:r>
          </a:p>
          <a:p>
            <a:r>
              <a:rPr lang="en-US" altLang="ko-KR" dirty="0"/>
              <a:t>            "</a:t>
            </a:r>
            <a:r>
              <a:rPr lang="en-US" altLang="ko-KR" dirty="0" err="1"/>
              <a:t>swappiness</a:t>
            </a:r>
            <a:r>
              <a:rPr lang="en-US" altLang="ko-KR" dirty="0"/>
              <a:t>": 10,</a:t>
            </a:r>
          </a:p>
          <a:p>
            <a:r>
              <a:rPr lang="en-US" altLang="ko-KR" dirty="0"/>
              <a:t>            "</a:t>
            </a:r>
            <a:r>
              <a:rPr lang="en-US" altLang="ko-KR" dirty="0" err="1"/>
              <a:t>drop_caches_on_schedule</a:t>
            </a:r>
            <a:r>
              <a:rPr lang="en-US" altLang="ko-KR" dirty="0"/>
              <a:t>": True,</a:t>
            </a:r>
          </a:p>
          <a:p>
            <a:r>
              <a:rPr lang="en-US" altLang="ko-KR" dirty="0"/>
              <a:t>            "</a:t>
            </a:r>
            <a:r>
              <a:rPr lang="en-US" altLang="ko-KR" dirty="0" err="1"/>
              <a:t>drop_cache_mode</a:t>
            </a:r>
            <a:r>
              <a:rPr lang="en-US" altLang="ko-KR" dirty="0"/>
              <a:t>": "3",</a:t>
            </a:r>
          </a:p>
          <a:p>
            <a:r>
              <a:rPr lang="en-US" altLang="ko-KR" dirty="0"/>
              <a:t>            "</a:t>
            </a:r>
            <a:r>
              <a:rPr lang="en-US" altLang="ko-KR" dirty="0" err="1"/>
              <a:t>low_memory_threshold_percent</a:t>
            </a:r>
            <a:r>
              <a:rPr lang="en-US" altLang="ko-KR" dirty="0"/>
              <a:t>": 15</a:t>
            </a:r>
          </a:p>
          <a:p>
            <a:r>
              <a:rPr lang="en-US" altLang="ko-KR" dirty="0"/>
              <a:t>        },</a:t>
            </a:r>
          </a:p>
          <a:p>
            <a:endParaRPr lang="en-US" altLang="ko-KR" dirty="0"/>
          </a:p>
          <a:p>
            <a:r>
              <a:rPr lang="en-US" altLang="ko-KR" dirty="0"/>
              <a:t>        "</a:t>
            </a:r>
            <a:r>
              <a:rPr lang="en-US" altLang="ko-KR" dirty="0" err="1"/>
              <a:t>service_management</a:t>
            </a:r>
            <a:r>
              <a:rPr lang="en-US" altLang="ko-KR" dirty="0"/>
              <a:t>": {</a:t>
            </a:r>
          </a:p>
          <a:p>
            <a:r>
              <a:rPr lang="en-US" altLang="ko-KR" dirty="0"/>
              <a:t>            "</a:t>
            </a:r>
            <a:r>
              <a:rPr lang="en-US" altLang="ko-KR" dirty="0" err="1"/>
              <a:t>disable_services</a:t>
            </a:r>
            <a:r>
              <a:rPr lang="en-US" altLang="ko-KR" dirty="0"/>
              <a:t>": ["cups", "</a:t>
            </a:r>
            <a:r>
              <a:rPr lang="en-US" altLang="ko-KR" dirty="0" err="1"/>
              <a:t>bluetooth</a:t>
            </a:r>
            <a:r>
              <a:rPr lang="en-US" altLang="ko-KR" dirty="0"/>
              <a:t>", "avahi-daemon"],</a:t>
            </a:r>
          </a:p>
          <a:p>
            <a:r>
              <a:rPr lang="en-US" altLang="ko-KR" dirty="0"/>
              <a:t>            "</a:t>
            </a:r>
            <a:r>
              <a:rPr lang="en-US" altLang="ko-KR" dirty="0" err="1"/>
              <a:t>zombie_cleanup</a:t>
            </a:r>
            <a:r>
              <a:rPr lang="en-US" altLang="ko-KR" dirty="0"/>
              <a:t>": {</a:t>
            </a:r>
          </a:p>
          <a:p>
            <a:r>
              <a:rPr lang="en-US" altLang="ko-KR" dirty="0"/>
              <a:t>                "enable": True,</a:t>
            </a:r>
          </a:p>
          <a:p>
            <a:r>
              <a:rPr lang="en-US" altLang="ko-KR" dirty="0"/>
              <a:t>                "</a:t>
            </a:r>
            <a:r>
              <a:rPr lang="en-US" altLang="ko-KR" dirty="0" err="1"/>
              <a:t>check_interval_minutes</a:t>
            </a:r>
            <a:r>
              <a:rPr lang="en-US" altLang="ko-KR" dirty="0"/>
              <a:t>": 30</a:t>
            </a:r>
          </a:p>
          <a:p>
            <a:r>
              <a:rPr lang="en-US" altLang="ko-KR" dirty="0"/>
              <a:t>            }</a:t>
            </a:r>
          </a:p>
          <a:p>
            <a:r>
              <a:rPr lang="en-US" altLang="ko-KR" dirty="0"/>
              <a:t>        },</a:t>
            </a:r>
          </a:p>
          <a:p>
            <a:endParaRPr lang="en-US" altLang="ko-KR" dirty="0"/>
          </a:p>
          <a:p>
            <a:r>
              <a:rPr lang="en-US" altLang="ko-KR" dirty="0"/>
              <a:t>        "automation": {</a:t>
            </a:r>
          </a:p>
          <a:p>
            <a:r>
              <a:rPr lang="en-US" altLang="ko-KR" dirty="0"/>
              <a:t>            "</a:t>
            </a:r>
            <a:r>
              <a:rPr lang="en-US" altLang="ko-KR" dirty="0" err="1"/>
              <a:t>use_crontab</a:t>
            </a:r>
            <a:r>
              <a:rPr lang="en-US" altLang="ko-KR" dirty="0"/>
              <a:t>": True,</a:t>
            </a:r>
          </a:p>
          <a:p>
            <a:r>
              <a:rPr lang="en-US" altLang="ko-KR" dirty="0"/>
              <a:t>            "</a:t>
            </a:r>
            <a:r>
              <a:rPr lang="en-US" altLang="ko-KR" dirty="0" err="1"/>
              <a:t>scheduled_tasks</a:t>
            </a:r>
            <a:r>
              <a:rPr lang="en-US" altLang="ko-KR" dirty="0"/>
              <a:t>": [</a:t>
            </a:r>
          </a:p>
          <a:p>
            <a:r>
              <a:rPr lang="en-US" altLang="ko-KR" dirty="0"/>
              <a:t>                {</a:t>
            </a:r>
          </a:p>
          <a:p>
            <a:r>
              <a:rPr lang="en-US" altLang="ko-KR" dirty="0"/>
              <a:t>                    "name": "</a:t>
            </a:r>
            <a:r>
              <a:rPr lang="en-US" altLang="ko-KR" dirty="0" err="1"/>
              <a:t>memory_cache_cleaner</a:t>
            </a:r>
            <a:r>
              <a:rPr lang="en-US" altLang="ko-KR" dirty="0"/>
              <a:t>",</a:t>
            </a:r>
          </a:p>
          <a:p>
            <a:r>
              <a:rPr lang="en-US" altLang="ko-KR" dirty="0"/>
              <a:t>                    "schedule": "0 */6 * * *",</a:t>
            </a:r>
          </a:p>
          <a:p>
            <a:r>
              <a:rPr lang="en-US" altLang="ko-KR" dirty="0"/>
              <a:t>                    "command": "sync; echo 3 &gt; /proc/sys/</a:t>
            </a:r>
            <a:r>
              <a:rPr lang="en-US" altLang="ko-KR" dirty="0" err="1"/>
              <a:t>vm</a:t>
            </a:r>
            <a:r>
              <a:rPr lang="en-US" altLang="ko-KR" dirty="0"/>
              <a:t>/</a:t>
            </a:r>
            <a:r>
              <a:rPr lang="en-US" altLang="ko-KR" dirty="0" err="1"/>
              <a:t>drop_caches</a:t>
            </a:r>
            <a:r>
              <a:rPr lang="en-US" altLang="ko-KR" dirty="0"/>
              <a:t>"</a:t>
            </a:r>
          </a:p>
          <a:p>
            <a:r>
              <a:rPr lang="en-US" altLang="ko-KR" dirty="0"/>
              <a:t>                },</a:t>
            </a:r>
          </a:p>
          <a:p>
            <a:r>
              <a:rPr lang="en-US" altLang="ko-KR" dirty="0"/>
              <a:t>                {</a:t>
            </a:r>
          </a:p>
          <a:p>
            <a:r>
              <a:rPr lang="en-US" altLang="ko-KR" dirty="0"/>
              <a:t>                    "name": "</a:t>
            </a:r>
            <a:r>
              <a:rPr lang="en-US" altLang="ko-KR" dirty="0" err="1"/>
              <a:t>zombie_checker</a:t>
            </a:r>
            <a:r>
              <a:rPr lang="en-US" altLang="ko-KR" dirty="0"/>
              <a:t>",</a:t>
            </a:r>
          </a:p>
          <a:p>
            <a:r>
              <a:rPr lang="en-US" altLang="ko-KR" dirty="0"/>
              <a:t>                    "schedule": "*/30 * * * *",</a:t>
            </a:r>
          </a:p>
          <a:p>
            <a:r>
              <a:rPr lang="en-US" altLang="ko-KR" dirty="0"/>
              <a:t>                    "command": "</a:t>
            </a:r>
            <a:r>
              <a:rPr lang="en-US" altLang="ko-KR" dirty="0" err="1"/>
              <a:t>ps</a:t>
            </a:r>
            <a:r>
              <a:rPr lang="en-US" altLang="ko-KR" dirty="0"/>
              <a:t> -</a:t>
            </a:r>
            <a:r>
              <a:rPr lang="en-US" altLang="ko-KR" dirty="0" err="1"/>
              <a:t>eo</a:t>
            </a:r>
            <a:r>
              <a:rPr lang="en-US" altLang="ko-KR" dirty="0"/>
              <a:t> </a:t>
            </a:r>
            <a:r>
              <a:rPr lang="en-US" altLang="ko-KR" dirty="0" err="1"/>
              <a:t>stat,ppid</a:t>
            </a:r>
            <a:r>
              <a:rPr lang="en-US" altLang="ko-KR" dirty="0"/>
              <a:t> | awk '$1 ~ /Z/ { print $2 }' | </a:t>
            </a:r>
            <a:r>
              <a:rPr lang="en-US" altLang="ko-KR" dirty="0" err="1"/>
              <a:t>xargs</a:t>
            </a:r>
            <a:r>
              <a:rPr lang="en-US" altLang="ko-KR" dirty="0"/>
              <a:t> -r kill -9"</a:t>
            </a:r>
          </a:p>
          <a:p>
            <a:r>
              <a:rPr lang="en-US" altLang="ko-KR" dirty="0"/>
              <a:t>                }</a:t>
            </a:r>
          </a:p>
          <a:p>
            <a:r>
              <a:rPr lang="en-US" altLang="ko-KR" dirty="0"/>
              <a:t>            ]</a:t>
            </a:r>
          </a:p>
          <a:p>
            <a:r>
              <a:rPr lang="en-US" altLang="ko-KR" dirty="0"/>
              <a:t>        },</a:t>
            </a:r>
          </a:p>
          <a:p>
            <a:endParaRPr lang="en-US" altLang="ko-KR" dirty="0"/>
          </a:p>
          <a:p>
            <a:r>
              <a:rPr lang="en-US" altLang="ko-KR" dirty="0"/>
              <a:t>        "</a:t>
            </a:r>
            <a:r>
              <a:rPr lang="en-US" altLang="ko-KR" dirty="0" err="1"/>
              <a:t>security_hardening</a:t>
            </a:r>
            <a:r>
              <a:rPr lang="en-US" altLang="ko-KR" dirty="0"/>
              <a:t>": {</a:t>
            </a:r>
          </a:p>
          <a:p>
            <a:r>
              <a:rPr lang="en-US" altLang="ko-KR" dirty="0"/>
              <a:t>            "firewall": {</a:t>
            </a:r>
          </a:p>
          <a:p>
            <a:r>
              <a:rPr lang="en-US" altLang="ko-KR" dirty="0"/>
              <a:t>                "enable": True,</a:t>
            </a:r>
          </a:p>
          <a:p>
            <a:r>
              <a:rPr lang="en-US" altLang="ko-KR" dirty="0"/>
              <a:t>                "</a:t>
            </a:r>
            <a:r>
              <a:rPr lang="en-US" altLang="ko-KR" dirty="0" err="1"/>
              <a:t>allowed_ports</a:t>
            </a:r>
            <a:r>
              <a:rPr lang="en-US" altLang="ko-KR" dirty="0"/>
              <a:t>": [22, 80, 443],</a:t>
            </a:r>
          </a:p>
          <a:p>
            <a:r>
              <a:rPr lang="en-US" altLang="ko-KR" dirty="0"/>
              <a:t>                "</a:t>
            </a:r>
            <a:r>
              <a:rPr lang="en-US" altLang="ko-KR" dirty="0" err="1"/>
              <a:t>deny_all_by_default</a:t>
            </a:r>
            <a:r>
              <a:rPr lang="en-US" altLang="ko-KR" dirty="0"/>
              <a:t>": True</a:t>
            </a:r>
          </a:p>
          <a:p>
            <a:r>
              <a:rPr lang="en-US" altLang="ko-KR" dirty="0"/>
              <a:t>            },</a:t>
            </a:r>
          </a:p>
          <a:p>
            <a:r>
              <a:rPr lang="en-US" altLang="ko-KR" dirty="0"/>
              <a:t>            "ssh": {</a:t>
            </a:r>
          </a:p>
          <a:p>
            <a:r>
              <a:rPr lang="en-US" altLang="ko-KR" dirty="0"/>
              <a:t>                "</a:t>
            </a:r>
            <a:r>
              <a:rPr lang="en-US" altLang="ko-KR" dirty="0" err="1"/>
              <a:t>permit_root_login</a:t>
            </a:r>
            <a:r>
              <a:rPr lang="en-US" altLang="ko-KR" dirty="0"/>
              <a:t>": "no",</a:t>
            </a:r>
          </a:p>
          <a:p>
            <a:r>
              <a:rPr lang="en-US" altLang="ko-KR" dirty="0"/>
              <a:t>                "</a:t>
            </a:r>
            <a:r>
              <a:rPr lang="en-US" altLang="ko-KR" dirty="0" err="1"/>
              <a:t>password_authentication</a:t>
            </a:r>
            <a:r>
              <a:rPr lang="en-US" altLang="ko-KR" dirty="0"/>
              <a:t>": "no",</a:t>
            </a:r>
          </a:p>
          <a:p>
            <a:r>
              <a:rPr lang="en-US" altLang="ko-KR" dirty="0"/>
              <a:t>                "protocol": 2,</a:t>
            </a:r>
          </a:p>
          <a:p>
            <a:r>
              <a:rPr lang="en-US" altLang="ko-KR" dirty="0"/>
              <a:t>                "</a:t>
            </a:r>
            <a:r>
              <a:rPr lang="en-US" altLang="ko-KR" dirty="0" err="1"/>
              <a:t>max_auth_tries</a:t>
            </a:r>
            <a:r>
              <a:rPr lang="en-US" altLang="ko-KR" dirty="0"/>
              <a:t>": 3</a:t>
            </a:r>
          </a:p>
          <a:p>
            <a:r>
              <a:rPr lang="en-US" altLang="ko-KR" dirty="0"/>
              <a:t>            }</a:t>
            </a:r>
          </a:p>
          <a:p>
            <a:r>
              <a:rPr lang="en-US" altLang="ko-KR" dirty="0"/>
              <a:t>        },</a:t>
            </a:r>
          </a:p>
          <a:p>
            <a:endParaRPr lang="en-US" altLang="ko-KR" dirty="0"/>
          </a:p>
          <a:p>
            <a:r>
              <a:rPr lang="en-US" altLang="ko-KR" dirty="0"/>
              <a:t>        "</a:t>
            </a:r>
            <a:r>
              <a:rPr lang="en-US" altLang="ko-KR" dirty="0" err="1"/>
              <a:t>disk_optimization</a:t>
            </a:r>
            <a:r>
              <a:rPr lang="en-US" altLang="ko-KR" dirty="0"/>
              <a:t>": {</a:t>
            </a:r>
          </a:p>
          <a:p>
            <a:r>
              <a:rPr lang="en-US" altLang="ko-KR" dirty="0"/>
              <a:t>            "</a:t>
            </a:r>
            <a:r>
              <a:rPr lang="en-US" altLang="ko-KR" dirty="0" err="1"/>
              <a:t>enable_defrag</a:t>
            </a:r>
            <a:r>
              <a:rPr lang="en-US" altLang="ko-KR" dirty="0"/>
              <a:t>": True,</a:t>
            </a:r>
          </a:p>
          <a:p>
            <a:r>
              <a:rPr lang="en-US" altLang="ko-KR" dirty="0"/>
              <a:t>            "</a:t>
            </a:r>
            <a:r>
              <a:rPr lang="en-US" altLang="ko-KR" dirty="0" err="1"/>
              <a:t>defrag_paths</a:t>
            </a:r>
            <a:r>
              <a:rPr lang="en-US" altLang="ko-KR" dirty="0"/>
              <a:t>": ["/home", "/var"],</a:t>
            </a:r>
          </a:p>
          <a:p>
            <a:r>
              <a:rPr lang="en-US" altLang="ko-KR" dirty="0"/>
              <a:t>            "</a:t>
            </a:r>
            <a:r>
              <a:rPr lang="en-US" altLang="ko-KR" dirty="0" err="1"/>
              <a:t>inode_cleanup</a:t>
            </a:r>
            <a:r>
              <a:rPr lang="en-US" altLang="ko-KR" dirty="0"/>
              <a:t>": {</a:t>
            </a:r>
          </a:p>
          <a:p>
            <a:r>
              <a:rPr lang="en-US" altLang="ko-KR" dirty="0"/>
              <a:t>                "enable": True,</a:t>
            </a:r>
          </a:p>
          <a:p>
            <a:r>
              <a:rPr lang="en-US" altLang="ko-KR" dirty="0"/>
              <a:t>                "</a:t>
            </a:r>
            <a:r>
              <a:rPr lang="en-US" altLang="ko-KR" dirty="0" err="1"/>
              <a:t>target_paths</a:t>
            </a:r>
            <a:r>
              <a:rPr lang="en-US" altLang="ko-KR" dirty="0"/>
              <a:t>": ["/</a:t>
            </a:r>
            <a:r>
              <a:rPr lang="en-US" altLang="ko-KR" dirty="0" err="1"/>
              <a:t>tmp</a:t>
            </a:r>
            <a:r>
              <a:rPr lang="en-US" altLang="ko-KR" dirty="0"/>
              <a:t>", "/var/</a:t>
            </a:r>
            <a:r>
              <a:rPr lang="en-US" altLang="ko-KR" dirty="0" err="1"/>
              <a:t>tmp</a:t>
            </a:r>
            <a:r>
              <a:rPr lang="en-US" altLang="ko-KR" dirty="0"/>
              <a:t>"],</a:t>
            </a:r>
          </a:p>
          <a:p>
            <a:r>
              <a:rPr lang="en-US" altLang="ko-KR" dirty="0"/>
              <a:t>                "</a:t>
            </a:r>
            <a:r>
              <a:rPr lang="en-US" altLang="ko-KR" dirty="0" err="1"/>
              <a:t>remove_empty_dirs</a:t>
            </a:r>
            <a:r>
              <a:rPr lang="en-US" altLang="ko-KR" dirty="0"/>
              <a:t>": True</a:t>
            </a:r>
          </a:p>
          <a:p>
            <a:r>
              <a:rPr lang="en-US" altLang="ko-KR" dirty="0"/>
              <a:t>            }</a:t>
            </a:r>
          </a:p>
          <a:p>
            <a:r>
              <a:rPr lang="en-US" altLang="ko-KR" dirty="0"/>
              <a:t>        },</a:t>
            </a:r>
          </a:p>
          <a:p>
            <a:endParaRPr lang="en-US" altLang="ko-KR" dirty="0"/>
          </a:p>
          <a:p>
            <a:r>
              <a:rPr lang="en-US" altLang="ko-KR" dirty="0"/>
              <a:t>        "</a:t>
            </a:r>
            <a:r>
              <a:rPr lang="en-US" altLang="ko-KR" dirty="0" err="1"/>
              <a:t>restore_settings</a:t>
            </a:r>
            <a:r>
              <a:rPr lang="en-US" altLang="ko-KR" dirty="0"/>
              <a:t>": {</a:t>
            </a:r>
          </a:p>
          <a:p>
            <a:r>
              <a:rPr lang="en-US" altLang="ko-KR" dirty="0"/>
              <a:t>            "</a:t>
            </a:r>
            <a:r>
              <a:rPr lang="en-US" altLang="ko-KR" dirty="0" err="1"/>
              <a:t>auto_backup</a:t>
            </a:r>
            <a:r>
              <a:rPr lang="en-US" altLang="ko-KR" dirty="0"/>
              <a:t>": True,</a:t>
            </a:r>
          </a:p>
          <a:p>
            <a:r>
              <a:rPr lang="en-US" altLang="ko-KR" dirty="0"/>
              <a:t>            "</a:t>
            </a:r>
            <a:r>
              <a:rPr lang="en-US" altLang="ko-KR" dirty="0" err="1"/>
              <a:t>backup_interval_hours</a:t>
            </a:r>
            <a:r>
              <a:rPr lang="en-US" altLang="ko-KR" dirty="0"/>
              <a:t>": 24,</a:t>
            </a:r>
          </a:p>
          <a:p>
            <a:r>
              <a:rPr lang="en-US" altLang="ko-KR" dirty="0"/>
              <a:t>            "</a:t>
            </a:r>
            <a:r>
              <a:rPr lang="en-US" altLang="ko-KR" dirty="0" err="1"/>
              <a:t>backup_location</a:t>
            </a:r>
            <a:r>
              <a:rPr lang="en-US" altLang="ko-KR" dirty="0"/>
              <a:t>": str(</a:t>
            </a:r>
            <a:r>
              <a:rPr lang="en-US" altLang="ko-KR" dirty="0" err="1"/>
              <a:t>backup_location</a:t>
            </a:r>
            <a:r>
              <a:rPr lang="en-US" altLang="ko-KR" dirty="0"/>
              <a:t>),</a:t>
            </a:r>
          </a:p>
          <a:p>
            <a:r>
              <a:rPr lang="en-US" altLang="ko-KR" dirty="0"/>
              <a:t>            "</a:t>
            </a:r>
            <a:r>
              <a:rPr lang="en-US" altLang="ko-KR" dirty="0" err="1"/>
              <a:t>backup_format</a:t>
            </a:r>
            <a:r>
              <a:rPr lang="en-US" altLang="ko-KR" dirty="0"/>
              <a:t>": "zip",</a:t>
            </a:r>
          </a:p>
          <a:p>
            <a:r>
              <a:rPr lang="en-US" altLang="ko-KR" dirty="0"/>
              <a:t>            "</a:t>
            </a:r>
            <a:r>
              <a:rPr lang="en-US" altLang="ko-KR" dirty="0" err="1"/>
              <a:t>restore_cycle_days</a:t>
            </a:r>
            <a:r>
              <a:rPr lang="en-US" altLang="ko-KR" dirty="0"/>
              <a:t>": 7,</a:t>
            </a:r>
          </a:p>
          <a:p>
            <a:r>
              <a:rPr lang="en-US" altLang="ko-KR" dirty="0"/>
              <a:t>            "</a:t>
            </a:r>
            <a:r>
              <a:rPr lang="en-US" altLang="ko-KR" dirty="0" err="1"/>
              <a:t>restore_points</a:t>
            </a:r>
            <a:r>
              <a:rPr lang="en-US" altLang="ko-KR" dirty="0"/>
              <a:t>": 5</a:t>
            </a:r>
          </a:p>
          <a:p>
            <a:r>
              <a:rPr lang="en-US" altLang="ko-KR" dirty="0"/>
              <a:t>        },</a:t>
            </a:r>
          </a:p>
          <a:p>
            <a:endParaRPr lang="en-US" altLang="ko-KR" dirty="0"/>
          </a:p>
          <a:p>
            <a:r>
              <a:rPr lang="en-US" altLang="ko-KR" dirty="0"/>
              <a:t>        "</a:t>
            </a:r>
            <a:r>
              <a:rPr lang="en-US" altLang="ko-KR" dirty="0" err="1"/>
              <a:t>log_management</a:t>
            </a:r>
            <a:r>
              <a:rPr lang="en-US" altLang="ko-KR" dirty="0"/>
              <a:t>": {</a:t>
            </a:r>
          </a:p>
          <a:p>
            <a:r>
              <a:rPr lang="en-US" altLang="ko-KR" dirty="0"/>
              <a:t>            "enable": True,</a:t>
            </a:r>
          </a:p>
          <a:p>
            <a:r>
              <a:rPr lang="en-US" altLang="ko-KR" dirty="0"/>
              <a:t>            "</a:t>
            </a:r>
            <a:r>
              <a:rPr lang="en-US" altLang="ko-KR" dirty="0" err="1"/>
              <a:t>log_level</a:t>
            </a:r>
            <a:r>
              <a:rPr lang="en-US" altLang="ko-KR" dirty="0"/>
              <a:t>": "INFO",</a:t>
            </a:r>
          </a:p>
          <a:p>
            <a:r>
              <a:rPr lang="en-US" altLang="ko-KR" dirty="0"/>
              <a:t>            "</a:t>
            </a:r>
            <a:r>
              <a:rPr lang="en-US" altLang="ko-KR" dirty="0" err="1"/>
              <a:t>log_file_path</a:t>
            </a:r>
            <a:r>
              <a:rPr lang="en-US" altLang="ko-KR" dirty="0"/>
              <a:t>": str(Path("logs/system.log")),</a:t>
            </a:r>
          </a:p>
          <a:p>
            <a:r>
              <a:rPr lang="en-US" altLang="ko-KR" dirty="0"/>
              <a:t>            "</a:t>
            </a:r>
            <a:r>
              <a:rPr lang="en-US" altLang="ko-KR" dirty="0" err="1"/>
              <a:t>max_log_size_mb</a:t>
            </a:r>
            <a:r>
              <a:rPr lang="en-US" altLang="ko-KR" dirty="0"/>
              <a:t>": 50</a:t>
            </a:r>
          </a:p>
          <a:p>
            <a:r>
              <a:rPr lang="en-US" altLang="ko-KR" dirty="0"/>
              <a:t>        },</a:t>
            </a:r>
          </a:p>
          <a:p>
            <a:endParaRPr lang="en-US" altLang="ko-KR" dirty="0"/>
          </a:p>
          <a:p>
            <a:r>
              <a:rPr lang="en-US" altLang="ko-KR" dirty="0"/>
              <a:t>        "</a:t>
            </a:r>
            <a:r>
              <a:rPr lang="en-US" altLang="ko-KR" dirty="0" err="1"/>
              <a:t>notification_settings</a:t>
            </a:r>
            <a:r>
              <a:rPr lang="en-US" altLang="ko-KR" dirty="0"/>
              <a:t>": {</a:t>
            </a:r>
          </a:p>
          <a:p>
            <a:r>
              <a:rPr lang="en-US" altLang="ko-KR" dirty="0"/>
              <a:t>            "enable": True,</a:t>
            </a:r>
          </a:p>
          <a:p>
            <a:r>
              <a:rPr lang="en-US" altLang="ko-KR" dirty="0"/>
              <a:t>            "</a:t>
            </a:r>
            <a:r>
              <a:rPr lang="en-US" altLang="ko-KR" dirty="0" err="1"/>
              <a:t>notify_on_completion</a:t>
            </a:r>
            <a:r>
              <a:rPr lang="en-US" altLang="ko-KR" dirty="0"/>
              <a:t>": True,</a:t>
            </a:r>
          </a:p>
          <a:p>
            <a:r>
              <a:rPr lang="en-US" altLang="ko-KR" dirty="0"/>
              <a:t>            "</a:t>
            </a:r>
            <a:r>
              <a:rPr lang="en-US" altLang="ko-KR" dirty="0" err="1"/>
              <a:t>notify_on_failure</a:t>
            </a:r>
            <a:r>
              <a:rPr lang="en-US" altLang="ko-KR" dirty="0"/>
              <a:t>": True,</a:t>
            </a:r>
          </a:p>
          <a:p>
            <a:r>
              <a:rPr lang="en-US" altLang="ko-KR" dirty="0"/>
              <a:t>            "</a:t>
            </a:r>
            <a:r>
              <a:rPr lang="en-US" altLang="ko-KR" dirty="0" err="1"/>
              <a:t>notification_method</a:t>
            </a:r>
            <a:r>
              <a:rPr lang="en-US" altLang="ko-KR" dirty="0"/>
              <a:t>": ["email", "desktop"]</a:t>
            </a:r>
          </a:p>
          <a:p>
            <a:r>
              <a:rPr lang="en-US" altLang="ko-KR" dirty="0"/>
              <a:t>        },</a:t>
            </a:r>
          </a:p>
          <a:p>
            <a:endParaRPr lang="en-US" altLang="ko-KR" dirty="0"/>
          </a:p>
          <a:p>
            <a:r>
              <a:rPr lang="en-US" altLang="ko-KR" dirty="0"/>
              <a:t>        "</a:t>
            </a:r>
            <a:r>
              <a:rPr lang="en-US" altLang="ko-KR" dirty="0" err="1"/>
              <a:t>custom_settings</a:t>
            </a:r>
            <a:r>
              <a:rPr lang="en-US" altLang="ko-KR" dirty="0"/>
              <a:t>": {</a:t>
            </a:r>
          </a:p>
          <a:p>
            <a:r>
              <a:rPr lang="en-US" altLang="ko-KR" dirty="0"/>
              <a:t>            "</a:t>
            </a:r>
            <a:r>
              <a:rPr lang="en-US" altLang="ko-KR" dirty="0" err="1"/>
              <a:t>user_defined_options</a:t>
            </a:r>
            <a:r>
              <a:rPr lang="en-US" altLang="ko-KR" dirty="0"/>
              <a:t>": {}</a:t>
            </a:r>
          </a:p>
          <a:p>
            <a:r>
              <a:rPr lang="en-US" altLang="ko-KR" dirty="0"/>
              <a:t>        }</a:t>
            </a:r>
          </a:p>
          <a:p>
            <a:r>
              <a:rPr lang="en-US" altLang="ko-KR" dirty="0"/>
              <a:t>    }</a:t>
            </a:r>
          </a:p>
          <a:p>
            <a:endParaRPr lang="en-US" altLang="ko-KR" dirty="0"/>
          </a:p>
          <a:p>
            <a:r>
              <a:rPr lang="en-US" altLang="ko-KR" dirty="0"/>
              <a:t>def </a:t>
            </a:r>
            <a:r>
              <a:rPr lang="en-US" altLang="ko-KR" dirty="0" err="1"/>
              <a:t>save_to_file</a:t>
            </a:r>
            <a:r>
              <a:rPr lang="en-US" altLang="ko-KR" dirty="0"/>
              <a:t>(data, filename):</a:t>
            </a:r>
          </a:p>
          <a:p>
            <a:r>
              <a:rPr lang="en-US" altLang="ko-KR" dirty="0"/>
              <a:t>    </a:t>
            </a:r>
            <a:r>
              <a:rPr lang="en-US" altLang="ko-KR" dirty="0" err="1"/>
              <a:t>config_path</a:t>
            </a:r>
            <a:r>
              <a:rPr lang="en-US" altLang="ko-KR" dirty="0"/>
              <a:t> = Path("config") / filename</a:t>
            </a:r>
          </a:p>
          <a:p>
            <a:r>
              <a:rPr lang="en-US" altLang="ko-KR" dirty="0"/>
              <a:t>    </a:t>
            </a:r>
            <a:r>
              <a:rPr lang="en-US" altLang="ko-KR" dirty="0" err="1"/>
              <a:t>config_path.parent.mkdir</a:t>
            </a:r>
            <a:r>
              <a:rPr lang="en-US" altLang="ko-KR" dirty="0"/>
              <a:t>(parents=True, </a:t>
            </a:r>
            <a:r>
              <a:rPr lang="en-US" altLang="ko-KR" dirty="0" err="1"/>
              <a:t>exist_ok</a:t>
            </a:r>
            <a:r>
              <a:rPr lang="en-US" altLang="ko-KR" dirty="0"/>
              <a:t>=True)</a:t>
            </a:r>
          </a:p>
          <a:p>
            <a:r>
              <a:rPr lang="en-US" altLang="ko-KR" dirty="0"/>
              <a:t>    with open(</a:t>
            </a:r>
            <a:r>
              <a:rPr lang="en-US" altLang="ko-KR" dirty="0" err="1"/>
              <a:t>config_path</a:t>
            </a:r>
            <a:r>
              <a:rPr lang="en-US" altLang="ko-KR" dirty="0"/>
              <a:t>, 'w') as f:</a:t>
            </a:r>
          </a:p>
          <a:p>
            <a:r>
              <a:rPr lang="en-US" altLang="ko-KR" dirty="0"/>
              <a:t>        </a:t>
            </a:r>
            <a:r>
              <a:rPr lang="en-US" altLang="ko-KR" dirty="0" err="1"/>
              <a:t>json.dump</a:t>
            </a:r>
            <a:r>
              <a:rPr lang="en-US" altLang="ko-KR" dirty="0"/>
              <a:t>(data, f, indent=4)</a:t>
            </a:r>
          </a:p>
          <a:p>
            <a:r>
              <a:rPr lang="en-US" altLang="ko-KR" dirty="0"/>
              <a:t>    print(f"</a:t>
            </a:r>
            <a:r>
              <a:rPr lang="ko-KR" altLang="en-US" dirty="0"/>
              <a:t>✅ </a:t>
            </a:r>
            <a:r>
              <a:rPr lang="en-US" altLang="ko-KR" dirty="0"/>
              <a:t>{filename} </a:t>
            </a:r>
            <a:r>
              <a:rPr lang="ko-KR" altLang="en-US" dirty="0"/>
              <a:t>저장 완료</a:t>
            </a:r>
            <a:r>
              <a:rPr lang="en-US" altLang="ko-KR" dirty="0"/>
              <a:t>")</a:t>
            </a:r>
          </a:p>
          <a:p>
            <a:endParaRPr lang="en-US" altLang="ko-KR" dirty="0"/>
          </a:p>
          <a:p>
            <a:r>
              <a:rPr lang="en-US" altLang="ko-KR" dirty="0"/>
              <a:t>def main():</a:t>
            </a:r>
          </a:p>
          <a:p>
            <a:r>
              <a:rPr lang="en-US" altLang="ko-KR" dirty="0"/>
              <a:t>    </a:t>
            </a:r>
            <a:r>
              <a:rPr lang="en-US" altLang="ko-KR" dirty="0" err="1"/>
              <a:t>system_info</a:t>
            </a:r>
            <a:r>
              <a:rPr lang="en-US" altLang="ko-KR" dirty="0"/>
              <a:t> = </a:t>
            </a:r>
            <a:r>
              <a:rPr lang="en-US" altLang="ko-KR" dirty="0" err="1"/>
              <a:t>get_system_info</a:t>
            </a:r>
            <a:r>
              <a:rPr lang="en-US" altLang="ko-KR" dirty="0"/>
              <a:t>()</a:t>
            </a:r>
          </a:p>
          <a:p>
            <a:r>
              <a:rPr lang="en-US" altLang="ko-KR" dirty="0"/>
              <a:t>    </a:t>
            </a:r>
            <a:r>
              <a:rPr lang="en-US" altLang="ko-KR" dirty="0" err="1"/>
              <a:t>optimizer_settings</a:t>
            </a:r>
            <a:r>
              <a:rPr lang="en-US" altLang="ko-KR" dirty="0"/>
              <a:t> = </a:t>
            </a:r>
            <a:r>
              <a:rPr lang="en-US" altLang="ko-KR" dirty="0" err="1"/>
              <a:t>get_optimizer_settings</a:t>
            </a:r>
            <a:r>
              <a:rPr lang="en-US" altLang="ko-KR" dirty="0"/>
              <a:t>()</a:t>
            </a:r>
          </a:p>
          <a:p>
            <a:endParaRPr lang="en-US" altLang="ko-KR" dirty="0"/>
          </a:p>
          <a:p>
            <a:r>
              <a:rPr lang="en-US" altLang="ko-KR" dirty="0"/>
              <a:t>    </a:t>
            </a:r>
            <a:r>
              <a:rPr lang="en-US" altLang="ko-KR" dirty="0" err="1"/>
              <a:t>save_to_file</a:t>
            </a:r>
            <a:r>
              <a:rPr lang="en-US" altLang="ko-KR" dirty="0"/>
              <a:t>(</a:t>
            </a:r>
            <a:r>
              <a:rPr lang="en-US" altLang="ko-KR" dirty="0" err="1"/>
              <a:t>system_info</a:t>
            </a:r>
            <a:r>
              <a:rPr lang="en-US" altLang="ko-KR" dirty="0"/>
              <a:t>, "</a:t>
            </a:r>
            <a:r>
              <a:rPr lang="en-US" altLang="ko-KR" dirty="0" err="1"/>
              <a:t>system_info.json</a:t>
            </a:r>
            <a:r>
              <a:rPr lang="en-US" altLang="ko-KR" dirty="0"/>
              <a:t>")</a:t>
            </a:r>
          </a:p>
          <a:p>
            <a:r>
              <a:rPr lang="en-US" altLang="ko-KR" dirty="0"/>
              <a:t>    </a:t>
            </a:r>
            <a:r>
              <a:rPr lang="en-US" altLang="ko-KR" dirty="0" err="1"/>
              <a:t>save_to_file</a:t>
            </a:r>
            <a:r>
              <a:rPr lang="en-US" altLang="ko-KR" dirty="0"/>
              <a:t>(</a:t>
            </a:r>
            <a:r>
              <a:rPr lang="en-US" altLang="ko-KR" dirty="0" err="1"/>
              <a:t>optimizer_settings</a:t>
            </a:r>
            <a:r>
              <a:rPr lang="en-US" altLang="ko-KR" dirty="0"/>
              <a:t>, "</a:t>
            </a:r>
            <a:r>
              <a:rPr lang="en-US" altLang="ko-KR" dirty="0" err="1"/>
              <a:t>optimizer_settings.json</a:t>
            </a:r>
            <a:r>
              <a:rPr lang="en-US" altLang="ko-KR" dirty="0"/>
              <a:t>")</a:t>
            </a:r>
          </a:p>
          <a:p>
            <a:endParaRPr lang="en-US" altLang="ko-KR" dirty="0"/>
          </a:p>
          <a:p>
            <a:r>
              <a:rPr lang="en-US" altLang="ko-KR" dirty="0"/>
              <a:t>if __name__ == "__main__":</a:t>
            </a:r>
          </a:p>
          <a:p>
            <a:r>
              <a:rPr lang="en-US" altLang="ko-KR" dirty="0"/>
              <a:t>    main()</a:t>
            </a:r>
          </a:p>
          <a:p>
            <a:endParaRPr lang="ko-KR" altLang="en-US" dirty="0"/>
          </a:p>
        </p:txBody>
      </p:sp>
      <p:sp>
        <p:nvSpPr>
          <p:cNvPr id="4" name="슬라이드 번호 개체 틀 3"/>
          <p:cNvSpPr>
            <a:spLocks noGrp="1"/>
          </p:cNvSpPr>
          <p:nvPr>
            <p:ph type="sldNum" sz="quarter" idx="5"/>
          </p:nvPr>
        </p:nvSpPr>
        <p:spPr/>
        <p:txBody>
          <a:bodyPr/>
          <a:lstStyle/>
          <a:p>
            <a:fld id="{47A4421A-1B0D-4053-859D-E856EF622719}" type="slidenum">
              <a:rPr lang="ko-KR" altLang="en-US" smtClean="0"/>
              <a:t>47</a:t>
            </a:fld>
            <a:endParaRPr lang="ko-KR" altLang="en-US"/>
          </a:p>
        </p:txBody>
      </p:sp>
    </p:spTree>
    <p:extLst>
      <p:ext uri="{BB962C8B-B14F-4D97-AF65-F5344CB8AC3E}">
        <p14:creationId xmlns:p14="http://schemas.microsoft.com/office/powerpoint/2010/main" val="244309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import </a:t>
            </a:r>
            <a:r>
              <a:rPr lang="en-US" altLang="ko-KR" dirty="0" err="1"/>
              <a:t>tkinter</a:t>
            </a:r>
            <a:r>
              <a:rPr lang="en-US" altLang="ko-KR" dirty="0"/>
              <a:t> as </a:t>
            </a:r>
            <a:r>
              <a:rPr lang="en-US" altLang="ko-KR" dirty="0" err="1"/>
              <a:t>tk</a:t>
            </a:r>
            <a:endParaRPr lang="en-US" altLang="ko-KR" dirty="0"/>
          </a:p>
          <a:p>
            <a:r>
              <a:rPr lang="en-US" altLang="ko-KR" dirty="0"/>
              <a:t>from </a:t>
            </a:r>
            <a:r>
              <a:rPr lang="en-US" altLang="ko-KR" dirty="0" err="1"/>
              <a:t>tkinter</a:t>
            </a:r>
            <a:r>
              <a:rPr lang="en-US" altLang="ko-KR" dirty="0"/>
              <a:t> import </a:t>
            </a:r>
            <a:r>
              <a:rPr lang="en-US" altLang="ko-KR" dirty="0" err="1"/>
              <a:t>ttk</a:t>
            </a:r>
            <a:r>
              <a:rPr lang="en-US" altLang="ko-KR" dirty="0"/>
              <a:t>, </a:t>
            </a:r>
            <a:r>
              <a:rPr lang="en-US" altLang="ko-KR" dirty="0" err="1"/>
              <a:t>messagebox</a:t>
            </a:r>
            <a:endParaRPr lang="en-US" altLang="ko-KR" dirty="0"/>
          </a:p>
          <a:p>
            <a:r>
              <a:rPr lang="en-US" altLang="ko-KR" dirty="0"/>
              <a:t>import </a:t>
            </a:r>
            <a:r>
              <a:rPr lang="en-US" altLang="ko-KR" dirty="0" err="1"/>
              <a:t>json</a:t>
            </a:r>
            <a:r>
              <a:rPr lang="en-US" altLang="ko-KR" dirty="0"/>
              <a:t>, </a:t>
            </a:r>
            <a:r>
              <a:rPr lang="en-US" altLang="ko-KR" dirty="0" err="1"/>
              <a:t>os</a:t>
            </a:r>
            <a:endParaRPr lang="en-US" altLang="ko-KR" dirty="0"/>
          </a:p>
          <a:p>
            <a:endParaRPr lang="en-US" altLang="ko-KR" dirty="0"/>
          </a:p>
          <a:p>
            <a:r>
              <a:rPr lang="en-US" altLang="ko-KR" dirty="0"/>
              <a:t>CONFIG_PATH = </a:t>
            </a:r>
            <a:r>
              <a:rPr lang="en-US" altLang="ko-KR" dirty="0" err="1"/>
              <a:t>os.path.join</a:t>
            </a:r>
            <a:r>
              <a:rPr lang="en-US" altLang="ko-KR" dirty="0"/>
              <a:t>(</a:t>
            </a:r>
            <a:r>
              <a:rPr lang="en-US" altLang="ko-KR" dirty="0" err="1"/>
              <a:t>os.path.dirname</a:t>
            </a:r>
            <a:r>
              <a:rPr lang="en-US" altLang="ko-KR" dirty="0"/>
              <a:t>(__file__), "config", "</a:t>
            </a:r>
            <a:r>
              <a:rPr lang="en-US" altLang="ko-KR" dirty="0" err="1"/>
              <a:t>optimizer_settings.json</a:t>
            </a:r>
            <a:r>
              <a:rPr lang="en-US" altLang="ko-KR" dirty="0"/>
              <a:t>")</a:t>
            </a:r>
          </a:p>
          <a:p>
            <a:endParaRPr lang="en-US" altLang="ko-KR" dirty="0"/>
          </a:p>
          <a:p>
            <a:r>
              <a:rPr lang="en-US" altLang="ko-KR" dirty="0"/>
              <a:t>class </a:t>
            </a:r>
            <a:r>
              <a:rPr lang="en-US" altLang="ko-KR" dirty="0" err="1"/>
              <a:t>ConfigApp</a:t>
            </a:r>
            <a:r>
              <a:rPr lang="en-US" altLang="ko-KR" dirty="0"/>
              <a:t>:</a:t>
            </a:r>
          </a:p>
          <a:p>
            <a:r>
              <a:rPr lang="en-US" altLang="ko-KR" dirty="0"/>
              <a:t>    def __</a:t>
            </a:r>
            <a:r>
              <a:rPr lang="en-US" altLang="ko-KR" dirty="0" err="1"/>
              <a:t>init</a:t>
            </a:r>
            <a:r>
              <a:rPr lang="en-US" altLang="ko-KR" dirty="0"/>
              <a:t>__(self, root):</a:t>
            </a:r>
          </a:p>
          <a:p>
            <a:r>
              <a:rPr lang="en-US" altLang="ko-KR" dirty="0"/>
              <a:t>        </a:t>
            </a:r>
            <a:r>
              <a:rPr lang="en-US" altLang="ko-KR" dirty="0" err="1"/>
              <a:t>self.root</a:t>
            </a:r>
            <a:r>
              <a:rPr lang="en-US" altLang="ko-KR" dirty="0"/>
              <a:t> = root</a:t>
            </a:r>
          </a:p>
          <a:p>
            <a:r>
              <a:rPr lang="en-US" altLang="ko-KR" dirty="0"/>
              <a:t>        </a:t>
            </a:r>
            <a:r>
              <a:rPr lang="en-US" altLang="ko-KR" dirty="0" err="1"/>
              <a:t>self.root.title</a:t>
            </a:r>
            <a:r>
              <a:rPr lang="en-US" altLang="ko-KR" dirty="0"/>
              <a:t>("Linux Optimizer Settings")</a:t>
            </a:r>
          </a:p>
          <a:p>
            <a:r>
              <a:rPr lang="en-US" altLang="ko-KR" dirty="0"/>
              <a:t>        </a:t>
            </a:r>
            <a:r>
              <a:rPr lang="en-US" altLang="ko-KR" dirty="0" err="1"/>
              <a:t>self.entries</a:t>
            </a:r>
            <a:r>
              <a:rPr lang="en-US" altLang="ko-KR" dirty="0"/>
              <a:t> = {}</a:t>
            </a:r>
          </a:p>
          <a:p>
            <a:endParaRPr lang="en-US" altLang="ko-KR" dirty="0"/>
          </a:p>
          <a:p>
            <a:r>
              <a:rPr lang="en-US" altLang="ko-KR" dirty="0"/>
              <a:t>        </a:t>
            </a:r>
            <a:r>
              <a:rPr lang="en-US" altLang="ko-KR" dirty="0" err="1"/>
              <a:t>self.notebook</a:t>
            </a:r>
            <a:r>
              <a:rPr lang="en-US" altLang="ko-KR" dirty="0"/>
              <a:t> = </a:t>
            </a:r>
            <a:r>
              <a:rPr lang="en-US" altLang="ko-KR" dirty="0" err="1"/>
              <a:t>ttk.Notebook</a:t>
            </a:r>
            <a:r>
              <a:rPr lang="en-US" altLang="ko-KR" dirty="0"/>
              <a:t>(</a:t>
            </a:r>
            <a:r>
              <a:rPr lang="en-US" altLang="ko-KR" dirty="0" err="1"/>
              <a:t>self.root</a:t>
            </a:r>
            <a:r>
              <a:rPr lang="en-US" altLang="ko-KR" dirty="0"/>
              <a:t>)</a:t>
            </a:r>
          </a:p>
          <a:p>
            <a:r>
              <a:rPr lang="en-US" altLang="ko-KR" dirty="0"/>
              <a:t>        </a:t>
            </a:r>
            <a:r>
              <a:rPr lang="en-US" altLang="ko-KR" dirty="0" err="1"/>
              <a:t>self.notebook.pack</a:t>
            </a:r>
            <a:r>
              <a:rPr lang="en-US" altLang="ko-KR" dirty="0"/>
              <a:t>(fill="both", expand=True)</a:t>
            </a:r>
          </a:p>
          <a:p>
            <a:endParaRPr lang="en-US" altLang="ko-KR" dirty="0"/>
          </a:p>
          <a:p>
            <a:r>
              <a:rPr lang="en-US" altLang="ko-KR" dirty="0"/>
              <a:t>        </a:t>
            </a:r>
            <a:r>
              <a:rPr lang="en-US" altLang="ko-KR" dirty="0" err="1"/>
              <a:t>self.load_config</a:t>
            </a:r>
            <a:r>
              <a:rPr lang="en-US" altLang="ko-KR" dirty="0"/>
              <a:t>()</a:t>
            </a:r>
          </a:p>
          <a:p>
            <a:r>
              <a:rPr lang="en-US" altLang="ko-KR" dirty="0"/>
              <a:t>        </a:t>
            </a:r>
            <a:r>
              <a:rPr lang="en-US" altLang="ko-KR" dirty="0" err="1"/>
              <a:t>self.create_tabs</a:t>
            </a:r>
            <a:r>
              <a:rPr lang="en-US" altLang="ko-KR" dirty="0"/>
              <a:t>()</a:t>
            </a:r>
          </a:p>
          <a:p>
            <a:endParaRPr lang="en-US" altLang="ko-KR" dirty="0"/>
          </a:p>
          <a:p>
            <a:r>
              <a:rPr lang="en-US" altLang="ko-KR" dirty="0"/>
              <a:t>        </a:t>
            </a:r>
            <a:r>
              <a:rPr lang="en-US" altLang="ko-KR" dirty="0" err="1"/>
              <a:t>save_btn</a:t>
            </a:r>
            <a:r>
              <a:rPr lang="en-US" altLang="ko-KR" dirty="0"/>
              <a:t> = </a:t>
            </a:r>
            <a:r>
              <a:rPr lang="en-US" altLang="ko-KR" dirty="0" err="1"/>
              <a:t>tk.Button</a:t>
            </a:r>
            <a:r>
              <a:rPr lang="en-US" altLang="ko-KR" dirty="0"/>
              <a:t>(</a:t>
            </a:r>
            <a:r>
              <a:rPr lang="en-US" altLang="ko-KR" dirty="0" err="1"/>
              <a:t>self.root</a:t>
            </a:r>
            <a:r>
              <a:rPr lang="en-US" altLang="ko-KR" dirty="0"/>
              <a:t>, text="</a:t>
            </a:r>
            <a:r>
              <a:rPr lang="ko-KR" altLang="en-US" dirty="0"/>
              <a:t>💾 </a:t>
            </a:r>
            <a:r>
              <a:rPr lang="en-US" altLang="ko-KR" dirty="0"/>
              <a:t>Save Changes", command=</a:t>
            </a:r>
            <a:r>
              <a:rPr lang="en-US" altLang="ko-KR" dirty="0" err="1"/>
              <a:t>self.save_config</a:t>
            </a:r>
            <a:r>
              <a:rPr lang="en-US" altLang="ko-KR" dirty="0"/>
              <a:t>)</a:t>
            </a:r>
          </a:p>
          <a:p>
            <a:r>
              <a:rPr lang="en-US" altLang="ko-KR" dirty="0"/>
              <a:t>        </a:t>
            </a:r>
            <a:r>
              <a:rPr lang="en-US" altLang="ko-KR" dirty="0" err="1"/>
              <a:t>save_btn.pack</a:t>
            </a:r>
            <a:r>
              <a:rPr lang="en-US" altLang="ko-KR" dirty="0"/>
              <a:t>(</a:t>
            </a:r>
            <a:r>
              <a:rPr lang="en-US" altLang="ko-KR" dirty="0" err="1"/>
              <a:t>pady</a:t>
            </a:r>
            <a:r>
              <a:rPr lang="en-US" altLang="ko-KR" dirty="0"/>
              <a:t>=10)</a:t>
            </a:r>
          </a:p>
          <a:p>
            <a:endParaRPr lang="en-US" altLang="ko-KR" dirty="0"/>
          </a:p>
          <a:p>
            <a:r>
              <a:rPr lang="en-US" altLang="ko-KR" dirty="0"/>
              <a:t>    def </a:t>
            </a:r>
            <a:r>
              <a:rPr lang="en-US" altLang="ko-KR" dirty="0" err="1"/>
              <a:t>load_config</a:t>
            </a:r>
            <a:r>
              <a:rPr lang="en-US" altLang="ko-KR" dirty="0"/>
              <a:t>(self):</a:t>
            </a:r>
          </a:p>
          <a:p>
            <a:r>
              <a:rPr lang="en-US" altLang="ko-KR" dirty="0"/>
              <a:t>        try:</a:t>
            </a:r>
          </a:p>
          <a:p>
            <a:r>
              <a:rPr lang="en-US" altLang="ko-KR" dirty="0"/>
              <a:t>            with open(CONFIG_PATH, 'r') as f:</a:t>
            </a:r>
          </a:p>
          <a:p>
            <a:r>
              <a:rPr lang="en-US" altLang="ko-KR" dirty="0"/>
              <a:t>                </a:t>
            </a:r>
            <a:r>
              <a:rPr lang="en-US" altLang="ko-KR" dirty="0" err="1"/>
              <a:t>self.config_data</a:t>
            </a:r>
            <a:r>
              <a:rPr lang="en-US" altLang="ko-KR" dirty="0"/>
              <a:t> = </a:t>
            </a:r>
            <a:r>
              <a:rPr lang="en-US" altLang="ko-KR" dirty="0" err="1"/>
              <a:t>json.load</a:t>
            </a:r>
            <a:r>
              <a:rPr lang="en-US" altLang="ko-KR" dirty="0"/>
              <a:t>(f)</a:t>
            </a:r>
          </a:p>
          <a:p>
            <a:r>
              <a:rPr lang="en-US" altLang="ko-KR" dirty="0"/>
              <a:t>        except Exception as e:</a:t>
            </a:r>
          </a:p>
          <a:p>
            <a:r>
              <a:rPr lang="en-US" altLang="ko-KR" dirty="0"/>
              <a:t>            </a:t>
            </a:r>
            <a:r>
              <a:rPr lang="en-US" altLang="ko-KR" dirty="0" err="1"/>
              <a:t>messagebox.showerror</a:t>
            </a:r>
            <a:r>
              <a:rPr lang="en-US" altLang="ko-KR" dirty="0"/>
              <a:t>("Load Error", </a:t>
            </a:r>
            <a:r>
              <a:rPr lang="en-US" altLang="ko-KR" dirty="0" err="1"/>
              <a:t>f"Could</a:t>
            </a:r>
            <a:r>
              <a:rPr lang="en-US" altLang="ko-KR" dirty="0"/>
              <a:t> not load settings: {e}")</a:t>
            </a:r>
          </a:p>
          <a:p>
            <a:r>
              <a:rPr lang="en-US" altLang="ko-KR" dirty="0"/>
              <a:t>            </a:t>
            </a:r>
            <a:r>
              <a:rPr lang="en-US" altLang="ko-KR" dirty="0" err="1"/>
              <a:t>self.config_data</a:t>
            </a:r>
            <a:r>
              <a:rPr lang="en-US" altLang="ko-KR" dirty="0"/>
              <a:t> = {}</a:t>
            </a:r>
          </a:p>
          <a:p>
            <a:endParaRPr lang="en-US" altLang="ko-KR" dirty="0"/>
          </a:p>
          <a:p>
            <a:r>
              <a:rPr lang="en-US" altLang="ko-KR" dirty="0"/>
              <a:t>    def </a:t>
            </a:r>
            <a:r>
              <a:rPr lang="en-US" altLang="ko-KR" dirty="0" err="1"/>
              <a:t>create_tabs</a:t>
            </a:r>
            <a:r>
              <a:rPr lang="en-US" altLang="ko-KR" dirty="0"/>
              <a:t>(self):</a:t>
            </a:r>
          </a:p>
          <a:p>
            <a:r>
              <a:rPr lang="en-US" altLang="ko-KR" dirty="0"/>
              <a:t>        for section, settings in </a:t>
            </a:r>
            <a:r>
              <a:rPr lang="en-US" altLang="ko-KR" dirty="0" err="1"/>
              <a:t>self.config_data.items</a:t>
            </a:r>
            <a:r>
              <a:rPr lang="en-US" altLang="ko-KR" dirty="0"/>
              <a:t>():</a:t>
            </a:r>
          </a:p>
          <a:p>
            <a:r>
              <a:rPr lang="en-US" altLang="ko-KR" dirty="0"/>
              <a:t>            tab = </a:t>
            </a:r>
            <a:r>
              <a:rPr lang="en-US" altLang="ko-KR" dirty="0" err="1"/>
              <a:t>ttk.Frame</a:t>
            </a:r>
            <a:r>
              <a:rPr lang="en-US" altLang="ko-KR" dirty="0"/>
              <a:t>(</a:t>
            </a:r>
            <a:r>
              <a:rPr lang="en-US" altLang="ko-KR" dirty="0" err="1"/>
              <a:t>self.notebook</a:t>
            </a:r>
            <a:r>
              <a:rPr lang="en-US" altLang="ko-KR" dirty="0"/>
              <a:t>)</a:t>
            </a:r>
          </a:p>
          <a:p>
            <a:r>
              <a:rPr lang="en-US" altLang="ko-KR" dirty="0"/>
              <a:t>            </a:t>
            </a:r>
            <a:r>
              <a:rPr lang="en-US" altLang="ko-KR" dirty="0" err="1"/>
              <a:t>self.notebook.add</a:t>
            </a:r>
            <a:r>
              <a:rPr lang="en-US" altLang="ko-KR" dirty="0"/>
              <a:t>(tab, text=</a:t>
            </a:r>
            <a:r>
              <a:rPr lang="en-US" altLang="ko-KR" dirty="0" err="1"/>
              <a:t>section.replace</a:t>
            </a:r>
            <a:r>
              <a:rPr lang="en-US" altLang="ko-KR" dirty="0"/>
              <a:t>("_", " ").title())</a:t>
            </a:r>
          </a:p>
          <a:p>
            <a:r>
              <a:rPr lang="en-US" altLang="ko-KR" dirty="0"/>
              <a:t>            </a:t>
            </a:r>
            <a:r>
              <a:rPr lang="en-US" altLang="ko-KR" dirty="0" err="1"/>
              <a:t>self.build_form</a:t>
            </a:r>
            <a:r>
              <a:rPr lang="en-US" altLang="ko-KR" dirty="0"/>
              <a:t>(tab, settings, </a:t>
            </a:r>
            <a:r>
              <a:rPr lang="en-US" altLang="ko-KR" dirty="0" err="1"/>
              <a:t>parent_key</a:t>
            </a:r>
            <a:r>
              <a:rPr lang="en-US" altLang="ko-KR" dirty="0"/>
              <a:t>=section)</a:t>
            </a:r>
          </a:p>
          <a:p>
            <a:endParaRPr lang="en-US" altLang="ko-KR" dirty="0"/>
          </a:p>
          <a:p>
            <a:r>
              <a:rPr lang="en-US" altLang="ko-KR" dirty="0"/>
              <a:t>    def </a:t>
            </a:r>
            <a:r>
              <a:rPr lang="en-US" altLang="ko-KR" dirty="0" err="1"/>
              <a:t>build_form</a:t>
            </a:r>
            <a:r>
              <a:rPr lang="en-US" altLang="ko-KR" dirty="0"/>
              <a:t>(self, parent, data, </a:t>
            </a:r>
            <a:r>
              <a:rPr lang="en-US" altLang="ko-KR" dirty="0" err="1"/>
              <a:t>parent_key</a:t>
            </a:r>
            <a:r>
              <a:rPr lang="en-US" altLang="ko-KR" dirty="0"/>
              <a:t>=""):</a:t>
            </a:r>
          </a:p>
          <a:p>
            <a:r>
              <a:rPr lang="en-US" altLang="ko-KR" dirty="0"/>
              <a:t>        if </a:t>
            </a:r>
            <a:r>
              <a:rPr lang="en-US" altLang="ko-KR" dirty="0" err="1"/>
              <a:t>isinstance</a:t>
            </a:r>
            <a:r>
              <a:rPr lang="en-US" altLang="ko-KR" dirty="0"/>
              <a:t>(data, </a:t>
            </a:r>
            <a:r>
              <a:rPr lang="en-US" altLang="ko-KR" dirty="0" err="1"/>
              <a:t>dict</a:t>
            </a:r>
            <a:r>
              <a:rPr lang="en-US" altLang="ko-KR" dirty="0"/>
              <a:t>):</a:t>
            </a:r>
          </a:p>
          <a:p>
            <a:r>
              <a:rPr lang="en-US" altLang="ko-KR" dirty="0"/>
              <a:t>            for key, value in </a:t>
            </a:r>
            <a:r>
              <a:rPr lang="en-US" altLang="ko-KR" dirty="0" err="1"/>
              <a:t>data.items</a:t>
            </a:r>
            <a:r>
              <a:rPr lang="en-US" altLang="ko-KR" dirty="0"/>
              <a:t>():</a:t>
            </a:r>
          </a:p>
          <a:p>
            <a:r>
              <a:rPr lang="en-US" altLang="ko-KR" dirty="0"/>
              <a:t>                </a:t>
            </a:r>
            <a:r>
              <a:rPr lang="en-US" altLang="ko-KR" dirty="0" err="1"/>
              <a:t>full_key</a:t>
            </a:r>
            <a:r>
              <a:rPr lang="en-US" altLang="ko-KR" dirty="0"/>
              <a:t> = f"{</a:t>
            </a:r>
            <a:r>
              <a:rPr lang="en-US" altLang="ko-KR" dirty="0" err="1"/>
              <a:t>parent_key</a:t>
            </a:r>
            <a:r>
              <a:rPr lang="en-US" altLang="ko-KR" dirty="0"/>
              <a:t>}.{key}" if </a:t>
            </a:r>
            <a:r>
              <a:rPr lang="en-US" altLang="ko-KR" dirty="0" err="1"/>
              <a:t>parent_key</a:t>
            </a:r>
            <a:r>
              <a:rPr lang="en-US" altLang="ko-KR" dirty="0"/>
              <a:t> else key</a:t>
            </a:r>
          </a:p>
          <a:p>
            <a:r>
              <a:rPr lang="en-US" altLang="ko-KR" dirty="0"/>
              <a:t>                frame = </a:t>
            </a:r>
            <a:r>
              <a:rPr lang="en-US" altLang="ko-KR" dirty="0" err="1"/>
              <a:t>ttk.LabelFrame</a:t>
            </a:r>
            <a:r>
              <a:rPr lang="en-US" altLang="ko-KR" dirty="0"/>
              <a:t>(parent, text=</a:t>
            </a:r>
            <a:r>
              <a:rPr lang="en-US" altLang="ko-KR" dirty="0" err="1"/>
              <a:t>key.replace</a:t>
            </a:r>
            <a:r>
              <a:rPr lang="en-US" altLang="ko-KR" dirty="0"/>
              <a:t>("_", " ").title())</a:t>
            </a:r>
          </a:p>
          <a:p>
            <a:r>
              <a:rPr lang="en-US" altLang="ko-KR" dirty="0"/>
              <a:t>                </a:t>
            </a:r>
            <a:r>
              <a:rPr lang="en-US" altLang="ko-KR" dirty="0" err="1"/>
              <a:t>frame.pack</a:t>
            </a:r>
            <a:r>
              <a:rPr lang="en-US" altLang="ko-KR" dirty="0"/>
              <a:t>(fill="x", </a:t>
            </a:r>
            <a:r>
              <a:rPr lang="en-US" altLang="ko-KR" dirty="0" err="1"/>
              <a:t>padx</a:t>
            </a:r>
            <a:r>
              <a:rPr lang="en-US" altLang="ko-KR" dirty="0"/>
              <a:t>=10, </a:t>
            </a:r>
            <a:r>
              <a:rPr lang="en-US" altLang="ko-KR" dirty="0" err="1"/>
              <a:t>pady</a:t>
            </a:r>
            <a:r>
              <a:rPr lang="en-US" altLang="ko-KR" dirty="0"/>
              <a:t>=5, anchor="w")</a:t>
            </a:r>
          </a:p>
          <a:p>
            <a:r>
              <a:rPr lang="en-US" altLang="ko-KR" dirty="0"/>
              <a:t>                </a:t>
            </a:r>
            <a:r>
              <a:rPr lang="en-US" altLang="ko-KR" dirty="0" err="1"/>
              <a:t>self.build_form</a:t>
            </a:r>
            <a:r>
              <a:rPr lang="en-US" altLang="ko-KR" dirty="0"/>
              <a:t>(frame, value, </a:t>
            </a:r>
            <a:r>
              <a:rPr lang="en-US" altLang="ko-KR" dirty="0" err="1"/>
              <a:t>full_key</a:t>
            </a:r>
            <a:r>
              <a:rPr lang="en-US" altLang="ko-KR" dirty="0"/>
              <a:t>)</a:t>
            </a:r>
          </a:p>
          <a:p>
            <a:r>
              <a:rPr lang="en-US" altLang="ko-KR" dirty="0"/>
              <a:t>        </a:t>
            </a:r>
            <a:r>
              <a:rPr lang="en-US" altLang="ko-KR" dirty="0" err="1"/>
              <a:t>elif</a:t>
            </a:r>
            <a:r>
              <a:rPr lang="en-US" altLang="ko-KR" dirty="0"/>
              <a:t> </a:t>
            </a:r>
            <a:r>
              <a:rPr lang="en-US" altLang="ko-KR" dirty="0" err="1"/>
              <a:t>isinstance</a:t>
            </a:r>
            <a:r>
              <a:rPr lang="en-US" altLang="ko-KR" dirty="0"/>
              <a:t>(data, list):</a:t>
            </a:r>
          </a:p>
          <a:p>
            <a:r>
              <a:rPr lang="en-US" altLang="ko-KR" dirty="0"/>
              <a:t>            </a:t>
            </a:r>
            <a:r>
              <a:rPr lang="en-US" altLang="ko-KR" dirty="0" err="1"/>
              <a:t>self.build_list_editor</a:t>
            </a:r>
            <a:r>
              <a:rPr lang="en-US" altLang="ko-KR" dirty="0"/>
              <a:t>(parent, data, </a:t>
            </a:r>
            <a:r>
              <a:rPr lang="en-US" altLang="ko-KR" dirty="0" err="1"/>
              <a:t>parent_key</a:t>
            </a:r>
            <a:r>
              <a:rPr lang="en-US" altLang="ko-KR" dirty="0"/>
              <a:t>)</a:t>
            </a:r>
          </a:p>
          <a:p>
            <a:r>
              <a:rPr lang="en-US" altLang="ko-KR" dirty="0"/>
              <a:t>        else:</a:t>
            </a:r>
          </a:p>
          <a:p>
            <a:r>
              <a:rPr lang="en-US" altLang="ko-KR" dirty="0"/>
              <a:t>            </a:t>
            </a:r>
            <a:r>
              <a:rPr lang="en-US" altLang="ko-KR" dirty="0" err="1"/>
              <a:t>self.build_entry</a:t>
            </a:r>
            <a:r>
              <a:rPr lang="en-US" altLang="ko-KR" dirty="0"/>
              <a:t>(parent, data, </a:t>
            </a:r>
            <a:r>
              <a:rPr lang="en-US" altLang="ko-KR" dirty="0" err="1"/>
              <a:t>parent_key</a:t>
            </a:r>
            <a:r>
              <a:rPr lang="en-US" altLang="ko-KR" dirty="0"/>
              <a:t>)</a:t>
            </a:r>
          </a:p>
          <a:p>
            <a:endParaRPr lang="en-US" altLang="ko-KR" dirty="0"/>
          </a:p>
          <a:p>
            <a:r>
              <a:rPr lang="en-US" altLang="ko-KR" dirty="0"/>
              <a:t>    def </a:t>
            </a:r>
            <a:r>
              <a:rPr lang="en-US" altLang="ko-KR" dirty="0" err="1"/>
              <a:t>build_entry</a:t>
            </a:r>
            <a:r>
              <a:rPr lang="en-US" altLang="ko-KR" dirty="0"/>
              <a:t>(self, parent, value, key):</a:t>
            </a:r>
          </a:p>
          <a:p>
            <a:r>
              <a:rPr lang="en-US" altLang="ko-KR" dirty="0"/>
              <a:t>        row = </a:t>
            </a:r>
            <a:r>
              <a:rPr lang="en-US" altLang="ko-KR" dirty="0" err="1"/>
              <a:t>ttk.Frame</a:t>
            </a:r>
            <a:r>
              <a:rPr lang="en-US" altLang="ko-KR" dirty="0"/>
              <a:t>(parent)</a:t>
            </a:r>
          </a:p>
          <a:p>
            <a:r>
              <a:rPr lang="en-US" altLang="ko-KR" dirty="0"/>
              <a:t>        </a:t>
            </a:r>
            <a:r>
              <a:rPr lang="en-US" altLang="ko-KR" dirty="0" err="1"/>
              <a:t>row.pack</a:t>
            </a:r>
            <a:r>
              <a:rPr lang="en-US" altLang="ko-KR" dirty="0"/>
              <a:t>(fill="x", </a:t>
            </a:r>
            <a:r>
              <a:rPr lang="en-US" altLang="ko-KR" dirty="0" err="1"/>
              <a:t>padx</a:t>
            </a:r>
            <a:r>
              <a:rPr lang="en-US" altLang="ko-KR" dirty="0"/>
              <a:t>=10, </a:t>
            </a:r>
            <a:r>
              <a:rPr lang="en-US" altLang="ko-KR" dirty="0" err="1"/>
              <a:t>pady</a:t>
            </a:r>
            <a:r>
              <a:rPr lang="en-US" altLang="ko-KR" dirty="0"/>
              <a:t>=2)</a:t>
            </a:r>
          </a:p>
          <a:p>
            <a:r>
              <a:rPr lang="en-US" altLang="ko-KR" dirty="0"/>
              <a:t>        label = </a:t>
            </a:r>
            <a:r>
              <a:rPr lang="en-US" altLang="ko-KR" dirty="0" err="1"/>
              <a:t>ttk.Label</a:t>
            </a:r>
            <a:r>
              <a:rPr lang="en-US" altLang="ko-KR" dirty="0"/>
              <a:t>(row, text=</a:t>
            </a:r>
            <a:r>
              <a:rPr lang="en-US" altLang="ko-KR" dirty="0" err="1"/>
              <a:t>key.split</a:t>
            </a:r>
            <a:r>
              <a:rPr lang="en-US" altLang="ko-KR" dirty="0"/>
              <a:t>(".")[-1])</a:t>
            </a:r>
          </a:p>
          <a:p>
            <a:r>
              <a:rPr lang="en-US" altLang="ko-KR" dirty="0"/>
              <a:t>        </a:t>
            </a:r>
            <a:r>
              <a:rPr lang="en-US" altLang="ko-KR" dirty="0" err="1"/>
              <a:t>label.pack</a:t>
            </a:r>
            <a:r>
              <a:rPr lang="en-US" altLang="ko-KR" dirty="0"/>
              <a:t>(side="left")</a:t>
            </a:r>
          </a:p>
          <a:p>
            <a:r>
              <a:rPr lang="en-US" altLang="ko-KR" dirty="0"/>
              <a:t>        var = </a:t>
            </a:r>
            <a:r>
              <a:rPr lang="en-US" altLang="ko-KR" dirty="0" err="1"/>
              <a:t>tk.StringVar</a:t>
            </a:r>
            <a:r>
              <a:rPr lang="en-US" altLang="ko-KR" dirty="0"/>
              <a:t>(value=str(value))</a:t>
            </a:r>
          </a:p>
          <a:p>
            <a:r>
              <a:rPr lang="en-US" altLang="ko-KR" dirty="0"/>
              <a:t>        entry = </a:t>
            </a:r>
            <a:r>
              <a:rPr lang="en-US" altLang="ko-KR" dirty="0" err="1"/>
              <a:t>ttk.Entry</a:t>
            </a:r>
            <a:r>
              <a:rPr lang="en-US" altLang="ko-KR" dirty="0"/>
              <a:t>(row, </a:t>
            </a:r>
            <a:r>
              <a:rPr lang="en-US" altLang="ko-KR" dirty="0" err="1"/>
              <a:t>textvariable</a:t>
            </a:r>
            <a:r>
              <a:rPr lang="en-US" altLang="ko-KR" dirty="0"/>
              <a:t>=var, width=50)</a:t>
            </a:r>
          </a:p>
          <a:p>
            <a:r>
              <a:rPr lang="en-US" altLang="ko-KR" dirty="0"/>
              <a:t>        </a:t>
            </a:r>
            <a:r>
              <a:rPr lang="en-US" altLang="ko-KR" dirty="0" err="1"/>
              <a:t>entry.pack</a:t>
            </a:r>
            <a:r>
              <a:rPr lang="en-US" altLang="ko-KR" dirty="0"/>
              <a:t>(side="right", expand=True, fill="x")</a:t>
            </a:r>
          </a:p>
          <a:p>
            <a:r>
              <a:rPr lang="en-US" altLang="ko-KR" dirty="0"/>
              <a:t>        </a:t>
            </a:r>
            <a:r>
              <a:rPr lang="en-US" altLang="ko-KR" dirty="0" err="1"/>
              <a:t>self.entries</a:t>
            </a:r>
            <a:r>
              <a:rPr lang="en-US" altLang="ko-KR" dirty="0"/>
              <a:t>[key] = var</a:t>
            </a:r>
          </a:p>
          <a:p>
            <a:endParaRPr lang="en-US" altLang="ko-KR" dirty="0"/>
          </a:p>
          <a:p>
            <a:r>
              <a:rPr lang="en-US" altLang="ko-KR" dirty="0"/>
              <a:t>    def </a:t>
            </a:r>
            <a:r>
              <a:rPr lang="en-US" altLang="ko-KR" dirty="0" err="1"/>
              <a:t>build_list_editor</a:t>
            </a:r>
            <a:r>
              <a:rPr lang="en-US" altLang="ko-KR" dirty="0"/>
              <a:t>(self, parent, values, key):</a:t>
            </a:r>
          </a:p>
          <a:p>
            <a:r>
              <a:rPr lang="en-US" altLang="ko-KR" dirty="0"/>
              <a:t>        frame = </a:t>
            </a:r>
            <a:r>
              <a:rPr lang="en-US" altLang="ko-KR" dirty="0" err="1"/>
              <a:t>ttk.LabelFrame</a:t>
            </a:r>
            <a:r>
              <a:rPr lang="en-US" altLang="ko-KR" dirty="0"/>
              <a:t>(parent, text=</a:t>
            </a:r>
            <a:r>
              <a:rPr lang="en-US" altLang="ko-KR" dirty="0" err="1"/>
              <a:t>key.split</a:t>
            </a:r>
            <a:r>
              <a:rPr lang="en-US" altLang="ko-KR" dirty="0"/>
              <a:t>(".")[-1].replace("_", " ").title())</a:t>
            </a:r>
          </a:p>
          <a:p>
            <a:r>
              <a:rPr lang="en-US" altLang="ko-KR" dirty="0"/>
              <a:t>        </a:t>
            </a:r>
            <a:r>
              <a:rPr lang="en-US" altLang="ko-KR" dirty="0" err="1"/>
              <a:t>frame.pack</a:t>
            </a:r>
            <a:r>
              <a:rPr lang="en-US" altLang="ko-KR" dirty="0"/>
              <a:t>(fill="x", </a:t>
            </a:r>
            <a:r>
              <a:rPr lang="en-US" altLang="ko-KR" dirty="0" err="1"/>
              <a:t>padx</a:t>
            </a:r>
            <a:r>
              <a:rPr lang="en-US" altLang="ko-KR" dirty="0"/>
              <a:t>=10, </a:t>
            </a:r>
            <a:r>
              <a:rPr lang="en-US" altLang="ko-KR" dirty="0" err="1"/>
              <a:t>pady</a:t>
            </a:r>
            <a:r>
              <a:rPr lang="en-US" altLang="ko-KR" dirty="0"/>
              <a:t>=5)</a:t>
            </a:r>
          </a:p>
          <a:p>
            <a:endParaRPr lang="en-US" altLang="ko-KR" dirty="0"/>
          </a:p>
          <a:p>
            <a:r>
              <a:rPr lang="en-US" altLang="ko-KR" dirty="0"/>
              <a:t>        </a:t>
            </a:r>
            <a:r>
              <a:rPr lang="en-US" altLang="ko-KR" dirty="0" err="1"/>
              <a:t>listbox</a:t>
            </a:r>
            <a:r>
              <a:rPr lang="en-US" altLang="ko-KR" dirty="0"/>
              <a:t> = </a:t>
            </a:r>
            <a:r>
              <a:rPr lang="en-US" altLang="ko-KR" dirty="0" err="1"/>
              <a:t>tk.Listbox</a:t>
            </a:r>
            <a:r>
              <a:rPr lang="en-US" altLang="ko-KR" dirty="0"/>
              <a:t>(frame, height=5)</a:t>
            </a:r>
          </a:p>
          <a:p>
            <a:r>
              <a:rPr lang="en-US" altLang="ko-KR" dirty="0"/>
              <a:t>        for v in values:</a:t>
            </a:r>
          </a:p>
          <a:p>
            <a:r>
              <a:rPr lang="en-US" altLang="ko-KR" dirty="0"/>
              <a:t>            </a:t>
            </a:r>
            <a:r>
              <a:rPr lang="en-US" altLang="ko-KR" dirty="0" err="1"/>
              <a:t>listbox.insert</a:t>
            </a:r>
            <a:r>
              <a:rPr lang="en-US" altLang="ko-KR" dirty="0"/>
              <a:t>("end", v)</a:t>
            </a:r>
          </a:p>
          <a:p>
            <a:r>
              <a:rPr lang="en-US" altLang="ko-KR" dirty="0"/>
              <a:t>        </a:t>
            </a:r>
            <a:r>
              <a:rPr lang="en-US" altLang="ko-KR" dirty="0" err="1"/>
              <a:t>listbox.pack</a:t>
            </a:r>
            <a:r>
              <a:rPr lang="en-US" altLang="ko-KR" dirty="0"/>
              <a:t>(fill="x", </a:t>
            </a:r>
            <a:r>
              <a:rPr lang="en-US" altLang="ko-KR" dirty="0" err="1"/>
              <a:t>padx</a:t>
            </a:r>
            <a:r>
              <a:rPr lang="en-US" altLang="ko-KR" dirty="0"/>
              <a:t>=5, </a:t>
            </a:r>
            <a:r>
              <a:rPr lang="en-US" altLang="ko-KR" dirty="0" err="1"/>
              <a:t>pady</a:t>
            </a:r>
            <a:r>
              <a:rPr lang="en-US" altLang="ko-KR" dirty="0"/>
              <a:t>=2)</a:t>
            </a:r>
          </a:p>
          <a:p>
            <a:endParaRPr lang="en-US" altLang="ko-KR" dirty="0"/>
          </a:p>
          <a:p>
            <a:r>
              <a:rPr lang="en-US" altLang="ko-KR" dirty="0"/>
              <a:t>        </a:t>
            </a:r>
            <a:r>
              <a:rPr lang="en-US" altLang="ko-KR" dirty="0" err="1"/>
              <a:t>entry_var</a:t>
            </a:r>
            <a:r>
              <a:rPr lang="en-US" altLang="ko-KR" dirty="0"/>
              <a:t> = </a:t>
            </a:r>
            <a:r>
              <a:rPr lang="en-US" altLang="ko-KR" dirty="0" err="1"/>
              <a:t>tk.StringVar</a:t>
            </a:r>
            <a:r>
              <a:rPr lang="en-US" altLang="ko-KR" dirty="0"/>
              <a:t>()</a:t>
            </a:r>
          </a:p>
          <a:p>
            <a:r>
              <a:rPr lang="en-US" altLang="ko-KR" dirty="0"/>
              <a:t>        entry = </a:t>
            </a:r>
            <a:r>
              <a:rPr lang="en-US" altLang="ko-KR" dirty="0" err="1"/>
              <a:t>ttk.Entry</a:t>
            </a:r>
            <a:r>
              <a:rPr lang="en-US" altLang="ko-KR" dirty="0"/>
              <a:t>(frame, </a:t>
            </a:r>
            <a:r>
              <a:rPr lang="en-US" altLang="ko-KR" dirty="0" err="1"/>
              <a:t>textvariable</a:t>
            </a:r>
            <a:r>
              <a:rPr lang="en-US" altLang="ko-KR" dirty="0"/>
              <a:t>=</a:t>
            </a:r>
            <a:r>
              <a:rPr lang="en-US" altLang="ko-KR" dirty="0" err="1"/>
              <a:t>entry_var</a:t>
            </a:r>
            <a:r>
              <a:rPr lang="en-US" altLang="ko-KR" dirty="0"/>
              <a:t>)</a:t>
            </a:r>
          </a:p>
          <a:p>
            <a:r>
              <a:rPr lang="en-US" altLang="ko-KR" dirty="0"/>
              <a:t>        </a:t>
            </a:r>
            <a:r>
              <a:rPr lang="en-US" altLang="ko-KR" dirty="0" err="1"/>
              <a:t>entry.pack</a:t>
            </a:r>
            <a:r>
              <a:rPr lang="en-US" altLang="ko-KR" dirty="0"/>
              <a:t>(</a:t>
            </a:r>
            <a:r>
              <a:rPr lang="en-US" altLang="ko-KR" dirty="0" err="1"/>
              <a:t>padx</a:t>
            </a:r>
            <a:r>
              <a:rPr lang="en-US" altLang="ko-KR" dirty="0"/>
              <a:t>=5, </a:t>
            </a:r>
            <a:r>
              <a:rPr lang="en-US" altLang="ko-KR" dirty="0" err="1"/>
              <a:t>pady</a:t>
            </a:r>
            <a:r>
              <a:rPr lang="en-US" altLang="ko-KR" dirty="0"/>
              <a:t>=2)</a:t>
            </a:r>
          </a:p>
          <a:p>
            <a:endParaRPr lang="en-US" altLang="ko-KR" dirty="0"/>
          </a:p>
          <a:p>
            <a:r>
              <a:rPr lang="en-US" altLang="ko-KR" dirty="0"/>
              <a:t>        def </a:t>
            </a:r>
            <a:r>
              <a:rPr lang="en-US" altLang="ko-KR" dirty="0" err="1"/>
              <a:t>add_item</a:t>
            </a:r>
            <a:r>
              <a:rPr lang="en-US" altLang="ko-KR" dirty="0"/>
              <a:t>():</a:t>
            </a:r>
          </a:p>
          <a:p>
            <a:r>
              <a:rPr lang="en-US" altLang="ko-KR" dirty="0"/>
              <a:t>            item = </a:t>
            </a:r>
            <a:r>
              <a:rPr lang="en-US" altLang="ko-KR" dirty="0" err="1"/>
              <a:t>entry_var.get</a:t>
            </a:r>
            <a:r>
              <a:rPr lang="en-US" altLang="ko-KR" dirty="0"/>
              <a:t>()</a:t>
            </a:r>
          </a:p>
          <a:p>
            <a:r>
              <a:rPr lang="en-US" altLang="ko-KR" dirty="0"/>
              <a:t>            if item:</a:t>
            </a:r>
          </a:p>
          <a:p>
            <a:r>
              <a:rPr lang="en-US" altLang="ko-KR" dirty="0"/>
              <a:t>                </a:t>
            </a:r>
            <a:r>
              <a:rPr lang="en-US" altLang="ko-KR" dirty="0" err="1"/>
              <a:t>listbox.insert</a:t>
            </a:r>
            <a:r>
              <a:rPr lang="en-US" altLang="ko-KR" dirty="0"/>
              <a:t>("end", item)</a:t>
            </a:r>
          </a:p>
          <a:p>
            <a:r>
              <a:rPr lang="en-US" altLang="ko-KR" dirty="0"/>
              <a:t>                </a:t>
            </a:r>
            <a:r>
              <a:rPr lang="en-US" altLang="ko-KR" dirty="0" err="1"/>
              <a:t>entry_var.set</a:t>
            </a:r>
            <a:r>
              <a:rPr lang="en-US" altLang="ko-KR" dirty="0"/>
              <a:t>("")</a:t>
            </a:r>
          </a:p>
          <a:p>
            <a:endParaRPr lang="en-US" altLang="ko-KR" dirty="0"/>
          </a:p>
          <a:p>
            <a:r>
              <a:rPr lang="en-US" altLang="ko-KR" dirty="0"/>
              <a:t>        def </a:t>
            </a:r>
            <a:r>
              <a:rPr lang="en-US" altLang="ko-KR" dirty="0" err="1"/>
              <a:t>remove_item</a:t>
            </a:r>
            <a:r>
              <a:rPr lang="en-US" altLang="ko-KR" dirty="0"/>
              <a:t>():</a:t>
            </a:r>
          </a:p>
          <a:p>
            <a:r>
              <a:rPr lang="en-US" altLang="ko-KR" dirty="0"/>
              <a:t>            try:</a:t>
            </a:r>
          </a:p>
          <a:p>
            <a:r>
              <a:rPr lang="en-US" altLang="ko-KR" dirty="0"/>
              <a:t>                selected = </a:t>
            </a:r>
            <a:r>
              <a:rPr lang="en-US" altLang="ko-KR" dirty="0" err="1"/>
              <a:t>listbox.curselection</a:t>
            </a:r>
            <a:r>
              <a:rPr lang="en-US" altLang="ko-KR" dirty="0"/>
              <a:t>()</a:t>
            </a:r>
          </a:p>
          <a:p>
            <a:r>
              <a:rPr lang="en-US" altLang="ko-KR" dirty="0"/>
              <a:t>                </a:t>
            </a:r>
            <a:r>
              <a:rPr lang="en-US" altLang="ko-KR" dirty="0" err="1"/>
              <a:t>listbox.delete</a:t>
            </a:r>
            <a:r>
              <a:rPr lang="en-US" altLang="ko-KR" dirty="0"/>
              <a:t>(selected)</a:t>
            </a:r>
          </a:p>
          <a:p>
            <a:r>
              <a:rPr lang="en-US" altLang="ko-KR" dirty="0"/>
              <a:t>            except:</a:t>
            </a:r>
          </a:p>
          <a:p>
            <a:r>
              <a:rPr lang="en-US" altLang="ko-KR" dirty="0"/>
              <a:t>                pass</a:t>
            </a:r>
          </a:p>
          <a:p>
            <a:endParaRPr lang="en-US" altLang="ko-KR" dirty="0"/>
          </a:p>
          <a:p>
            <a:r>
              <a:rPr lang="en-US" altLang="ko-KR" dirty="0"/>
              <a:t>        </a:t>
            </a:r>
            <a:r>
              <a:rPr lang="en-US" altLang="ko-KR" dirty="0" err="1"/>
              <a:t>btn_frame</a:t>
            </a:r>
            <a:r>
              <a:rPr lang="en-US" altLang="ko-KR" dirty="0"/>
              <a:t> = </a:t>
            </a:r>
            <a:r>
              <a:rPr lang="en-US" altLang="ko-KR" dirty="0" err="1"/>
              <a:t>ttk.Frame</a:t>
            </a:r>
            <a:r>
              <a:rPr lang="en-US" altLang="ko-KR" dirty="0"/>
              <a:t>(frame)</a:t>
            </a:r>
          </a:p>
          <a:p>
            <a:r>
              <a:rPr lang="en-US" altLang="ko-KR" dirty="0"/>
              <a:t>        </a:t>
            </a:r>
            <a:r>
              <a:rPr lang="en-US" altLang="ko-KR" dirty="0" err="1"/>
              <a:t>btn_frame.pack</a:t>
            </a:r>
            <a:r>
              <a:rPr lang="en-US" altLang="ko-KR" dirty="0"/>
              <a:t>(</a:t>
            </a:r>
            <a:r>
              <a:rPr lang="en-US" altLang="ko-KR" dirty="0" err="1"/>
              <a:t>pady</a:t>
            </a:r>
            <a:r>
              <a:rPr lang="en-US" altLang="ko-KR" dirty="0"/>
              <a:t>=2)</a:t>
            </a:r>
          </a:p>
          <a:p>
            <a:r>
              <a:rPr lang="en-US" altLang="ko-KR" dirty="0"/>
              <a:t>        </a:t>
            </a:r>
            <a:r>
              <a:rPr lang="en-US" altLang="ko-KR" dirty="0" err="1"/>
              <a:t>ttk.Button</a:t>
            </a:r>
            <a:r>
              <a:rPr lang="en-US" altLang="ko-KR" dirty="0"/>
              <a:t>(</a:t>
            </a:r>
            <a:r>
              <a:rPr lang="en-US" altLang="ko-KR" dirty="0" err="1"/>
              <a:t>btn_frame</a:t>
            </a:r>
            <a:r>
              <a:rPr lang="en-US" altLang="ko-KR" dirty="0"/>
              <a:t>, text="Add", command=</a:t>
            </a:r>
            <a:r>
              <a:rPr lang="en-US" altLang="ko-KR" dirty="0" err="1"/>
              <a:t>add_item</a:t>
            </a:r>
            <a:r>
              <a:rPr lang="en-US" altLang="ko-KR" dirty="0"/>
              <a:t>).pack(side="left", </a:t>
            </a:r>
            <a:r>
              <a:rPr lang="en-US" altLang="ko-KR" dirty="0" err="1"/>
              <a:t>padx</a:t>
            </a:r>
            <a:r>
              <a:rPr lang="en-US" altLang="ko-KR" dirty="0"/>
              <a:t>=2)</a:t>
            </a:r>
          </a:p>
          <a:p>
            <a:r>
              <a:rPr lang="en-US" altLang="ko-KR" dirty="0"/>
              <a:t>        </a:t>
            </a:r>
            <a:r>
              <a:rPr lang="en-US" altLang="ko-KR" dirty="0" err="1"/>
              <a:t>ttk.Button</a:t>
            </a:r>
            <a:r>
              <a:rPr lang="en-US" altLang="ko-KR" dirty="0"/>
              <a:t>(</a:t>
            </a:r>
            <a:r>
              <a:rPr lang="en-US" altLang="ko-KR" dirty="0" err="1"/>
              <a:t>btn_frame</a:t>
            </a:r>
            <a:r>
              <a:rPr lang="en-US" altLang="ko-KR" dirty="0"/>
              <a:t>, text="Remove", command=</a:t>
            </a:r>
            <a:r>
              <a:rPr lang="en-US" altLang="ko-KR" dirty="0" err="1"/>
              <a:t>remove_item</a:t>
            </a:r>
            <a:r>
              <a:rPr lang="en-US" altLang="ko-KR" dirty="0"/>
              <a:t>).pack(side="left", </a:t>
            </a:r>
            <a:r>
              <a:rPr lang="en-US" altLang="ko-KR" dirty="0" err="1"/>
              <a:t>padx</a:t>
            </a:r>
            <a:r>
              <a:rPr lang="en-US" altLang="ko-KR" dirty="0"/>
              <a:t>=2)</a:t>
            </a:r>
          </a:p>
          <a:p>
            <a:endParaRPr lang="en-US" altLang="ko-KR" dirty="0"/>
          </a:p>
          <a:p>
            <a:r>
              <a:rPr lang="en-US" altLang="ko-KR" dirty="0"/>
              <a:t>        </a:t>
            </a:r>
            <a:r>
              <a:rPr lang="en-US" altLang="ko-KR" dirty="0" err="1"/>
              <a:t>self.entries</a:t>
            </a:r>
            <a:r>
              <a:rPr lang="en-US" altLang="ko-KR" dirty="0"/>
              <a:t>[key] = </a:t>
            </a:r>
            <a:r>
              <a:rPr lang="en-US" altLang="ko-KR" dirty="0" err="1"/>
              <a:t>listbox</a:t>
            </a:r>
            <a:endParaRPr lang="en-US" altLang="ko-KR" dirty="0"/>
          </a:p>
          <a:p>
            <a:endParaRPr lang="en-US" altLang="ko-KR" dirty="0"/>
          </a:p>
          <a:p>
            <a:r>
              <a:rPr lang="en-US" altLang="ko-KR" dirty="0"/>
              <a:t>    def </a:t>
            </a:r>
            <a:r>
              <a:rPr lang="en-US" altLang="ko-KR" dirty="0" err="1"/>
              <a:t>save_config</a:t>
            </a:r>
            <a:r>
              <a:rPr lang="en-US" altLang="ko-KR" dirty="0"/>
              <a:t>(self):</a:t>
            </a:r>
          </a:p>
          <a:p>
            <a:r>
              <a:rPr lang="en-US" altLang="ko-KR" dirty="0"/>
              <a:t>        </a:t>
            </a:r>
            <a:r>
              <a:rPr lang="en-US" altLang="ko-KR" dirty="0" err="1"/>
              <a:t>new_config</a:t>
            </a:r>
            <a:r>
              <a:rPr lang="en-US" altLang="ko-KR" dirty="0"/>
              <a:t> = </a:t>
            </a:r>
            <a:r>
              <a:rPr lang="en-US" altLang="ko-KR" dirty="0" err="1"/>
              <a:t>self.rebuild_config</a:t>
            </a:r>
            <a:r>
              <a:rPr lang="en-US" altLang="ko-KR" dirty="0"/>
              <a:t>(</a:t>
            </a:r>
            <a:r>
              <a:rPr lang="en-US" altLang="ko-KR" dirty="0" err="1"/>
              <a:t>self.config_data</a:t>
            </a:r>
            <a:r>
              <a:rPr lang="en-US" altLang="ko-KR" dirty="0"/>
              <a:t>, "")</a:t>
            </a:r>
          </a:p>
          <a:p>
            <a:r>
              <a:rPr lang="en-US" altLang="ko-KR" dirty="0"/>
              <a:t>        try:</a:t>
            </a:r>
          </a:p>
          <a:p>
            <a:r>
              <a:rPr lang="en-US" altLang="ko-KR" dirty="0"/>
              <a:t>            with open(CONFIG_PATH, 'w') as f:</a:t>
            </a:r>
          </a:p>
          <a:p>
            <a:r>
              <a:rPr lang="en-US" altLang="ko-KR" dirty="0"/>
              <a:t>                </a:t>
            </a:r>
            <a:r>
              <a:rPr lang="en-US" altLang="ko-KR" dirty="0" err="1"/>
              <a:t>json.dump</a:t>
            </a:r>
            <a:r>
              <a:rPr lang="en-US" altLang="ko-KR" dirty="0"/>
              <a:t>(</a:t>
            </a:r>
            <a:r>
              <a:rPr lang="en-US" altLang="ko-KR" dirty="0" err="1"/>
              <a:t>new_config</a:t>
            </a:r>
            <a:r>
              <a:rPr lang="en-US" altLang="ko-KR" dirty="0"/>
              <a:t>, f, indent=4)</a:t>
            </a:r>
          </a:p>
          <a:p>
            <a:r>
              <a:rPr lang="en-US" altLang="ko-KR" dirty="0"/>
              <a:t>            </a:t>
            </a:r>
            <a:r>
              <a:rPr lang="en-US" altLang="ko-KR" dirty="0" err="1"/>
              <a:t>messagebox.showinfo</a:t>
            </a:r>
            <a:r>
              <a:rPr lang="en-US" altLang="ko-KR" dirty="0"/>
              <a:t>("Success", "Settings saved.")</a:t>
            </a:r>
          </a:p>
          <a:p>
            <a:r>
              <a:rPr lang="en-US" altLang="ko-KR" dirty="0"/>
              <a:t>        except Exception as e:</a:t>
            </a:r>
          </a:p>
          <a:p>
            <a:r>
              <a:rPr lang="en-US" altLang="ko-KR" dirty="0"/>
              <a:t>            </a:t>
            </a:r>
            <a:r>
              <a:rPr lang="en-US" altLang="ko-KR" dirty="0" err="1"/>
              <a:t>messagebox.showerror</a:t>
            </a:r>
            <a:r>
              <a:rPr lang="en-US" altLang="ko-KR" dirty="0"/>
              <a:t>("Save Error", </a:t>
            </a:r>
            <a:r>
              <a:rPr lang="en-US" altLang="ko-KR" dirty="0" err="1"/>
              <a:t>f"Failed</a:t>
            </a:r>
            <a:r>
              <a:rPr lang="en-US" altLang="ko-KR" dirty="0"/>
              <a:t> to save: {e}")</a:t>
            </a:r>
          </a:p>
          <a:p>
            <a:endParaRPr lang="en-US" altLang="ko-KR" dirty="0"/>
          </a:p>
          <a:p>
            <a:r>
              <a:rPr lang="en-US" altLang="ko-KR" dirty="0"/>
              <a:t>    def </a:t>
            </a:r>
            <a:r>
              <a:rPr lang="en-US" altLang="ko-KR" dirty="0" err="1"/>
              <a:t>rebuild_config</a:t>
            </a:r>
            <a:r>
              <a:rPr lang="en-US" altLang="ko-KR" dirty="0"/>
              <a:t>(self, data, </a:t>
            </a:r>
            <a:r>
              <a:rPr lang="en-US" altLang="ko-KR" dirty="0" err="1"/>
              <a:t>parent_key</a:t>
            </a:r>
            <a:r>
              <a:rPr lang="en-US" altLang="ko-KR" dirty="0"/>
              <a:t>):</a:t>
            </a:r>
          </a:p>
          <a:p>
            <a:r>
              <a:rPr lang="en-US" altLang="ko-KR" dirty="0"/>
              <a:t>        if </a:t>
            </a:r>
            <a:r>
              <a:rPr lang="en-US" altLang="ko-KR" dirty="0" err="1"/>
              <a:t>isinstance</a:t>
            </a:r>
            <a:r>
              <a:rPr lang="en-US" altLang="ko-KR" dirty="0"/>
              <a:t>(data, </a:t>
            </a:r>
            <a:r>
              <a:rPr lang="en-US" altLang="ko-KR" dirty="0" err="1"/>
              <a:t>dict</a:t>
            </a:r>
            <a:r>
              <a:rPr lang="en-US" altLang="ko-KR" dirty="0"/>
              <a:t>):</a:t>
            </a:r>
          </a:p>
          <a:p>
            <a:r>
              <a:rPr lang="en-US" altLang="ko-KR" dirty="0"/>
              <a:t>            return {k: </a:t>
            </a:r>
            <a:r>
              <a:rPr lang="en-US" altLang="ko-KR" dirty="0" err="1"/>
              <a:t>self.rebuild_config</a:t>
            </a:r>
            <a:r>
              <a:rPr lang="en-US" altLang="ko-KR" dirty="0"/>
              <a:t>(v, f"{</a:t>
            </a:r>
            <a:r>
              <a:rPr lang="en-US" altLang="ko-KR" dirty="0" err="1"/>
              <a:t>parent_key</a:t>
            </a:r>
            <a:r>
              <a:rPr lang="en-US" altLang="ko-KR" dirty="0"/>
              <a:t>}.{k}" if </a:t>
            </a:r>
            <a:r>
              <a:rPr lang="en-US" altLang="ko-KR" dirty="0" err="1"/>
              <a:t>parent_key</a:t>
            </a:r>
            <a:r>
              <a:rPr lang="en-US" altLang="ko-KR" dirty="0"/>
              <a:t> else k) for k, v in </a:t>
            </a:r>
            <a:r>
              <a:rPr lang="en-US" altLang="ko-KR" dirty="0" err="1"/>
              <a:t>data.items</a:t>
            </a:r>
            <a:r>
              <a:rPr lang="en-US" altLang="ko-KR" dirty="0"/>
              <a:t>()}</a:t>
            </a:r>
          </a:p>
          <a:p>
            <a:r>
              <a:rPr lang="en-US" altLang="ko-KR" dirty="0"/>
              <a:t>        </a:t>
            </a:r>
            <a:r>
              <a:rPr lang="en-US" altLang="ko-KR" dirty="0" err="1"/>
              <a:t>elif</a:t>
            </a:r>
            <a:r>
              <a:rPr lang="en-US" altLang="ko-KR" dirty="0"/>
              <a:t> </a:t>
            </a:r>
            <a:r>
              <a:rPr lang="en-US" altLang="ko-KR" dirty="0" err="1"/>
              <a:t>isinstance</a:t>
            </a:r>
            <a:r>
              <a:rPr lang="en-US" altLang="ko-KR" dirty="0"/>
              <a:t>(data, list):</a:t>
            </a:r>
          </a:p>
          <a:p>
            <a:r>
              <a:rPr lang="en-US" altLang="ko-KR" dirty="0"/>
              <a:t>            widget = </a:t>
            </a:r>
            <a:r>
              <a:rPr lang="en-US" altLang="ko-KR" dirty="0" err="1"/>
              <a:t>self.entries.get</a:t>
            </a:r>
            <a:r>
              <a:rPr lang="en-US" altLang="ko-KR" dirty="0"/>
              <a:t>(</a:t>
            </a:r>
            <a:r>
              <a:rPr lang="en-US" altLang="ko-KR" dirty="0" err="1"/>
              <a:t>parent_key</a:t>
            </a:r>
            <a:r>
              <a:rPr lang="en-US" altLang="ko-KR" dirty="0"/>
              <a:t>)</a:t>
            </a:r>
          </a:p>
          <a:p>
            <a:r>
              <a:rPr lang="en-US" altLang="ko-KR" dirty="0"/>
              <a:t>            if widget:</a:t>
            </a:r>
          </a:p>
          <a:p>
            <a:r>
              <a:rPr lang="en-US" altLang="ko-KR" dirty="0"/>
              <a:t>                return list(</a:t>
            </a:r>
            <a:r>
              <a:rPr lang="en-US" altLang="ko-KR" dirty="0" err="1"/>
              <a:t>widget.get</a:t>
            </a:r>
            <a:r>
              <a:rPr lang="en-US" altLang="ko-KR" dirty="0"/>
              <a:t>(0, "end"))</a:t>
            </a:r>
          </a:p>
          <a:p>
            <a:r>
              <a:rPr lang="en-US" altLang="ko-KR" dirty="0"/>
              <a:t>            return data</a:t>
            </a:r>
          </a:p>
          <a:p>
            <a:r>
              <a:rPr lang="en-US" altLang="ko-KR" dirty="0"/>
              <a:t>        else:</a:t>
            </a:r>
          </a:p>
          <a:p>
            <a:r>
              <a:rPr lang="en-US" altLang="ko-KR" dirty="0"/>
              <a:t>            widget = </a:t>
            </a:r>
            <a:r>
              <a:rPr lang="en-US" altLang="ko-KR" dirty="0" err="1"/>
              <a:t>self.entries.get</a:t>
            </a:r>
            <a:r>
              <a:rPr lang="en-US" altLang="ko-KR" dirty="0"/>
              <a:t>(</a:t>
            </a:r>
            <a:r>
              <a:rPr lang="en-US" altLang="ko-KR" dirty="0" err="1"/>
              <a:t>parent_key</a:t>
            </a:r>
            <a:r>
              <a:rPr lang="en-US" altLang="ko-KR" dirty="0"/>
              <a:t>)</a:t>
            </a:r>
          </a:p>
          <a:p>
            <a:r>
              <a:rPr lang="en-US" altLang="ko-KR" dirty="0"/>
              <a:t>            if widget:</a:t>
            </a:r>
          </a:p>
          <a:p>
            <a:r>
              <a:rPr lang="en-US" altLang="ko-KR" dirty="0"/>
              <a:t>                </a:t>
            </a:r>
            <a:r>
              <a:rPr lang="en-US" altLang="ko-KR" dirty="0" err="1"/>
              <a:t>val</a:t>
            </a:r>
            <a:r>
              <a:rPr lang="en-US" altLang="ko-KR" dirty="0"/>
              <a:t> = </a:t>
            </a:r>
            <a:r>
              <a:rPr lang="en-US" altLang="ko-KR" dirty="0" err="1"/>
              <a:t>widget.get</a:t>
            </a:r>
            <a:r>
              <a:rPr lang="en-US" altLang="ko-KR" dirty="0"/>
              <a:t>()</a:t>
            </a:r>
          </a:p>
          <a:p>
            <a:r>
              <a:rPr lang="en-US" altLang="ko-KR" dirty="0"/>
              <a:t>                if </a:t>
            </a:r>
            <a:r>
              <a:rPr lang="en-US" altLang="ko-KR" dirty="0" err="1"/>
              <a:t>val.lower</a:t>
            </a:r>
            <a:r>
              <a:rPr lang="en-US" altLang="ko-KR" dirty="0"/>
              <a:t>() in ("true", "false"):</a:t>
            </a:r>
          </a:p>
          <a:p>
            <a:r>
              <a:rPr lang="en-US" altLang="ko-KR" dirty="0"/>
              <a:t>                    return </a:t>
            </a:r>
            <a:r>
              <a:rPr lang="en-US" altLang="ko-KR" dirty="0" err="1"/>
              <a:t>val.lower</a:t>
            </a:r>
            <a:r>
              <a:rPr lang="en-US" altLang="ko-KR" dirty="0"/>
              <a:t>() == "true"</a:t>
            </a:r>
          </a:p>
          <a:p>
            <a:r>
              <a:rPr lang="en-US" altLang="ko-KR" dirty="0"/>
              <a:t>                </a:t>
            </a:r>
            <a:r>
              <a:rPr lang="en-US" altLang="ko-KR" dirty="0" err="1"/>
              <a:t>elif</a:t>
            </a:r>
            <a:r>
              <a:rPr lang="en-US" altLang="ko-KR" dirty="0"/>
              <a:t> </a:t>
            </a:r>
            <a:r>
              <a:rPr lang="en-US" altLang="ko-KR" dirty="0" err="1"/>
              <a:t>val.isdigit</a:t>
            </a:r>
            <a:r>
              <a:rPr lang="en-US" altLang="ko-KR" dirty="0"/>
              <a:t>():</a:t>
            </a:r>
          </a:p>
          <a:p>
            <a:r>
              <a:rPr lang="en-US" altLang="ko-KR" dirty="0"/>
              <a:t>                    return int(</a:t>
            </a:r>
            <a:r>
              <a:rPr lang="en-US" altLang="ko-KR" dirty="0" err="1"/>
              <a:t>val</a:t>
            </a:r>
            <a:r>
              <a:rPr lang="en-US" altLang="ko-KR" dirty="0"/>
              <a:t>)</a:t>
            </a:r>
          </a:p>
          <a:p>
            <a:r>
              <a:rPr lang="en-US" altLang="ko-KR" dirty="0"/>
              <a:t>                return </a:t>
            </a:r>
            <a:r>
              <a:rPr lang="en-US" altLang="ko-KR" dirty="0" err="1"/>
              <a:t>val</a:t>
            </a:r>
            <a:endParaRPr lang="en-US" altLang="ko-KR" dirty="0"/>
          </a:p>
          <a:p>
            <a:r>
              <a:rPr lang="en-US" altLang="ko-KR" dirty="0"/>
              <a:t>            return data</a:t>
            </a:r>
          </a:p>
          <a:p>
            <a:endParaRPr lang="en-US" altLang="ko-KR" dirty="0"/>
          </a:p>
          <a:p>
            <a:endParaRPr lang="en-US" altLang="ko-KR" dirty="0"/>
          </a:p>
          <a:p>
            <a:r>
              <a:rPr lang="en-US" altLang="ko-KR" dirty="0"/>
              <a:t>if __name__ == "__main__":</a:t>
            </a:r>
          </a:p>
          <a:p>
            <a:r>
              <a:rPr lang="en-US" altLang="ko-KR" dirty="0"/>
              <a:t>    root = </a:t>
            </a:r>
            <a:r>
              <a:rPr lang="en-US" altLang="ko-KR" dirty="0" err="1"/>
              <a:t>tk.Tk</a:t>
            </a:r>
            <a:r>
              <a:rPr lang="en-US" altLang="ko-KR" dirty="0"/>
              <a:t>()</a:t>
            </a:r>
          </a:p>
          <a:p>
            <a:r>
              <a:rPr lang="en-US" altLang="ko-KR" dirty="0"/>
              <a:t>    app = </a:t>
            </a:r>
            <a:r>
              <a:rPr lang="en-US" altLang="ko-KR" dirty="0" err="1"/>
              <a:t>ConfigApp</a:t>
            </a:r>
            <a:r>
              <a:rPr lang="en-US" altLang="ko-KR" dirty="0"/>
              <a:t>(root)</a:t>
            </a:r>
          </a:p>
          <a:p>
            <a:r>
              <a:rPr lang="en-US" altLang="ko-KR" dirty="0"/>
              <a:t>    </a:t>
            </a:r>
            <a:r>
              <a:rPr lang="en-US" altLang="ko-KR" dirty="0" err="1"/>
              <a:t>root.mainloop</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7A4421A-1B0D-4053-859D-E856EF622719}" type="slidenum">
              <a:rPr lang="ko-KR" altLang="en-US" smtClean="0"/>
              <a:t>49</a:t>
            </a:fld>
            <a:endParaRPr lang="ko-KR" altLang="en-US"/>
          </a:p>
        </p:txBody>
      </p:sp>
    </p:spTree>
    <p:extLst>
      <p:ext uri="{BB962C8B-B14F-4D97-AF65-F5344CB8AC3E}">
        <p14:creationId xmlns:p14="http://schemas.microsoft.com/office/powerpoint/2010/main" val="230431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import </a:t>
            </a:r>
            <a:r>
              <a:rPr lang="en-US" altLang="ko-KR" dirty="0" err="1"/>
              <a:t>os</a:t>
            </a:r>
            <a:endParaRPr lang="en-US" altLang="ko-KR" dirty="0"/>
          </a:p>
          <a:p>
            <a:r>
              <a:rPr lang="en-US" altLang="ko-KR" dirty="0"/>
              <a:t>import subprocess</a:t>
            </a:r>
          </a:p>
          <a:p>
            <a:r>
              <a:rPr lang="en-US" altLang="ko-KR" dirty="0"/>
              <a:t>from </a:t>
            </a:r>
            <a:r>
              <a:rPr lang="en-US" altLang="ko-KR" dirty="0" err="1"/>
              <a:t>src.utils.logger</a:t>
            </a:r>
            <a:r>
              <a:rPr lang="en-US" altLang="ko-KR" dirty="0"/>
              <a:t> import </a:t>
            </a:r>
            <a:r>
              <a:rPr lang="en-US" altLang="ko-KR" dirty="0" err="1"/>
              <a:t>get_logger</a:t>
            </a:r>
            <a:endParaRPr lang="en-US" altLang="ko-KR" dirty="0"/>
          </a:p>
          <a:p>
            <a:r>
              <a:rPr lang="en-US" altLang="ko-KR" dirty="0"/>
              <a:t>from </a:t>
            </a:r>
            <a:r>
              <a:rPr lang="en-US" altLang="ko-KR" dirty="0" err="1"/>
              <a:t>src.utils.config</a:t>
            </a:r>
            <a:r>
              <a:rPr lang="en-US" altLang="ko-KR" dirty="0"/>
              <a:t> import </a:t>
            </a:r>
            <a:r>
              <a:rPr lang="en-US" altLang="ko-KR" dirty="0" err="1"/>
              <a:t>ConfigLoader</a:t>
            </a:r>
            <a:endParaRPr lang="en-US" altLang="ko-KR" dirty="0"/>
          </a:p>
          <a:p>
            <a:endParaRPr lang="en-US" altLang="ko-KR" dirty="0"/>
          </a:p>
          <a:p>
            <a:r>
              <a:rPr lang="en-US" altLang="ko-KR" dirty="0"/>
              <a:t>logger = </a:t>
            </a:r>
            <a:r>
              <a:rPr lang="en-US" altLang="ko-KR" dirty="0" err="1"/>
              <a:t>get_logger</a:t>
            </a:r>
            <a:r>
              <a:rPr lang="en-US" altLang="ko-KR" dirty="0"/>
              <a:t>(__name__)</a:t>
            </a:r>
          </a:p>
          <a:p>
            <a:endParaRPr lang="en-US" altLang="ko-KR" dirty="0"/>
          </a:p>
          <a:p>
            <a:r>
              <a:rPr lang="en-US" altLang="ko-KR" dirty="0"/>
              <a:t>def </a:t>
            </a:r>
            <a:r>
              <a:rPr lang="en-US" altLang="ko-KR" dirty="0" err="1"/>
              <a:t>run_command</a:t>
            </a:r>
            <a:r>
              <a:rPr lang="en-US" altLang="ko-KR" dirty="0"/>
              <a:t>(command):</a:t>
            </a:r>
          </a:p>
          <a:p>
            <a:r>
              <a:rPr lang="en-US" altLang="ko-KR" dirty="0"/>
              <a:t>    try:</a:t>
            </a:r>
          </a:p>
          <a:p>
            <a:r>
              <a:rPr lang="en-US" altLang="ko-KR" dirty="0"/>
              <a:t>        </a:t>
            </a:r>
            <a:r>
              <a:rPr lang="en-US" altLang="ko-KR" dirty="0" err="1"/>
              <a:t>subprocess.run</a:t>
            </a:r>
            <a:r>
              <a:rPr lang="en-US" altLang="ko-KR" dirty="0"/>
              <a:t>(command, shell=True, check=True)</a:t>
            </a:r>
          </a:p>
          <a:p>
            <a:r>
              <a:rPr lang="en-US" altLang="ko-KR" dirty="0"/>
              <a:t>        logger.info(f"[OK] {command}")</a:t>
            </a:r>
          </a:p>
          <a:p>
            <a:r>
              <a:rPr lang="en-US" altLang="ko-KR" dirty="0"/>
              <a:t>    except </a:t>
            </a:r>
            <a:r>
              <a:rPr lang="en-US" altLang="ko-KR" dirty="0" err="1"/>
              <a:t>subprocess.CalledProcessError</a:t>
            </a:r>
            <a:r>
              <a:rPr lang="en-US" altLang="ko-KR" dirty="0"/>
              <a:t> as e:</a:t>
            </a:r>
          </a:p>
          <a:p>
            <a:r>
              <a:rPr lang="en-US" altLang="ko-KR" dirty="0"/>
              <a:t>        </a:t>
            </a:r>
            <a:r>
              <a:rPr lang="en-US" altLang="ko-KR" dirty="0" err="1"/>
              <a:t>logger.error</a:t>
            </a:r>
            <a:r>
              <a:rPr lang="en-US" altLang="ko-KR" dirty="0"/>
              <a:t>(f"[FAIL] {command} | </a:t>
            </a:r>
            <a:r>
              <a:rPr lang="ko-KR" altLang="en-US" dirty="0"/>
              <a:t>오류</a:t>
            </a:r>
            <a:r>
              <a:rPr lang="en-US" altLang="ko-KR" dirty="0"/>
              <a:t>: {e}")</a:t>
            </a:r>
          </a:p>
          <a:p>
            <a:endParaRPr lang="en-US" altLang="ko-KR" dirty="0"/>
          </a:p>
          <a:p>
            <a:r>
              <a:rPr lang="en-US" altLang="ko-KR" dirty="0"/>
              <a:t># 1. CPU </a:t>
            </a:r>
            <a:r>
              <a:rPr lang="ko-KR" altLang="en-US" dirty="0"/>
              <a:t>최적화</a:t>
            </a:r>
          </a:p>
          <a:p>
            <a:r>
              <a:rPr lang="en-US" altLang="ko-KR" dirty="0"/>
              <a:t>def </a:t>
            </a:r>
            <a:r>
              <a:rPr lang="en-US" altLang="ko-KR" dirty="0" err="1"/>
              <a:t>optimize_cpu</a:t>
            </a:r>
            <a:r>
              <a:rPr lang="en-US" altLang="ko-KR" dirty="0"/>
              <a:t>(</a:t>
            </a:r>
            <a:r>
              <a:rPr lang="en-US" altLang="ko-KR" dirty="0" err="1"/>
              <a:t>cpu_config</a:t>
            </a:r>
            <a:r>
              <a:rPr lang="en-US" altLang="ko-KR" dirty="0"/>
              <a:t>):</a:t>
            </a:r>
          </a:p>
          <a:p>
            <a:r>
              <a:rPr lang="en-US" altLang="ko-KR" dirty="0"/>
              <a:t>    if </a:t>
            </a:r>
            <a:r>
              <a:rPr lang="en-US" altLang="ko-KR" dirty="0" err="1"/>
              <a:t>cpu_config.get</a:t>
            </a:r>
            <a:r>
              <a:rPr lang="en-US" altLang="ko-KR" dirty="0"/>
              <a:t>("governor"):</a:t>
            </a:r>
          </a:p>
          <a:p>
            <a:r>
              <a:rPr lang="en-US" altLang="ko-KR" dirty="0"/>
              <a:t>        governor = </a:t>
            </a:r>
            <a:r>
              <a:rPr lang="en-US" altLang="ko-KR" dirty="0" err="1"/>
              <a:t>cpu_config</a:t>
            </a:r>
            <a:r>
              <a:rPr lang="en-US" altLang="ko-KR" dirty="0"/>
              <a:t>["governor"]</a:t>
            </a:r>
          </a:p>
          <a:p>
            <a:r>
              <a:rPr lang="en-US" altLang="ko-KR" dirty="0"/>
              <a:t>        </a:t>
            </a:r>
            <a:r>
              <a:rPr lang="en-US" altLang="ko-KR" dirty="0" err="1"/>
              <a:t>run_command</a:t>
            </a:r>
            <a:r>
              <a:rPr lang="en-US" altLang="ko-KR" dirty="0"/>
              <a:t>(</a:t>
            </a:r>
            <a:r>
              <a:rPr lang="en-US" altLang="ko-KR" dirty="0" err="1"/>
              <a:t>f"cpupower</a:t>
            </a:r>
            <a:r>
              <a:rPr lang="en-US" altLang="ko-KR" dirty="0"/>
              <a:t> frequency-set -g {governor}")</a:t>
            </a:r>
          </a:p>
          <a:p>
            <a:endParaRPr lang="en-US" altLang="ko-KR" dirty="0"/>
          </a:p>
          <a:p>
            <a:r>
              <a:rPr lang="en-US" altLang="ko-KR" dirty="0"/>
              <a:t>    for proc in </a:t>
            </a:r>
            <a:r>
              <a:rPr lang="en-US" altLang="ko-KR" dirty="0" err="1"/>
              <a:t>cpu_config.get</a:t>
            </a:r>
            <a:r>
              <a:rPr lang="en-US" altLang="ko-KR" dirty="0"/>
              <a:t>("</a:t>
            </a:r>
            <a:r>
              <a:rPr lang="en-US" altLang="ko-KR" dirty="0" err="1"/>
              <a:t>priority_processes</a:t>
            </a:r>
            <a:r>
              <a:rPr lang="en-US" altLang="ko-KR" dirty="0"/>
              <a:t>", []):</a:t>
            </a:r>
          </a:p>
          <a:p>
            <a:r>
              <a:rPr lang="en-US" altLang="ko-KR" dirty="0"/>
              <a:t>        </a:t>
            </a:r>
            <a:r>
              <a:rPr lang="en-US" altLang="ko-KR" dirty="0" err="1"/>
              <a:t>run_command</a:t>
            </a:r>
            <a:r>
              <a:rPr lang="en-US" altLang="ko-KR" dirty="0"/>
              <a:t>(</a:t>
            </a:r>
            <a:r>
              <a:rPr lang="en-US" altLang="ko-KR" dirty="0" err="1"/>
              <a:t>f"renice</a:t>
            </a:r>
            <a:r>
              <a:rPr lang="en-US" altLang="ko-KR" dirty="0"/>
              <a:t> -n -5 -p $(</a:t>
            </a:r>
            <a:r>
              <a:rPr lang="en-US" altLang="ko-KR" dirty="0" err="1"/>
              <a:t>pgrep</a:t>
            </a:r>
            <a:r>
              <a:rPr lang="en-US" altLang="ko-KR" dirty="0"/>
              <a:t> {proc} | head -n 1)")</a:t>
            </a:r>
          </a:p>
          <a:p>
            <a:endParaRPr lang="en-US" altLang="ko-KR" dirty="0"/>
          </a:p>
          <a:p>
            <a:r>
              <a:rPr lang="en-US" altLang="ko-KR" dirty="0"/>
              <a:t># 2. IO </a:t>
            </a:r>
            <a:r>
              <a:rPr lang="ko-KR" altLang="en-US" dirty="0"/>
              <a:t>최적화</a:t>
            </a:r>
          </a:p>
          <a:p>
            <a:r>
              <a:rPr lang="en-US" altLang="ko-KR" dirty="0"/>
              <a:t>def </a:t>
            </a:r>
            <a:r>
              <a:rPr lang="en-US" altLang="ko-KR" dirty="0" err="1"/>
              <a:t>optimize_io</a:t>
            </a:r>
            <a:r>
              <a:rPr lang="en-US" altLang="ko-KR" dirty="0"/>
              <a:t>(</a:t>
            </a:r>
            <a:r>
              <a:rPr lang="en-US" altLang="ko-KR" dirty="0" err="1"/>
              <a:t>io_config</a:t>
            </a:r>
            <a:r>
              <a:rPr lang="en-US" altLang="ko-KR" dirty="0"/>
              <a:t>):</a:t>
            </a:r>
          </a:p>
          <a:p>
            <a:r>
              <a:rPr lang="en-US" altLang="ko-KR" dirty="0"/>
              <a:t>    if </a:t>
            </a:r>
            <a:r>
              <a:rPr lang="en-US" altLang="ko-KR" dirty="0" err="1"/>
              <a:t>io_config.get</a:t>
            </a:r>
            <a:r>
              <a:rPr lang="en-US" altLang="ko-KR" dirty="0"/>
              <a:t>("enable"):</a:t>
            </a:r>
          </a:p>
          <a:p>
            <a:r>
              <a:rPr lang="en-US" altLang="ko-KR" dirty="0"/>
              <a:t>        scheduler = </a:t>
            </a:r>
            <a:r>
              <a:rPr lang="en-US" altLang="ko-KR" dirty="0" err="1"/>
              <a:t>io_config.get</a:t>
            </a:r>
            <a:r>
              <a:rPr lang="en-US" altLang="ko-KR" dirty="0"/>
              <a:t>("scheduler", "deadline")</a:t>
            </a:r>
          </a:p>
          <a:p>
            <a:r>
              <a:rPr lang="en-US" altLang="ko-KR" dirty="0"/>
              <a:t>        </a:t>
            </a:r>
            <a:r>
              <a:rPr lang="en-US" altLang="ko-KR" dirty="0" err="1"/>
              <a:t>run_command</a:t>
            </a:r>
            <a:r>
              <a:rPr lang="en-US" altLang="ko-KR" dirty="0"/>
              <a:t>(</a:t>
            </a:r>
            <a:r>
              <a:rPr lang="en-US" altLang="ko-KR" dirty="0" err="1"/>
              <a:t>f"echo</a:t>
            </a:r>
            <a:r>
              <a:rPr lang="en-US" altLang="ko-KR" dirty="0"/>
              <a:t> {scheduler} | tee /sys/block/</a:t>
            </a:r>
            <a:r>
              <a:rPr lang="en-US" altLang="ko-KR" dirty="0" err="1"/>
              <a:t>sda</a:t>
            </a:r>
            <a:r>
              <a:rPr lang="en-US" altLang="ko-KR" dirty="0"/>
              <a:t>/queue/scheduler")</a:t>
            </a:r>
          </a:p>
          <a:p>
            <a:r>
              <a:rPr lang="en-US" altLang="ko-KR" dirty="0"/>
              <a:t>        </a:t>
            </a:r>
            <a:r>
              <a:rPr lang="en-US" altLang="ko-KR" dirty="0" err="1"/>
              <a:t>read_ahead</a:t>
            </a:r>
            <a:r>
              <a:rPr lang="en-US" altLang="ko-KR" dirty="0"/>
              <a:t> = </a:t>
            </a:r>
            <a:r>
              <a:rPr lang="en-US" altLang="ko-KR" dirty="0" err="1"/>
              <a:t>io_config.get</a:t>
            </a:r>
            <a:r>
              <a:rPr lang="en-US" altLang="ko-KR" dirty="0"/>
              <a:t>("</a:t>
            </a:r>
            <a:r>
              <a:rPr lang="en-US" altLang="ko-KR" dirty="0" err="1"/>
              <a:t>read_ahead_kb</a:t>
            </a:r>
            <a:r>
              <a:rPr lang="en-US" altLang="ko-KR" dirty="0"/>
              <a:t>", 128)</a:t>
            </a:r>
          </a:p>
          <a:p>
            <a:r>
              <a:rPr lang="en-US" altLang="ko-KR" dirty="0"/>
              <a:t>        </a:t>
            </a:r>
            <a:r>
              <a:rPr lang="en-US" altLang="ko-KR" dirty="0" err="1"/>
              <a:t>run_command</a:t>
            </a:r>
            <a:r>
              <a:rPr lang="en-US" altLang="ko-KR" dirty="0"/>
              <a:t>(</a:t>
            </a:r>
            <a:r>
              <a:rPr lang="en-US" altLang="ko-KR" dirty="0" err="1"/>
              <a:t>f"blockdev</a:t>
            </a:r>
            <a:r>
              <a:rPr lang="en-US" altLang="ko-KR" dirty="0"/>
              <a:t> --</a:t>
            </a:r>
            <a:r>
              <a:rPr lang="en-US" altLang="ko-KR" dirty="0" err="1"/>
              <a:t>setra</a:t>
            </a:r>
            <a:r>
              <a:rPr lang="en-US" altLang="ko-KR" dirty="0"/>
              <a:t> {</a:t>
            </a:r>
            <a:r>
              <a:rPr lang="en-US" altLang="ko-KR" dirty="0" err="1"/>
              <a:t>read_ahead</a:t>
            </a:r>
            <a:r>
              <a:rPr lang="en-US" altLang="ko-KR" dirty="0"/>
              <a:t>} /dev/</a:t>
            </a:r>
            <a:r>
              <a:rPr lang="en-US" altLang="ko-KR" dirty="0" err="1"/>
              <a:t>sda</a:t>
            </a:r>
            <a:r>
              <a:rPr lang="en-US" altLang="ko-KR" dirty="0"/>
              <a:t>")</a:t>
            </a:r>
          </a:p>
          <a:p>
            <a:endParaRPr lang="en-US" altLang="ko-KR" dirty="0"/>
          </a:p>
          <a:p>
            <a:r>
              <a:rPr lang="en-US" altLang="ko-KR" dirty="0"/>
              <a:t># 3. </a:t>
            </a:r>
            <a:r>
              <a:rPr lang="ko-KR" altLang="en-US" dirty="0"/>
              <a:t>메모리 최적화</a:t>
            </a:r>
          </a:p>
          <a:p>
            <a:r>
              <a:rPr lang="en-US" altLang="ko-KR" dirty="0"/>
              <a:t>def </a:t>
            </a:r>
            <a:r>
              <a:rPr lang="en-US" altLang="ko-KR" dirty="0" err="1"/>
              <a:t>optimize_memory</a:t>
            </a:r>
            <a:r>
              <a:rPr lang="en-US" altLang="ko-KR" dirty="0"/>
              <a:t>(</a:t>
            </a:r>
            <a:r>
              <a:rPr lang="en-US" altLang="ko-KR" dirty="0" err="1"/>
              <a:t>mem_config</a:t>
            </a:r>
            <a:r>
              <a:rPr lang="en-US" altLang="ko-KR" dirty="0"/>
              <a:t>):</a:t>
            </a:r>
          </a:p>
          <a:p>
            <a:r>
              <a:rPr lang="en-US" altLang="ko-KR" dirty="0"/>
              <a:t>    if "</a:t>
            </a:r>
            <a:r>
              <a:rPr lang="en-US" altLang="ko-KR" dirty="0" err="1"/>
              <a:t>swappiness</a:t>
            </a:r>
            <a:r>
              <a:rPr lang="en-US" altLang="ko-KR" dirty="0"/>
              <a:t>" in </a:t>
            </a:r>
            <a:r>
              <a:rPr lang="en-US" altLang="ko-KR" dirty="0" err="1"/>
              <a:t>mem_config</a:t>
            </a:r>
            <a:r>
              <a:rPr lang="en-US" altLang="ko-KR" dirty="0"/>
              <a:t>:</a:t>
            </a:r>
          </a:p>
          <a:p>
            <a:r>
              <a:rPr lang="en-US" altLang="ko-KR" dirty="0"/>
              <a:t>        </a:t>
            </a:r>
            <a:r>
              <a:rPr lang="en-US" altLang="ko-KR" dirty="0" err="1"/>
              <a:t>run_command</a:t>
            </a:r>
            <a:r>
              <a:rPr lang="en-US" altLang="ko-KR" dirty="0"/>
              <a:t>(</a:t>
            </a:r>
            <a:r>
              <a:rPr lang="en-US" altLang="ko-KR" dirty="0" err="1"/>
              <a:t>f"sysctl</a:t>
            </a:r>
            <a:r>
              <a:rPr lang="en-US" altLang="ko-KR" dirty="0"/>
              <a:t> </a:t>
            </a:r>
            <a:r>
              <a:rPr lang="en-US" altLang="ko-KR" dirty="0" err="1"/>
              <a:t>vm.swappiness</a:t>
            </a:r>
            <a:r>
              <a:rPr lang="en-US" altLang="ko-KR" dirty="0"/>
              <a:t>={</a:t>
            </a:r>
            <a:r>
              <a:rPr lang="en-US" altLang="ko-KR" dirty="0" err="1"/>
              <a:t>mem_config</a:t>
            </a:r>
            <a:r>
              <a:rPr lang="en-US" altLang="ko-KR" dirty="0"/>
              <a:t>['</a:t>
            </a:r>
            <a:r>
              <a:rPr lang="en-US" altLang="ko-KR" dirty="0" err="1"/>
              <a:t>swappiness</a:t>
            </a:r>
            <a:r>
              <a:rPr lang="en-US" altLang="ko-KR" dirty="0"/>
              <a:t>']}")</a:t>
            </a:r>
          </a:p>
          <a:p>
            <a:endParaRPr lang="en-US" altLang="ko-KR" dirty="0"/>
          </a:p>
          <a:p>
            <a:r>
              <a:rPr lang="en-US" altLang="ko-KR" dirty="0"/>
              <a:t>    if </a:t>
            </a:r>
            <a:r>
              <a:rPr lang="en-US" altLang="ko-KR" dirty="0" err="1"/>
              <a:t>mem_config.get</a:t>
            </a:r>
            <a:r>
              <a:rPr lang="en-US" altLang="ko-KR" dirty="0"/>
              <a:t>("</a:t>
            </a:r>
            <a:r>
              <a:rPr lang="en-US" altLang="ko-KR" dirty="0" err="1"/>
              <a:t>drop_caches_on_schedule</a:t>
            </a:r>
            <a:r>
              <a:rPr lang="en-US" altLang="ko-KR" dirty="0"/>
              <a:t>") and </a:t>
            </a:r>
            <a:r>
              <a:rPr lang="en-US" altLang="ko-KR" dirty="0" err="1"/>
              <a:t>mem_config.get</a:t>
            </a:r>
            <a:r>
              <a:rPr lang="en-US" altLang="ko-KR" dirty="0"/>
              <a:t>("</a:t>
            </a:r>
            <a:r>
              <a:rPr lang="en-US" altLang="ko-KR" dirty="0" err="1"/>
              <a:t>drop_cache_mode</a:t>
            </a:r>
            <a:r>
              <a:rPr lang="en-US" altLang="ko-KR" dirty="0"/>
              <a:t>") is not None:</a:t>
            </a:r>
          </a:p>
          <a:p>
            <a:r>
              <a:rPr lang="en-US" altLang="ko-KR" dirty="0"/>
              <a:t>        </a:t>
            </a:r>
            <a:r>
              <a:rPr lang="en-US" altLang="ko-KR" dirty="0" err="1"/>
              <a:t>run_command</a:t>
            </a:r>
            <a:r>
              <a:rPr lang="en-US" altLang="ko-KR" dirty="0"/>
              <a:t>(</a:t>
            </a:r>
            <a:r>
              <a:rPr lang="en-US" altLang="ko-KR" dirty="0" err="1"/>
              <a:t>f"sync</a:t>
            </a:r>
            <a:r>
              <a:rPr lang="en-US" altLang="ko-KR" dirty="0"/>
              <a:t>; echo {</a:t>
            </a:r>
            <a:r>
              <a:rPr lang="en-US" altLang="ko-KR" dirty="0" err="1"/>
              <a:t>mem_config</a:t>
            </a:r>
            <a:r>
              <a:rPr lang="en-US" altLang="ko-KR" dirty="0"/>
              <a:t>['</a:t>
            </a:r>
            <a:r>
              <a:rPr lang="en-US" altLang="ko-KR" dirty="0" err="1"/>
              <a:t>drop_cache_mode</a:t>
            </a:r>
            <a:r>
              <a:rPr lang="en-US" altLang="ko-KR" dirty="0"/>
              <a:t>']} &gt; /proc/sys/</a:t>
            </a:r>
            <a:r>
              <a:rPr lang="en-US" altLang="ko-KR" dirty="0" err="1"/>
              <a:t>vm</a:t>
            </a:r>
            <a:r>
              <a:rPr lang="en-US" altLang="ko-KR" dirty="0"/>
              <a:t>/</a:t>
            </a:r>
            <a:r>
              <a:rPr lang="en-US" altLang="ko-KR" dirty="0" err="1"/>
              <a:t>drop_caches</a:t>
            </a:r>
            <a:r>
              <a:rPr lang="en-US" altLang="ko-KR" dirty="0"/>
              <a:t>")</a:t>
            </a:r>
          </a:p>
          <a:p>
            <a:endParaRPr lang="en-US" altLang="ko-KR" dirty="0"/>
          </a:p>
          <a:p>
            <a:r>
              <a:rPr lang="en-US" altLang="ko-KR" dirty="0"/>
              <a:t># 4. </a:t>
            </a:r>
            <a:r>
              <a:rPr lang="ko-KR" altLang="en-US" dirty="0"/>
              <a:t>서비스 최적화</a:t>
            </a:r>
          </a:p>
          <a:p>
            <a:r>
              <a:rPr lang="en-US" altLang="ko-KR" dirty="0"/>
              <a:t>def </a:t>
            </a:r>
            <a:r>
              <a:rPr lang="en-US" altLang="ko-KR" dirty="0" err="1"/>
              <a:t>optimize_services</a:t>
            </a:r>
            <a:r>
              <a:rPr lang="en-US" altLang="ko-KR" dirty="0"/>
              <a:t>(</a:t>
            </a:r>
            <a:r>
              <a:rPr lang="en-US" altLang="ko-KR" dirty="0" err="1"/>
              <a:t>service_config</a:t>
            </a:r>
            <a:r>
              <a:rPr lang="en-US" altLang="ko-KR" dirty="0"/>
              <a:t>):</a:t>
            </a:r>
          </a:p>
          <a:p>
            <a:r>
              <a:rPr lang="en-US" altLang="ko-KR" dirty="0"/>
              <a:t>    for service in </a:t>
            </a:r>
            <a:r>
              <a:rPr lang="en-US" altLang="ko-KR" dirty="0" err="1"/>
              <a:t>service_config.get</a:t>
            </a:r>
            <a:r>
              <a:rPr lang="en-US" altLang="ko-KR" dirty="0"/>
              <a:t>("</a:t>
            </a:r>
            <a:r>
              <a:rPr lang="en-US" altLang="ko-KR" dirty="0" err="1"/>
              <a:t>disable_services</a:t>
            </a:r>
            <a:r>
              <a:rPr lang="en-US" altLang="ko-KR" dirty="0"/>
              <a:t>", []):</a:t>
            </a:r>
          </a:p>
          <a:p>
            <a:r>
              <a:rPr lang="en-US" altLang="ko-KR" dirty="0"/>
              <a:t>        </a:t>
            </a:r>
            <a:r>
              <a:rPr lang="en-US" altLang="ko-KR" dirty="0" err="1"/>
              <a:t>run_command</a:t>
            </a:r>
            <a:r>
              <a:rPr lang="en-US" altLang="ko-KR" dirty="0"/>
              <a:t>(</a:t>
            </a:r>
            <a:r>
              <a:rPr lang="en-US" altLang="ko-KR" dirty="0" err="1"/>
              <a:t>f"systemctl</a:t>
            </a:r>
            <a:r>
              <a:rPr lang="en-US" altLang="ko-KR" dirty="0"/>
              <a:t> disable --now {service}")</a:t>
            </a:r>
          </a:p>
          <a:p>
            <a:endParaRPr lang="en-US" altLang="ko-KR" dirty="0"/>
          </a:p>
          <a:p>
            <a:r>
              <a:rPr lang="en-US" altLang="ko-KR" dirty="0"/>
              <a:t># 5. </a:t>
            </a:r>
            <a:r>
              <a:rPr lang="ko-KR" altLang="en-US" dirty="0"/>
              <a:t>보안 설정 강화</a:t>
            </a:r>
          </a:p>
          <a:p>
            <a:r>
              <a:rPr lang="en-US" altLang="ko-KR" dirty="0"/>
              <a:t>def </a:t>
            </a:r>
            <a:r>
              <a:rPr lang="en-US" altLang="ko-KR" dirty="0" err="1"/>
              <a:t>harden_security</a:t>
            </a:r>
            <a:r>
              <a:rPr lang="en-US" altLang="ko-KR" dirty="0"/>
              <a:t>(</a:t>
            </a:r>
            <a:r>
              <a:rPr lang="en-US" altLang="ko-KR" dirty="0" err="1"/>
              <a:t>security_config</a:t>
            </a:r>
            <a:r>
              <a:rPr lang="en-US" altLang="ko-KR" dirty="0"/>
              <a:t>):</a:t>
            </a:r>
          </a:p>
          <a:p>
            <a:r>
              <a:rPr lang="en-US" altLang="ko-KR" dirty="0"/>
              <a:t>    </a:t>
            </a:r>
            <a:r>
              <a:rPr lang="en-US" altLang="ko-KR" dirty="0" err="1"/>
              <a:t>fw</a:t>
            </a:r>
            <a:r>
              <a:rPr lang="en-US" altLang="ko-KR" dirty="0"/>
              <a:t> = </a:t>
            </a:r>
            <a:r>
              <a:rPr lang="en-US" altLang="ko-KR" dirty="0" err="1"/>
              <a:t>security_config.get</a:t>
            </a:r>
            <a:r>
              <a:rPr lang="en-US" altLang="ko-KR" dirty="0"/>
              <a:t>("firewall", {})</a:t>
            </a:r>
          </a:p>
          <a:p>
            <a:r>
              <a:rPr lang="en-US" altLang="ko-KR" dirty="0"/>
              <a:t>    if </a:t>
            </a:r>
            <a:r>
              <a:rPr lang="en-US" altLang="ko-KR" dirty="0" err="1"/>
              <a:t>fw.get</a:t>
            </a:r>
            <a:r>
              <a:rPr lang="en-US" altLang="ko-KR" dirty="0"/>
              <a:t>("enable"):</a:t>
            </a:r>
          </a:p>
          <a:p>
            <a:r>
              <a:rPr lang="en-US" altLang="ko-KR" dirty="0"/>
              <a:t>        </a:t>
            </a:r>
            <a:r>
              <a:rPr lang="en-US" altLang="ko-KR" dirty="0" err="1"/>
              <a:t>run_command</a:t>
            </a:r>
            <a:r>
              <a:rPr lang="en-US" altLang="ko-KR" dirty="0"/>
              <a:t>("</a:t>
            </a:r>
            <a:r>
              <a:rPr lang="en-US" altLang="ko-KR" dirty="0" err="1"/>
              <a:t>ufw</a:t>
            </a:r>
            <a:r>
              <a:rPr lang="en-US" altLang="ko-KR" dirty="0"/>
              <a:t> default deny")</a:t>
            </a:r>
          </a:p>
          <a:p>
            <a:r>
              <a:rPr lang="en-US" altLang="ko-KR" dirty="0"/>
              <a:t>        for port in </a:t>
            </a:r>
            <a:r>
              <a:rPr lang="en-US" altLang="ko-KR" dirty="0" err="1"/>
              <a:t>fw.get</a:t>
            </a:r>
            <a:r>
              <a:rPr lang="en-US" altLang="ko-KR" dirty="0"/>
              <a:t>("</a:t>
            </a:r>
            <a:r>
              <a:rPr lang="en-US" altLang="ko-KR" dirty="0" err="1"/>
              <a:t>allowed_ports</a:t>
            </a:r>
            <a:r>
              <a:rPr lang="en-US" altLang="ko-KR" dirty="0"/>
              <a:t>", []):</a:t>
            </a:r>
          </a:p>
          <a:p>
            <a:r>
              <a:rPr lang="en-US" altLang="ko-KR" dirty="0"/>
              <a:t>            </a:t>
            </a:r>
            <a:r>
              <a:rPr lang="en-US" altLang="ko-KR" dirty="0" err="1"/>
              <a:t>run_command</a:t>
            </a:r>
            <a:r>
              <a:rPr lang="en-US" altLang="ko-KR" dirty="0"/>
              <a:t>(</a:t>
            </a:r>
            <a:r>
              <a:rPr lang="en-US" altLang="ko-KR" dirty="0" err="1"/>
              <a:t>f"ufw</a:t>
            </a:r>
            <a:r>
              <a:rPr lang="en-US" altLang="ko-KR" dirty="0"/>
              <a:t> allow {port}")</a:t>
            </a:r>
          </a:p>
          <a:p>
            <a:r>
              <a:rPr lang="en-US" altLang="ko-KR" dirty="0"/>
              <a:t>        </a:t>
            </a:r>
            <a:r>
              <a:rPr lang="en-US" altLang="ko-KR" dirty="0" err="1"/>
              <a:t>run_command</a:t>
            </a:r>
            <a:r>
              <a:rPr lang="en-US" altLang="ko-KR" dirty="0"/>
              <a:t>("</a:t>
            </a:r>
            <a:r>
              <a:rPr lang="en-US" altLang="ko-KR" dirty="0" err="1"/>
              <a:t>ufw</a:t>
            </a:r>
            <a:r>
              <a:rPr lang="en-US" altLang="ko-KR" dirty="0"/>
              <a:t> enable")</a:t>
            </a:r>
          </a:p>
          <a:p>
            <a:endParaRPr lang="en-US" altLang="ko-KR" dirty="0"/>
          </a:p>
          <a:p>
            <a:r>
              <a:rPr lang="en-US" altLang="ko-KR" dirty="0"/>
              <a:t>    ssh = </a:t>
            </a:r>
            <a:r>
              <a:rPr lang="en-US" altLang="ko-KR" dirty="0" err="1"/>
              <a:t>security_config.get</a:t>
            </a:r>
            <a:r>
              <a:rPr lang="en-US" altLang="ko-KR" dirty="0"/>
              <a:t>("ssh", {})</a:t>
            </a:r>
          </a:p>
          <a:p>
            <a:r>
              <a:rPr lang="en-US" altLang="ko-KR" dirty="0"/>
              <a:t>    </a:t>
            </a:r>
            <a:r>
              <a:rPr lang="en-US" altLang="ko-KR" dirty="0" err="1"/>
              <a:t>sshd_config_path</a:t>
            </a:r>
            <a:r>
              <a:rPr lang="en-US" altLang="ko-KR" dirty="0"/>
              <a:t> = "/</a:t>
            </a:r>
            <a:r>
              <a:rPr lang="en-US" altLang="ko-KR" dirty="0" err="1"/>
              <a:t>etc</a:t>
            </a:r>
            <a:r>
              <a:rPr lang="en-US" altLang="ko-KR" dirty="0"/>
              <a:t>/ssh/</a:t>
            </a:r>
            <a:r>
              <a:rPr lang="en-US" altLang="ko-KR" dirty="0" err="1"/>
              <a:t>sshd_config</a:t>
            </a:r>
            <a:r>
              <a:rPr lang="en-US" altLang="ko-KR" dirty="0"/>
              <a:t>"</a:t>
            </a:r>
          </a:p>
          <a:p>
            <a:r>
              <a:rPr lang="en-US" altLang="ko-KR" dirty="0"/>
              <a:t>    </a:t>
            </a:r>
            <a:r>
              <a:rPr lang="en-US" altLang="ko-KR" dirty="0" err="1"/>
              <a:t>replace_lines</a:t>
            </a:r>
            <a:r>
              <a:rPr lang="en-US" altLang="ko-KR" dirty="0"/>
              <a:t> = {</a:t>
            </a:r>
          </a:p>
          <a:p>
            <a:r>
              <a:rPr lang="en-US" altLang="ko-KR" dirty="0"/>
              <a:t>        "</a:t>
            </a:r>
            <a:r>
              <a:rPr lang="en-US" altLang="ko-KR" dirty="0" err="1"/>
              <a:t>PermitRootLogin</a:t>
            </a:r>
            <a:r>
              <a:rPr lang="en-US" altLang="ko-KR" dirty="0"/>
              <a:t>": </a:t>
            </a:r>
            <a:r>
              <a:rPr lang="en-US" altLang="ko-KR" dirty="0" err="1"/>
              <a:t>ssh.get</a:t>
            </a:r>
            <a:r>
              <a:rPr lang="en-US" altLang="ko-KR" dirty="0"/>
              <a:t>("</a:t>
            </a:r>
            <a:r>
              <a:rPr lang="en-US" altLang="ko-KR" dirty="0" err="1"/>
              <a:t>permit_root_login</a:t>
            </a:r>
            <a:r>
              <a:rPr lang="en-US" altLang="ko-KR" dirty="0"/>
              <a:t>"),</a:t>
            </a:r>
          </a:p>
          <a:p>
            <a:r>
              <a:rPr lang="en-US" altLang="ko-KR" dirty="0"/>
              <a:t>        "</a:t>
            </a:r>
            <a:r>
              <a:rPr lang="en-US" altLang="ko-KR" dirty="0" err="1"/>
              <a:t>PasswordAuthentication</a:t>
            </a:r>
            <a:r>
              <a:rPr lang="en-US" altLang="ko-KR" dirty="0"/>
              <a:t>": </a:t>
            </a:r>
            <a:r>
              <a:rPr lang="en-US" altLang="ko-KR" dirty="0" err="1"/>
              <a:t>ssh.get</a:t>
            </a:r>
            <a:r>
              <a:rPr lang="en-US" altLang="ko-KR" dirty="0"/>
              <a:t>("</a:t>
            </a:r>
            <a:r>
              <a:rPr lang="en-US" altLang="ko-KR" dirty="0" err="1"/>
              <a:t>password_authentication</a:t>
            </a:r>
            <a:r>
              <a:rPr lang="en-US" altLang="ko-KR" dirty="0"/>
              <a:t>"),</a:t>
            </a:r>
          </a:p>
          <a:p>
            <a:r>
              <a:rPr lang="en-US" altLang="ko-KR" dirty="0"/>
              <a:t>        "Protocol": </a:t>
            </a:r>
            <a:r>
              <a:rPr lang="en-US" altLang="ko-KR" dirty="0" err="1"/>
              <a:t>ssh.get</a:t>
            </a:r>
            <a:r>
              <a:rPr lang="en-US" altLang="ko-KR" dirty="0"/>
              <a:t>("protocol"),</a:t>
            </a:r>
          </a:p>
          <a:p>
            <a:r>
              <a:rPr lang="en-US" altLang="ko-KR" dirty="0"/>
              <a:t>        "</a:t>
            </a:r>
            <a:r>
              <a:rPr lang="en-US" altLang="ko-KR" dirty="0" err="1"/>
              <a:t>MaxAuthTries</a:t>
            </a:r>
            <a:r>
              <a:rPr lang="en-US" altLang="ko-KR" dirty="0"/>
              <a:t>": </a:t>
            </a:r>
            <a:r>
              <a:rPr lang="en-US" altLang="ko-KR" dirty="0" err="1"/>
              <a:t>ssh.get</a:t>
            </a:r>
            <a:r>
              <a:rPr lang="en-US" altLang="ko-KR" dirty="0"/>
              <a:t>("</a:t>
            </a:r>
            <a:r>
              <a:rPr lang="en-US" altLang="ko-KR" dirty="0" err="1"/>
              <a:t>max_auth_tries</a:t>
            </a:r>
            <a:r>
              <a:rPr lang="en-US" altLang="ko-KR" dirty="0"/>
              <a:t>")</a:t>
            </a:r>
          </a:p>
          <a:p>
            <a:r>
              <a:rPr lang="en-US" altLang="ko-KR" dirty="0"/>
              <a:t>    }</a:t>
            </a:r>
          </a:p>
          <a:p>
            <a:endParaRPr lang="en-US" altLang="ko-KR" dirty="0"/>
          </a:p>
          <a:p>
            <a:r>
              <a:rPr lang="en-US" altLang="ko-KR" dirty="0"/>
              <a:t>    for key, </a:t>
            </a:r>
            <a:r>
              <a:rPr lang="en-US" altLang="ko-KR" dirty="0" err="1"/>
              <a:t>val</a:t>
            </a:r>
            <a:r>
              <a:rPr lang="en-US" altLang="ko-KR" dirty="0"/>
              <a:t> in </a:t>
            </a:r>
            <a:r>
              <a:rPr lang="en-US" altLang="ko-KR" dirty="0" err="1"/>
              <a:t>replace_lines.items</a:t>
            </a:r>
            <a:r>
              <a:rPr lang="en-US" altLang="ko-KR" dirty="0"/>
              <a:t>():</a:t>
            </a:r>
          </a:p>
          <a:p>
            <a:r>
              <a:rPr lang="en-US" altLang="ko-KR" dirty="0"/>
              <a:t>        if </a:t>
            </a:r>
            <a:r>
              <a:rPr lang="en-US" altLang="ko-KR" dirty="0" err="1"/>
              <a:t>val</a:t>
            </a:r>
            <a:r>
              <a:rPr lang="en-US" altLang="ko-KR" dirty="0"/>
              <a:t> is not None:</a:t>
            </a:r>
          </a:p>
          <a:p>
            <a:r>
              <a:rPr lang="en-US" altLang="ko-KR" dirty="0"/>
              <a:t>            </a:t>
            </a:r>
            <a:r>
              <a:rPr lang="en-US" altLang="ko-KR" dirty="0" err="1"/>
              <a:t>run_command</a:t>
            </a:r>
            <a:r>
              <a:rPr lang="en-US" altLang="ko-KR" dirty="0"/>
              <a:t>(</a:t>
            </a:r>
            <a:r>
              <a:rPr lang="en-US" altLang="ko-KR" dirty="0" err="1"/>
              <a:t>f"sed</a:t>
            </a:r>
            <a:r>
              <a:rPr lang="en-US" altLang="ko-KR" dirty="0"/>
              <a:t> -</a:t>
            </a:r>
            <a:r>
              <a:rPr lang="en-US" altLang="ko-KR" dirty="0" err="1"/>
              <a:t>i</a:t>
            </a:r>
            <a:r>
              <a:rPr lang="en-US" altLang="ko-KR" dirty="0"/>
              <a:t> 's/^#?{key}.*/{key} {</a:t>
            </a:r>
            <a:r>
              <a:rPr lang="en-US" altLang="ko-KR" dirty="0" err="1"/>
              <a:t>val</a:t>
            </a:r>
            <a:r>
              <a:rPr lang="en-US" altLang="ko-KR" dirty="0"/>
              <a:t>}/' {</a:t>
            </a:r>
            <a:r>
              <a:rPr lang="en-US" altLang="ko-KR" dirty="0" err="1"/>
              <a:t>sshd_config_path</a:t>
            </a:r>
            <a:r>
              <a:rPr lang="en-US" altLang="ko-KR" dirty="0"/>
              <a:t>}")</a:t>
            </a:r>
          </a:p>
          <a:p>
            <a:r>
              <a:rPr lang="en-US" altLang="ko-KR" dirty="0"/>
              <a:t>    </a:t>
            </a:r>
            <a:r>
              <a:rPr lang="en-US" altLang="ko-KR" dirty="0" err="1"/>
              <a:t>run_command</a:t>
            </a:r>
            <a:r>
              <a:rPr lang="en-US" altLang="ko-KR" dirty="0"/>
              <a:t>("</a:t>
            </a:r>
            <a:r>
              <a:rPr lang="en-US" altLang="ko-KR" dirty="0" err="1"/>
              <a:t>systemctl</a:t>
            </a:r>
            <a:r>
              <a:rPr lang="en-US" altLang="ko-KR" dirty="0"/>
              <a:t> restart </a:t>
            </a:r>
            <a:r>
              <a:rPr lang="en-US" altLang="ko-KR" dirty="0" err="1"/>
              <a:t>sshd</a:t>
            </a:r>
            <a:r>
              <a:rPr lang="en-US" altLang="ko-KR" dirty="0"/>
              <a:t>")</a:t>
            </a:r>
          </a:p>
          <a:p>
            <a:endParaRPr lang="en-US" altLang="ko-KR" dirty="0"/>
          </a:p>
          <a:p>
            <a:r>
              <a:rPr lang="en-US" altLang="ko-KR" dirty="0"/>
              <a:t># 6. </a:t>
            </a:r>
            <a:r>
              <a:rPr lang="ko-KR" altLang="en-US" dirty="0"/>
              <a:t>디스크 최적화</a:t>
            </a:r>
          </a:p>
          <a:p>
            <a:r>
              <a:rPr lang="en-US" altLang="ko-KR" dirty="0"/>
              <a:t>def </a:t>
            </a:r>
            <a:r>
              <a:rPr lang="en-US" altLang="ko-KR" dirty="0" err="1"/>
              <a:t>optimize_disk</a:t>
            </a:r>
            <a:r>
              <a:rPr lang="en-US" altLang="ko-KR" dirty="0"/>
              <a:t>(</a:t>
            </a:r>
            <a:r>
              <a:rPr lang="en-US" altLang="ko-KR" dirty="0" err="1"/>
              <a:t>disk_config</a:t>
            </a:r>
            <a:r>
              <a:rPr lang="en-US" altLang="ko-KR" dirty="0"/>
              <a:t>):</a:t>
            </a:r>
          </a:p>
          <a:p>
            <a:r>
              <a:rPr lang="en-US" altLang="ko-KR" dirty="0"/>
              <a:t>    if </a:t>
            </a:r>
            <a:r>
              <a:rPr lang="en-US" altLang="ko-KR" dirty="0" err="1"/>
              <a:t>disk_config.get</a:t>
            </a:r>
            <a:r>
              <a:rPr lang="en-US" altLang="ko-KR" dirty="0"/>
              <a:t>("</a:t>
            </a:r>
            <a:r>
              <a:rPr lang="en-US" altLang="ko-KR" dirty="0" err="1"/>
              <a:t>enable_defrag</a:t>
            </a:r>
            <a:r>
              <a:rPr lang="en-US" altLang="ko-KR" dirty="0"/>
              <a:t>"):</a:t>
            </a:r>
          </a:p>
          <a:p>
            <a:r>
              <a:rPr lang="en-US" altLang="ko-KR" dirty="0"/>
              <a:t>        for path in </a:t>
            </a:r>
            <a:r>
              <a:rPr lang="en-US" altLang="ko-KR" dirty="0" err="1"/>
              <a:t>disk_config.get</a:t>
            </a:r>
            <a:r>
              <a:rPr lang="en-US" altLang="ko-KR" dirty="0"/>
              <a:t>("</a:t>
            </a:r>
            <a:r>
              <a:rPr lang="en-US" altLang="ko-KR" dirty="0" err="1"/>
              <a:t>defrag_paths</a:t>
            </a:r>
            <a:r>
              <a:rPr lang="en-US" altLang="ko-KR" dirty="0"/>
              <a:t>", []):</a:t>
            </a:r>
          </a:p>
          <a:p>
            <a:r>
              <a:rPr lang="en-US" altLang="ko-KR" dirty="0"/>
              <a:t>            </a:t>
            </a:r>
            <a:r>
              <a:rPr lang="en-US" altLang="ko-KR" dirty="0" err="1"/>
              <a:t>run_command</a:t>
            </a:r>
            <a:r>
              <a:rPr lang="en-US" altLang="ko-KR" dirty="0"/>
              <a:t>(f"e4defrag {path}")</a:t>
            </a:r>
          </a:p>
          <a:p>
            <a:endParaRPr lang="en-US" altLang="ko-KR" dirty="0"/>
          </a:p>
          <a:p>
            <a:r>
              <a:rPr lang="en-US" altLang="ko-KR" dirty="0"/>
              <a:t>    </a:t>
            </a:r>
            <a:r>
              <a:rPr lang="en-US" altLang="ko-KR" dirty="0" err="1"/>
              <a:t>inode_cfg</a:t>
            </a:r>
            <a:r>
              <a:rPr lang="en-US" altLang="ko-KR" dirty="0"/>
              <a:t> = </a:t>
            </a:r>
            <a:r>
              <a:rPr lang="en-US" altLang="ko-KR" dirty="0" err="1"/>
              <a:t>disk_config.get</a:t>
            </a:r>
            <a:r>
              <a:rPr lang="en-US" altLang="ko-KR" dirty="0"/>
              <a:t>("</a:t>
            </a:r>
            <a:r>
              <a:rPr lang="en-US" altLang="ko-KR" dirty="0" err="1"/>
              <a:t>inode_cleanup</a:t>
            </a:r>
            <a:r>
              <a:rPr lang="en-US" altLang="ko-KR" dirty="0"/>
              <a:t>", {})</a:t>
            </a:r>
          </a:p>
          <a:p>
            <a:r>
              <a:rPr lang="en-US" altLang="ko-KR" dirty="0"/>
              <a:t>    if </a:t>
            </a:r>
            <a:r>
              <a:rPr lang="en-US" altLang="ko-KR" dirty="0" err="1"/>
              <a:t>inode_cfg.get</a:t>
            </a:r>
            <a:r>
              <a:rPr lang="en-US" altLang="ko-KR" dirty="0"/>
              <a:t>("enable"):</a:t>
            </a:r>
          </a:p>
          <a:p>
            <a:r>
              <a:rPr lang="en-US" altLang="ko-KR" dirty="0"/>
              <a:t>        for path in </a:t>
            </a:r>
            <a:r>
              <a:rPr lang="en-US" altLang="ko-KR" dirty="0" err="1"/>
              <a:t>inode_cfg.get</a:t>
            </a:r>
            <a:r>
              <a:rPr lang="en-US" altLang="ko-KR" dirty="0"/>
              <a:t>("</a:t>
            </a:r>
            <a:r>
              <a:rPr lang="en-US" altLang="ko-KR" dirty="0" err="1"/>
              <a:t>target_paths</a:t>
            </a:r>
            <a:r>
              <a:rPr lang="en-US" altLang="ko-KR" dirty="0"/>
              <a:t>", []):</a:t>
            </a:r>
          </a:p>
          <a:p>
            <a:r>
              <a:rPr lang="en-US" altLang="ko-KR" dirty="0"/>
              <a:t>            </a:t>
            </a:r>
            <a:r>
              <a:rPr lang="en-US" altLang="ko-KR" dirty="0" err="1"/>
              <a:t>run_command</a:t>
            </a:r>
            <a:r>
              <a:rPr lang="en-US" altLang="ko-KR" dirty="0"/>
              <a:t>(</a:t>
            </a:r>
            <a:r>
              <a:rPr lang="en-US" altLang="ko-KR" dirty="0" err="1"/>
              <a:t>f"find</a:t>
            </a:r>
            <a:r>
              <a:rPr lang="en-US" altLang="ko-KR" dirty="0"/>
              <a:t> {path} -type f -empty -delete")</a:t>
            </a:r>
          </a:p>
          <a:p>
            <a:r>
              <a:rPr lang="en-US" altLang="ko-KR" dirty="0"/>
              <a:t>            if </a:t>
            </a:r>
            <a:r>
              <a:rPr lang="en-US" altLang="ko-KR" dirty="0" err="1"/>
              <a:t>inode_cfg.get</a:t>
            </a:r>
            <a:r>
              <a:rPr lang="en-US" altLang="ko-KR" dirty="0"/>
              <a:t>("</a:t>
            </a:r>
            <a:r>
              <a:rPr lang="en-US" altLang="ko-KR" dirty="0" err="1"/>
              <a:t>remove_empty_dirs</a:t>
            </a:r>
            <a:r>
              <a:rPr lang="en-US" altLang="ko-KR" dirty="0"/>
              <a:t>"):</a:t>
            </a:r>
          </a:p>
          <a:p>
            <a:r>
              <a:rPr lang="en-US" altLang="ko-KR" dirty="0"/>
              <a:t>                </a:t>
            </a:r>
            <a:r>
              <a:rPr lang="en-US" altLang="ko-KR" dirty="0" err="1"/>
              <a:t>run_command</a:t>
            </a:r>
            <a:r>
              <a:rPr lang="en-US" altLang="ko-KR" dirty="0"/>
              <a:t>(</a:t>
            </a:r>
            <a:r>
              <a:rPr lang="en-US" altLang="ko-KR" dirty="0" err="1"/>
              <a:t>f"find</a:t>
            </a:r>
            <a:r>
              <a:rPr lang="en-US" altLang="ko-KR" dirty="0"/>
              <a:t> {path} -type d -empty -delete")</a:t>
            </a:r>
          </a:p>
          <a:p>
            <a:endParaRPr lang="en-US" altLang="ko-KR" dirty="0"/>
          </a:p>
          <a:p>
            <a:r>
              <a:rPr lang="en-US" altLang="ko-KR" dirty="0"/>
              <a:t># </a:t>
            </a:r>
            <a:r>
              <a:rPr lang="ko-KR" altLang="en-US" dirty="0"/>
              <a:t>메인 함수</a:t>
            </a:r>
          </a:p>
          <a:p>
            <a:r>
              <a:rPr lang="en-US" altLang="ko-KR" dirty="0"/>
              <a:t>def </a:t>
            </a:r>
            <a:r>
              <a:rPr lang="en-US" altLang="ko-KR" dirty="0" err="1"/>
              <a:t>optimize_system</a:t>
            </a:r>
            <a:r>
              <a:rPr lang="en-US" altLang="ko-KR" dirty="0"/>
              <a:t>():</a:t>
            </a:r>
          </a:p>
          <a:p>
            <a:r>
              <a:rPr lang="en-US" altLang="ko-KR" dirty="0"/>
              <a:t>    </a:t>
            </a:r>
            <a:r>
              <a:rPr lang="en-US" altLang="ko-KR" dirty="0" err="1"/>
              <a:t>config_path</a:t>
            </a:r>
            <a:r>
              <a:rPr lang="en-US" altLang="ko-KR" dirty="0"/>
              <a:t> = "config/</a:t>
            </a:r>
            <a:r>
              <a:rPr lang="en-US" altLang="ko-KR" dirty="0" err="1"/>
              <a:t>optimizer_settings.json</a:t>
            </a:r>
            <a:r>
              <a:rPr lang="en-US" altLang="ko-KR" dirty="0"/>
              <a:t>"</a:t>
            </a:r>
          </a:p>
          <a:p>
            <a:r>
              <a:rPr lang="en-US" altLang="ko-KR" dirty="0"/>
              <a:t>    config = </a:t>
            </a:r>
            <a:r>
              <a:rPr lang="en-US" altLang="ko-KR" dirty="0" err="1"/>
              <a:t>ConfigLoader</a:t>
            </a:r>
            <a:r>
              <a:rPr lang="en-US" altLang="ko-KR" dirty="0"/>
              <a:t>(</a:t>
            </a:r>
            <a:r>
              <a:rPr lang="en-US" altLang="ko-KR" dirty="0" err="1"/>
              <a:t>config_path</a:t>
            </a:r>
            <a:r>
              <a:rPr lang="en-US" altLang="ko-KR" dirty="0"/>
              <a:t>).load()</a:t>
            </a:r>
          </a:p>
          <a:p>
            <a:endParaRPr lang="en-US" altLang="ko-KR" dirty="0"/>
          </a:p>
          <a:p>
            <a:r>
              <a:rPr lang="en-US" altLang="ko-KR" dirty="0"/>
              <a:t>    logger.info("</a:t>
            </a:r>
            <a:r>
              <a:rPr lang="ko-KR" altLang="en-US" dirty="0"/>
              <a:t>시스템 최적화 시작</a:t>
            </a:r>
            <a:r>
              <a:rPr lang="en-US" altLang="ko-KR" dirty="0"/>
              <a:t>")</a:t>
            </a:r>
          </a:p>
          <a:p>
            <a:endParaRPr lang="en-US" altLang="ko-KR" dirty="0"/>
          </a:p>
          <a:p>
            <a:r>
              <a:rPr lang="en-US" altLang="ko-KR" dirty="0"/>
              <a:t>    </a:t>
            </a:r>
            <a:r>
              <a:rPr lang="en-US" altLang="ko-KR" dirty="0" err="1"/>
              <a:t>optimize_cpu</a:t>
            </a:r>
            <a:r>
              <a:rPr lang="en-US" altLang="ko-KR" dirty="0"/>
              <a:t>(config["</a:t>
            </a:r>
            <a:r>
              <a:rPr lang="en-US" altLang="ko-KR" dirty="0" err="1"/>
              <a:t>performance_optimization</a:t>
            </a:r>
            <a:r>
              <a:rPr lang="en-US" altLang="ko-KR" dirty="0"/>
              <a:t>"]["</a:t>
            </a:r>
            <a:r>
              <a:rPr lang="en-US" altLang="ko-KR" dirty="0" err="1"/>
              <a:t>cpu</a:t>
            </a:r>
            <a:r>
              <a:rPr lang="en-US" altLang="ko-KR" dirty="0"/>
              <a:t>"])</a:t>
            </a:r>
          </a:p>
          <a:p>
            <a:r>
              <a:rPr lang="en-US" altLang="ko-KR" dirty="0"/>
              <a:t>    </a:t>
            </a:r>
            <a:r>
              <a:rPr lang="en-US" altLang="ko-KR" dirty="0" err="1"/>
              <a:t>optimize_io</a:t>
            </a:r>
            <a:r>
              <a:rPr lang="en-US" altLang="ko-KR" dirty="0"/>
              <a:t>(config["</a:t>
            </a:r>
            <a:r>
              <a:rPr lang="en-US" altLang="ko-KR" dirty="0" err="1"/>
              <a:t>performance_optimization</a:t>
            </a:r>
            <a:r>
              <a:rPr lang="en-US" altLang="ko-KR" dirty="0"/>
              <a:t>"]["io"])</a:t>
            </a:r>
          </a:p>
          <a:p>
            <a:r>
              <a:rPr lang="en-US" altLang="ko-KR" dirty="0"/>
              <a:t>    </a:t>
            </a:r>
            <a:r>
              <a:rPr lang="en-US" altLang="ko-KR" dirty="0" err="1"/>
              <a:t>optimize_memory</a:t>
            </a:r>
            <a:r>
              <a:rPr lang="en-US" altLang="ko-KR" dirty="0"/>
              <a:t>(config["</a:t>
            </a:r>
            <a:r>
              <a:rPr lang="en-US" altLang="ko-KR" dirty="0" err="1"/>
              <a:t>memory_optimization</a:t>
            </a:r>
            <a:r>
              <a:rPr lang="en-US" altLang="ko-KR" dirty="0"/>
              <a:t>"])</a:t>
            </a:r>
          </a:p>
          <a:p>
            <a:r>
              <a:rPr lang="en-US" altLang="ko-KR" dirty="0"/>
              <a:t>    </a:t>
            </a:r>
            <a:r>
              <a:rPr lang="en-US" altLang="ko-KR" dirty="0" err="1"/>
              <a:t>optimize_services</a:t>
            </a:r>
            <a:r>
              <a:rPr lang="en-US" altLang="ko-KR" dirty="0"/>
              <a:t>(config["</a:t>
            </a:r>
            <a:r>
              <a:rPr lang="en-US" altLang="ko-KR" dirty="0" err="1"/>
              <a:t>service_management</a:t>
            </a:r>
            <a:r>
              <a:rPr lang="en-US" altLang="ko-KR" dirty="0"/>
              <a:t>"])</a:t>
            </a:r>
          </a:p>
          <a:p>
            <a:r>
              <a:rPr lang="en-US" altLang="ko-KR" dirty="0"/>
              <a:t>    </a:t>
            </a:r>
            <a:r>
              <a:rPr lang="en-US" altLang="ko-KR" dirty="0" err="1"/>
              <a:t>harden_security</a:t>
            </a:r>
            <a:r>
              <a:rPr lang="en-US" altLang="ko-KR" dirty="0"/>
              <a:t>(config["</a:t>
            </a:r>
            <a:r>
              <a:rPr lang="en-US" altLang="ko-KR" dirty="0" err="1"/>
              <a:t>security_hardening</a:t>
            </a:r>
            <a:r>
              <a:rPr lang="en-US" altLang="ko-KR" dirty="0"/>
              <a:t>"])</a:t>
            </a:r>
          </a:p>
          <a:p>
            <a:r>
              <a:rPr lang="en-US" altLang="ko-KR" dirty="0"/>
              <a:t>    </a:t>
            </a:r>
            <a:r>
              <a:rPr lang="en-US" altLang="ko-KR" dirty="0" err="1"/>
              <a:t>optimize_disk</a:t>
            </a:r>
            <a:r>
              <a:rPr lang="en-US" altLang="ko-KR" dirty="0"/>
              <a:t>(config["</a:t>
            </a:r>
            <a:r>
              <a:rPr lang="en-US" altLang="ko-KR" dirty="0" err="1"/>
              <a:t>disk_optimization</a:t>
            </a:r>
            <a:r>
              <a:rPr lang="en-US" altLang="ko-KR" dirty="0"/>
              <a:t>"])</a:t>
            </a:r>
          </a:p>
          <a:p>
            <a:endParaRPr lang="en-US" altLang="ko-KR" dirty="0"/>
          </a:p>
          <a:p>
            <a:r>
              <a:rPr lang="en-US" altLang="ko-KR" dirty="0"/>
              <a:t>    logger.info("</a:t>
            </a:r>
            <a:r>
              <a:rPr lang="ko-KR" altLang="en-US" dirty="0"/>
              <a:t>시스템 최적화 완료</a:t>
            </a:r>
            <a:r>
              <a:rPr lang="en-US" altLang="ko-KR" dirty="0"/>
              <a:t>")</a:t>
            </a:r>
          </a:p>
          <a:p>
            <a:r>
              <a:rPr lang="en-US" altLang="ko-KR" dirty="0"/>
              <a:t>    return "</a:t>
            </a:r>
            <a:r>
              <a:rPr lang="ko-KR" altLang="en-US" dirty="0"/>
              <a:t>최적화 완료</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7A4421A-1B0D-4053-859D-E856EF622719}" type="slidenum">
              <a:rPr lang="ko-KR" altLang="en-US" smtClean="0"/>
              <a:t>52</a:t>
            </a:fld>
            <a:endParaRPr lang="ko-KR" altLang="en-US"/>
          </a:p>
        </p:txBody>
      </p:sp>
    </p:spTree>
    <p:extLst>
      <p:ext uri="{BB962C8B-B14F-4D97-AF65-F5344CB8AC3E}">
        <p14:creationId xmlns:p14="http://schemas.microsoft.com/office/powerpoint/2010/main" val="189797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import </a:t>
            </a:r>
            <a:r>
              <a:rPr lang="en-US" altLang="ko-KR" dirty="0" err="1"/>
              <a:t>unittest</a:t>
            </a:r>
            <a:endParaRPr lang="en-US" altLang="ko-KR" dirty="0"/>
          </a:p>
          <a:p>
            <a:r>
              <a:rPr lang="en-US" altLang="ko-KR" dirty="0"/>
              <a:t>from </a:t>
            </a:r>
            <a:r>
              <a:rPr lang="en-US" altLang="ko-KR" dirty="0" err="1"/>
              <a:t>unittest.mock</a:t>
            </a:r>
            <a:r>
              <a:rPr lang="en-US" altLang="ko-KR" dirty="0"/>
              <a:t> import patch</a:t>
            </a:r>
          </a:p>
          <a:p>
            <a:r>
              <a:rPr lang="en-US" altLang="ko-KR" dirty="0"/>
              <a:t>from </a:t>
            </a:r>
            <a:r>
              <a:rPr lang="en-US" altLang="ko-KR" dirty="0" err="1"/>
              <a:t>src</a:t>
            </a:r>
            <a:r>
              <a:rPr lang="en-US" altLang="ko-KR" dirty="0"/>
              <a:t> import optimizer</a:t>
            </a:r>
          </a:p>
          <a:p>
            <a:endParaRPr lang="en-US" altLang="ko-KR" dirty="0"/>
          </a:p>
          <a:p>
            <a:r>
              <a:rPr lang="en-US" altLang="ko-KR" dirty="0"/>
              <a:t>class </a:t>
            </a:r>
            <a:r>
              <a:rPr lang="en-US" altLang="ko-KR" dirty="0" err="1"/>
              <a:t>TestOptimizer</a:t>
            </a:r>
            <a:r>
              <a:rPr lang="en-US" altLang="ko-KR" dirty="0"/>
              <a:t>(</a:t>
            </a:r>
            <a:r>
              <a:rPr lang="en-US" altLang="ko-KR" dirty="0" err="1"/>
              <a:t>unittest.TestCase</a:t>
            </a:r>
            <a:r>
              <a:rPr lang="en-US" altLang="ko-KR" dirty="0"/>
              <a:t>):</a:t>
            </a:r>
          </a:p>
          <a:p>
            <a:endParaRPr lang="en-US" altLang="ko-KR" dirty="0"/>
          </a:p>
          <a:p>
            <a:r>
              <a:rPr lang="en-US" altLang="ko-KR" dirty="0"/>
              <a:t>    @patch("src.optimizer.run_command")</a:t>
            </a:r>
          </a:p>
          <a:p>
            <a:r>
              <a:rPr lang="en-US" altLang="ko-KR" dirty="0"/>
              <a:t>    def </a:t>
            </a:r>
            <a:r>
              <a:rPr lang="en-US" altLang="ko-KR" dirty="0" err="1"/>
              <a:t>test_optimize_cpu</a:t>
            </a:r>
            <a:r>
              <a:rPr lang="en-US" altLang="ko-KR" dirty="0"/>
              <a:t>(self, </a:t>
            </a:r>
            <a:r>
              <a:rPr lang="en-US" altLang="ko-KR" dirty="0" err="1"/>
              <a:t>mock_run</a:t>
            </a:r>
            <a:r>
              <a:rPr lang="en-US" altLang="ko-KR" dirty="0"/>
              <a:t>):</a:t>
            </a:r>
          </a:p>
          <a:p>
            <a:r>
              <a:rPr lang="en-US" altLang="ko-KR" dirty="0"/>
              <a:t>        config = {</a:t>
            </a:r>
          </a:p>
          <a:p>
            <a:r>
              <a:rPr lang="en-US" altLang="ko-KR" dirty="0"/>
              <a:t>            "</a:t>
            </a:r>
            <a:r>
              <a:rPr lang="en-US" altLang="ko-KR" dirty="0" err="1"/>
              <a:t>enable_scheduler_tuning</a:t>
            </a:r>
            <a:r>
              <a:rPr lang="en-US" altLang="ko-KR" dirty="0"/>
              <a:t>": False,</a:t>
            </a:r>
          </a:p>
          <a:p>
            <a:r>
              <a:rPr lang="en-US" altLang="ko-KR" dirty="0"/>
              <a:t>            "governor": "performance",</a:t>
            </a:r>
          </a:p>
          <a:p>
            <a:r>
              <a:rPr lang="en-US" altLang="ko-KR" dirty="0"/>
              <a:t>            "</a:t>
            </a:r>
            <a:r>
              <a:rPr lang="en-US" altLang="ko-KR" dirty="0" err="1"/>
              <a:t>priority_processes</a:t>
            </a:r>
            <a:r>
              <a:rPr lang="en-US" altLang="ko-KR" dirty="0"/>
              <a:t>": ["python3", "nginx"]</a:t>
            </a:r>
          </a:p>
          <a:p>
            <a:r>
              <a:rPr lang="en-US" altLang="ko-KR" dirty="0"/>
              <a:t>        }</a:t>
            </a:r>
          </a:p>
          <a:p>
            <a:r>
              <a:rPr lang="en-US" altLang="ko-KR" dirty="0"/>
              <a:t>        </a:t>
            </a:r>
            <a:r>
              <a:rPr lang="en-US" altLang="ko-KR" dirty="0" err="1"/>
              <a:t>optimizer.optimize_cpu</a:t>
            </a:r>
            <a:r>
              <a:rPr lang="en-US" altLang="ko-KR" dirty="0"/>
              <a:t>(config)</a:t>
            </a:r>
          </a:p>
          <a:p>
            <a:r>
              <a:rPr lang="en-US" altLang="ko-KR" dirty="0"/>
              <a:t>        </a:t>
            </a:r>
            <a:r>
              <a:rPr lang="en-US" altLang="ko-KR" dirty="0" err="1"/>
              <a:t>mock_run.assert_any_call</a:t>
            </a:r>
            <a:r>
              <a:rPr lang="en-US" altLang="ko-KR" dirty="0"/>
              <a:t>("</a:t>
            </a:r>
            <a:r>
              <a:rPr lang="en-US" altLang="ko-KR" dirty="0" err="1"/>
              <a:t>cpupower</a:t>
            </a:r>
            <a:r>
              <a:rPr lang="en-US" altLang="ko-KR" dirty="0"/>
              <a:t> frequency-set -g performance")</a:t>
            </a:r>
          </a:p>
          <a:p>
            <a:r>
              <a:rPr lang="en-US" altLang="ko-KR" dirty="0"/>
              <a:t>        </a:t>
            </a:r>
            <a:r>
              <a:rPr lang="en-US" altLang="ko-KR" dirty="0" err="1"/>
              <a:t>mock_run.assert_any_call</a:t>
            </a:r>
            <a:r>
              <a:rPr lang="en-US" altLang="ko-KR" dirty="0"/>
              <a:t>("renice -n -5 -p $(</a:t>
            </a:r>
            <a:r>
              <a:rPr lang="en-US" altLang="ko-KR" dirty="0" err="1"/>
              <a:t>pgrep</a:t>
            </a:r>
            <a:r>
              <a:rPr lang="en-US" altLang="ko-KR" dirty="0"/>
              <a:t> python3 | head -n 1)")</a:t>
            </a:r>
          </a:p>
          <a:p>
            <a:r>
              <a:rPr lang="en-US" altLang="ko-KR" dirty="0"/>
              <a:t>        </a:t>
            </a:r>
            <a:r>
              <a:rPr lang="en-US" altLang="ko-KR" dirty="0" err="1"/>
              <a:t>mock_run.assert_any_call</a:t>
            </a:r>
            <a:r>
              <a:rPr lang="en-US" altLang="ko-KR" dirty="0"/>
              <a:t>("renice -n -5 -p $(</a:t>
            </a:r>
            <a:r>
              <a:rPr lang="en-US" altLang="ko-KR" dirty="0" err="1"/>
              <a:t>pgrep</a:t>
            </a:r>
            <a:r>
              <a:rPr lang="en-US" altLang="ko-KR" dirty="0"/>
              <a:t> nginx | head -n 1)")</a:t>
            </a:r>
          </a:p>
          <a:p>
            <a:r>
              <a:rPr lang="en-US" altLang="ko-KR" dirty="0"/>
              <a:t>        </a:t>
            </a:r>
            <a:r>
              <a:rPr lang="en-US" altLang="ko-KR" dirty="0" err="1"/>
              <a:t>self.assertEqual</a:t>
            </a:r>
            <a:r>
              <a:rPr lang="en-US" altLang="ko-KR" dirty="0"/>
              <a:t>(</a:t>
            </a:r>
            <a:r>
              <a:rPr lang="en-US" altLang="ko-KR" dirty="0" err="1"/>
              <a:t>mock_run.call_count</a:t>
            </a:r>
            <a:r>
              <a:rPr lang="en-US" altLang="ko-KR" dirty="0"/>
              <a:t>, 3)</a:t>
            </a:r>
          </a:p>
          <a:p>
            <a:endParaRPr lang="en-US" altLang="ko-KR" dirty="0"/>
          </a:p>
          <a:p>
            <a:r>
              <a:rPr lang="en-US" altLang="ko-KR" dirty="0"/>
              <a:t>    @patch("src.optimizer.run_command")</a:t>
            </a:r>
          </a:p>
          <a:p>
            <a:r>
              <a:rPr lang="en-US" altLang="ko-KR" dirty="0"/>
              <a:t>    def </a:t>
            </a:r>
            <a:r>
              <a:rPr lang="en-US" altLang="ko-KR" dirty="0" err="1"/>
              <a:t>test_optimize_io</a:t>
            </a:r>
            <a:r>
              <a:rPr lang="en-US" altLang="ko-KR" dirty="0"/>
              <a:t>(self, </a:t>
            </a:r>
            <a:r>
              <a:rPr lang="en-US" altLang="ko-KR" dirty="0" err="1"/>
              <a:t>mock_run</a:t>
            </a:r>
            <a:r>
              <a:rPr lang="en-US" altLang="ko-KR" dirty="0"/>
              <a:t>):</a:t>
            </a:r>
          </a:p>
          <a:p>
            <a:r>
              <a:rPr lang="en-US" altLang="ko-KR" dirty="0"/>
              <a:t>        config = {</a:t>
            </a:r>
          </a:p>
          <a:p>
            <a:r>
              <a:rPr lang="en-US" altLang="ko-KR" dirty="0"/>
              <a:t>            "enable": True,</a:t>
            </a:r>
          </a:p>
          <a:p>
            <a:r>
              <a:rPr lang="en-US" altLang="ko-KR" dirty="0"/>
              <a:t>            "scheduler": "deadline",</a:t>
            </a:r>
          </a:p>
          <a:p>
            <a:r>
              <a:rPr lang="en-US" altLang="ko-KR" dirty="0"/>
              <a:t>            "</a:t>
            </a:r>
            <a:r>
              <a:rPr lang="en-US" altLang="ko-KR" dirty="0" err="1"/>
              <a:t>read_ahead_kb</a:t>
            </a:r>
            <a:r>
              <a:rPr lang="en-US" altLang="ko-KR" dirty="0"/>
              <a:t>": 128</a:t>
            </a:r>
          </a:p>
          <a:p>
            <a:r>
              <a:rPr lang="en-US" altLang="ko-KR" dirty="0"/>
              <a:t>        }</a:t>
            </a:r>
          </a:p>
          <a:p>
            <a:r>
              <a:rPr lang="en-US" altLang="ko-KR" dirty="0"/>
              <a:t>        </a:t>
            </a:r>
            <a:r>
              <a:rPr lang="en-US" altLang="ko-KR" dirty="0" err="1"/>
              <a:t>optimizer.optimize_io</a:t>
            </a:r>
            <a:r>
              <a:rPr lang="en-US" altLang="ko-KR" dirty="0"/>
              <a:t>(config)</a:t>
            </a:r>
          </a:p>
          <a:p>
            <a:r>
              <a:rPr lang="en-US" altLang="ko-KR" dirty="0"/>
              <a:t>        </a:t>
            </a:r>
            <a:r>
              <a:rPr lang="en-US" altLang="ko-KR" dirty="0" err="1"/>
              <a:t>mock_run.assert_any_call</a:t>
            </a:r>
            <a:r>
              <a:rPr lang="en-US" altLang="ko-KR" dirty="0"/>
              <a:t>("echo deadline | tee /sys/block/</a:t>
            </a:r>
            <a:r>
              <a:rPr lang="en-US" altLang="ko-KR" dirty="0" err="1"/>
              <a:t>sda</a:t>
            </a:r>
            <a:r>
              <a:rPr lang="en-US" altLang="ko-KR" dirty="0"/>
              <a:t>/queue/scheduler")</a:t>
            </a:r>
          </a:p>
          <a:p>
            <a:r>
              <a:rPr lang="en-US" altLang="ko-KR" dirty="0"/>
              <a:t>        </a:t>
            </a:r>
            <a:r>
              <a:rPr lang="en-US" altLang="ko-KR" dirty="0" err="1"/>
              <a:t>mock_run.assert_any_call</a:t>
            </a:r>
            <a:r>
              <a:rPr lang="en-US" altLang="ko-KR" dirty="0"/>
              <a:t>("</a:t>
            </a:r>
            <a:r>
              <a:rPr lang="en-US" altLang="ko-KR" dirty="0" err="1"/>
              <a:t>blockdev</a:t>
            </a:r>
            <a:r>
              <a:rPr lang="en-US" altLang="ko-KR" dirty="0"/>
              <a:t> --</a:t>
            </a:r>
            <a:r>
              <a:rPr lang="en-US" altLang="ko-KR" dirty="0" err="1"/>
              <a:t>setra</a:t>
            </a:r>
            <a:r>
              <a:rPr lang="en-US" altLang="ko-KR" dirty="0"/>
              <a:t> 128 /dev/</a:t>
            </a:r>
            <a:r>
              <a:rPr lang="en-US" altLang="ko-KR" dirty="0" err="1"/>
              <a:t>sda</a:t>
            </a:r>
            <a:r>
              <a:rPr lang="en-US" altLang="ko-KR" dirty="0"/>
              <a:t>")</a:t>
            </a:r>
          </a:p>
          <a:p>
            <a:r>
              <a:rPr lang="en-US" altLang="ko-KR" dirty="0"/>
              <a:t>        </a:t>
            </a:r>
            <a:r>
              <a:rPr lang="en-US" altLang="ko-KR" dirty="0" err="1"/>
              <a:t>self.assertEqual</a:t>
            </a:r>
            <a:r>
              <a:rPr lang="en-US" altLang="ko-KR" dirty="0"/>
              <a:t>(</a:t>
            </a:r>
            <a:r>
              <a:rPr lang="en-US" altLang="ko-KR" dirty="0" err="1"/>
              <a:t>mock_run.call_count</a:t>
            </a:r>
            <a:r>
              <a:rPr lang="en-US" altLang="ko-KR" dirty="0"/>
              <a:t>, 2)</a:t>
            </a:r>
          </a:p>
          <a:p>
            <a:endParaRPr lang="en-US" altLang="ko-KR" dirty="0"/>
          </a:p>
          <a:p>
            <a:r>
              <a:rPr lang="en-US" altLang="ko-KR" dirty="0"/>
              <a:t>    @patch("src.optimizer.run_command")</a:t>
            </a:r>
          </a:p>
          <a:p>
            <a:r>
              <a:rPr lang="en-US" altLang="ko-KR" dirty="0"/>
              <a:t>    def </a:t>
            </a:r>
            <a:r>
              <a:rPr lang="en-US" altLang="ko-KR" dirty="0" err="1"/>
              <a:t>test_optimize_memory</a:t>
            </a:r>
            <a:r>
              <a:rPr lang="en-US" altLang="ko-KR" dirty="0"/>
              <a:t>(self, </a:t>
            </a:r>
            <a:r>
              <a:rPr lang="en-US" altLang="ko-KR" dirty="0" err="1"/>
              <a:t>mock_run</a:t>
            </a:r>
            <a:r>
              <a:rPr lang="en-US" altLang="ko-KR" dirty="0"/>
              <a:t>):</a:t>
            </a:r>
          </a:p>
          <a:p>
            <a:r>
              <a:rPr lang="en-US" altLang="ko-KR" dirty="0"/>
              <a:t>        config = {</a:t>
            </a:r>
          </a:p>
          <a:p>
            <a:r>
              <a:rPr lang="en-US" altLang="ko-KR" dirty="0"/>
              <a:t>            "</a:t>
            </a:r>
            <a:r>
              <a:rPr lang="en-US" altLang="ko-KR" dirty="0" err="1"/>
              <a:t>swappiness</a:t>
            </a:r>
            <a:r>
              <a:rPr lang="en-US" altLang="ko-KR" dirty="0"/>
              <a:t>": 10,</a:t>
            </a:r>
          </a:p>
          <a:p>
            <a:r>
              <a:rPr lang="en-US" altLang="ko-KR" dirty="0"/>
              <a:t>            "</a:t>
            </a:r>
            <a:r>
              <a:rPr lang="en-US" altLang="ko-KR" dirty="0" err="1"/>
              <a:t>drop_caches_on_schedule</a:t>
            </a:r>
            <a:r>
              <a:rPr lang="en-US" altLang="ko-KR" dirty="0"/>
              <a:t>": True,</a:t>
            </a:r>
          </a:p>
          <a:p>
            <a:r>
              <a:rPr lang="en-US" altLang="ko-KR" dirty="0"/>
              <a:t>            "</a:t>
            </a:r>
            <a:r>
              <a:rPr lang="en-US" altLang="ko-KR" dirty="0" err="1"/>
              <a:t>drop_cache_mode</a:t>
            </a:r>
            <a:r>
              <a:rPr lang="en-US" altLang="ko-KR" dirty="0"/>
              <a:t>": 3</a:t>
            </a:r>
          </a:p>
          <a:p>
            <a:r>
              <a:rPr lang="en-US" altLang="ko-KR" dirty="0"/>
              <a:t>        }</a:t>
            </a:r>
          </a:p>
          <a:p>
            <a:r>
              <a:rPr lang="en-US" altLang="ko-KR" dirty="0"/>
              <a:t>        </a:t>
            </a:r>
            <a:r>
              <a:rPr lang="en-US" altLang="ko-KR" dirty="0" err="1"/>
              <a:t>optimizer.optimize_memory</a:t>
            </a:r>
            <a:r>
              <a:rPr lang="en-US" altLang="ko-KR" dirty="0"/>
              <a:t>(config)</a:t>
            </a:r>
          </a:p>
          <a:p>
            <a:r>
              <a:rPr lang="en-US" altLang="ko-KR" dirty="0"/>
              <a:t>        </a:t>
            </a:r>
            <a:r>
              <a:rPr lang="en-US" altLang="ko-KR" dirty="0" err="1"/>
              <a:t>mock_run.assert_any_call</a:t>
            </a:r>
            <a:r>
              <a:rPr lang="en-US" altLang="ko-KR" dirty="0"/>
              <a:t>("</a:t>
            </a:r>
            <a:r>
              <a:rPr lang="en-US" altLang="ko-KR" dirty="0" err="1"/>
              <a:t>sysctl</a:t>
            </a:r>
            <a:r>
              <a:rPr lang="en-US" altLang="ko-KR" dirty="0"/>
              <a:t> </a:t>
            </a:r>
            <a:r>
              <a:rPr lang="en-US" altLang="ko-KR" dirty="0" err="1"/>
              <a:t>vm.swappiness</a:t>
            </a:r>
            <a:r>
              <a:rPr lang="en-US" altLang="ko-KR" dirty="0"/>
              <a:t>=10")</a:t>
            </a:r>
          </a:p>
          <a:p>
            <a:r>
              <a:rPr lang="en-US" altLang="ko-KR" dirty="0"/>
              <a:t>        </a:t>
            </a:r>
            <a:r>
              <a:rPr lang="en-US" altLang="ko-KR" dirty="0" err="1"/>
              <a:t>mock_run.assert_any_call</a:t>
            </a:r>
            <a:r>
              <a:rPr lang="en-US" altLang="ko-KR" dirty="0"/>
              <a:t>("sync; echo 3 &gt; /proc/sys/</a:t>
            </a:r>
            <a:r>
              <a:rPr lang="en-US" altLang="ko-KR" dirty="0" err="1"/>
              <a:t>vm</a:t>
            </a:r>
            <a:r>
              <a:rPr lang="en-US" altLang="ko-KR" dirty="0"/>
              <a:t>/</a:t>
            </a:r>
            <a:r>
              <a:rPr lang="en-US" altLang="ko-KR" dirty="0" err="1"/>
              <a:t>drop_caches</a:t>
            </a:r>
            <a:r>
              <a:rPr lang="en-US" altLang="ko-KR" dirty="0"/>
              <a:t>")</a:t>
            </a:r>
          </a:p>
          <a:p>
            <a:r>
              <a:rPr lang="en-US" altLang="ko-KR" dirty="0"/>
              <a:t>        </a:t>
            </a:r>
            <a:r>
              <a:rPr lang="en-US" altLang="ko-KR" dirty="0" err="1"/>
              <a:t>self.assertEqual</a:t>
            </a:r>
            <a:r>
              <a:rPr lang="en-US" altLang="ko-KR" dirty="0"/>
              <a:t>(</a:t>
            </a:r>
            <a:r>
              <a:rPr lang="en-US" altLang="ko-KR" dirty="0" err="1"/>
              <a:t>mock_run.call_count</a:t>
            </a:r>
            <a:r>
              <a:rPr lang="en-US" altLang="ko-KR" dirty="0"/>
              <a:t>, 2)</a:t>
            </a:r>
          </a:p>
          <a:p>
            <a:endParaRPr lang="en-US" altLang="ko-KR" dirty="0"/>
          </a:p>
          <a:p>
            <a:r>
              <a:rPr lang="en-US" altLang="ko-KR" dirty="0"/>
              <a:t>    @patch("src.optimizer.run_command")</a:t>
            </a:r>
          </a:p>
          <a:p>
            <a:r>
              <a:rPr lang="en-US" altLang="ko-KR" dirty="0"/>
              <a:t>    def </a:t>
            </a:r>
            <a:r>
              <a:rPr lang="en-US" altLang="ko-KR" dirty="0" err="1"/>
              <a:t>test_optimize_services</a:t>
            </a:r>
            <a:r>
              <a:rPr lang="en-US" altLang="ko-KR" dirty="0"/>
              <a:t>(self, </a:t>
            </a:r>
            <a:r>
              <a:rPr lang="en-US" altLang="ko-KR" dirty="0" err="1"/>
              <a:t>mock_run</a:t>
            </a:r>
            <a:r>
              <a:rPr lang="en-US" altLang="ko-KR" dirty="0"/>
              <a:t>):</a:t>
            </a:r>
          </a:p>
          <a:p>
            <a:r>
              <a:rPr lang="en-US" altLang="ko-KR" dirty="0"/>
              <a:t>        config = {</a:t>
            </a:r>
          </a:p>
          <a:p>
            <a:r>
              <a:rPr lang="en-US" altLang="ko-KR" dirty="0"/>
              <a:t>            "</a:t>
            </a:r>
            <a:r>
              <a:rPr lang="en-US" altLang="ko-KR" dirty="0" err="1"/>
              <a:t>disable_services</a:t>
            </a:r>
            <a:r>
              <a:rPr lang="en-US" altLang="ko-KR" dirty="0"/>
              <a:t>": ["cups", "</a:t>
            </a:r>
            <a:r>
              <a:rPr lang="en-US" altLang="ko-KR" dirty="0" err="1"/>
              <a:t>bluetooth</a:t>
            </a:r>
            <a:r>
              <a:rPr lang="en-US" altLang="ko-KR" dirty="0"/>
              <a:t>", "avahi-daemon"]</a:t>
            </a:r>
          </a:p>
          <a:p>
            <a:r>
              <a:rPr lang="en-US" altLang="ko-KR" dirty="0"/>
              <a:t>        }</a:t>
            </a:r>
          </a:p>
          <a:p>
            <a:r>
              <a:rPr lang="en-US" altLang="ko-KR" dirty="0"/>
              <a:t>        </a:t>
            </a:r>
            <a:r>
              <a:rPr lang="en-US" altLang="ko-KR" dirty="0" err="1"/>
              <a:t>optimizer.optimize_services</a:t>
            </a:r>
            <a:r>
              <a:rPr lang="en-US" altLang="ko-KR" dirty="0"/>
              <a:t>(config)</a:t>
            </a:r>
          </a:p>
          <a:p>
            <a:r>
              <a:rPr lang="en-US" altLang="ko-KR" dirty="0"/>
              <a:t>        for service in config["</a:t>
            </a:r>
            <a:r>
              <a:rPr lang="en-US" altLang="ko-KR" dirty="0" err="1"/>
              <a:t>disable_services</a:t>
            </a:r>
            <a:r>
              <a:rPr lang="en-US" altLang="ko-KR" dirty="0"/>
              <a:t>"]:</a:t>
            </a:r>
          </a:p>
          <a:p>
            <a:r>
              <a:rPr lang="en-US" altLang="ko-KR" dirty="0"/>
              <a:t>            </a:t>
            </a:r>
            <a:r>
              <a:rPr lang="en-US" altLang="ko-KR" dirty="0" err="1"/>
              <a:t>mock_run.assert_any_call</a:t>
            </a:r>
            <a:r>
              <a:rPr lang="en-US" altLang="ko-KR" dirty="0"/>
              <a:t>(</a:t>
            </a:r>
            <a:r>
              <a:rPr lang="en-US" altLang="ko-KR" dirty="0" err="1"/>
              <a:t>f"systemctl</a:t>
            </a:r>
            <a:r>
              <a:rPr lang="en-US" altLang="ko-KR" dirty="0"/>
              <a:t> disable --now {service}")</a:t>
            </a:r>
          </a:p>
          <a:p>
            <a:r>
              <a:rPr lang="en-US" altLang="ko-KR" dirty="0"/>
              <a:t>        </a:t>
            </a:r>
            <a:r>
              <a:rPr lang="en-US" altLang="ko-KR" dirty="0" err="1"/>
              <a:t>self.assertEqual</a:t>
            </a:r>
            <a:r>
              <a:rPr lang="en-US" altLang="ko-KR" dirty="0"/>
              <a:t>(</a:t>
            </a:r>
            <a:r>
              <a:rPr lang="en-US" altLang="ko-KR" dirty="0" err="1"/>
              <a:t>mock_run.call_count</a:t>
            </a:r>
            <a:r>
              <a:rPr lang="en-US" altLang="ko-KR" dirty="0"/>
              <a:t>, 3)</a:t>
            </a:r>
          </a:p>
          <a:p>
            <a:endParaRPr lang="en-US" altLang="ko-KR" dirty="0"/>
          </a:p>
          <a:p>
            <a:r>
              <a:rPr lang="en-US" altLang="ko-KR" dirty="0"/>
              <a:t>    @patch("src.optimizer.run_command")</a:t>
            </a:r>
          </a:p>
          <a:p>
            <a:r>
              <a:rPr lang="en-US" altLang="ko-KR" dirty="0"/>
              <a:t>    def </a:t>
            </a:r>
            <a:r>
              <a:rPr lang="en-US" altLang="ko-KR" dirty="0" err="1"/>
              <a:t>test_harden_security</a:t>
            </a:r>
            <a:r>
              <a:rPr lang="en-US" altLang="ko-KR" dirty="0"/>
              <a:t>(self, </a:t>
            </a:r>
            <a:r>
              <a:rPr lang="en-US" altLang="ko-KR" dirty="0" err="1"/>
              <a:t>mock_run</a:t>
            </a:r>
            <a:r>
              <a:rPr lang="en-US" altLang="ko-KR" dirty="0"/>
              <a:t>):</a:t>
            </a:r>
          </a:p>
          <a:p>
            <a:r>
              <a:rPr lang="en-US" altLang="ko-KR" dirty="0"/>
              <a:t>        config = {</a:t>
            </a:r>
          </a:p>
          <a:p>
            <a:r>
              <a:rPr lang="en-US" altLang="ko-KR" dirty="0"/>
              <a:t>            "firewall": {</a:t>
            </a:r>
          </a:p>
          <a:p>
            <a:r>
              <a:rPr lang="en-US" altLang="ko-KR" dirty="0"/>
              <a:t>                "enable": True,</a:t>
            </a:r>
          </a:p>
          <a:p>
            <a:r>
              <a:rPr lang="en-US" altLang="ko-KR" dirty="0"/>
              <a:t>                "</a:t>
            </a:r>
            <a:r>
              <a:rPr lang="en-US" altLang="ko-KR" dirty="0" err="1"/>
              <a:t>allowed_ports</a:t>
            </a:r>
            <a:r>
              <a:rPr lang="en-US" altLang="ko-KR" dirty="0"/>
              <a:t>": [22, 80, 443],</a:t>
            </a:r>
          </a:p>
          <a:p>
            <a:r>
              <a:rPr lang="en-US" altLang="ko-KR" dirty="0"/>
              <a:t>                "</a:t>
            </a:r>
            <a:r>
              <a:rPr lang="en-US" altLang="ko-KR" dirty="0" err="1"/>
              <a:t>deny_all_by_default</a:t>
            </a:r>
            <a:r>
              <a:rPr lang="en-US" altLang="ko-KR" dirty="0"/>
              <a:t>": True</a:t>
            </a:r>
          </a:p>
          <a:p>
            <a:r>
              <a:rPr lang="en-US" altLang="ko-KR" dirty="0"/>
              <a:t>            },</a:t>
            </a:r>
          </a:p>
          <a:p>
            <a:r>
              <a:rPr lang="en-US" altLang="ko-KR" dirty="0"/>
              <a:t>            "ssh": {</a:t>
            </a:r>
          </a:p>
          <a:p>
            <a:r>
              <a:rPr lang="en-US" altLang="ko-KR" dirty="0"/>
              <a:t>                "</a:t>
            </a:r>
            <a:r>
              <a:rPr lang="en-US" altLang="ko-KR" dirty="0" err="1"/>
              <a:t>permit_root_login</a:t>
            </a:r>
            <a:r>
              <a:rPr lang="en-US" altLang="ko-KR" dirty="0"/>
              <a:t>": "no",</a:t>
            </a:r>
          </a:p>
          <a:p>
            <a:r>
              <a:rPr lang="en-US" altLang="ko-KR" dirty="0"/>
              <a:t>                "</a:t>
            </a:r>
            <a:r>
              <a:rPr lang="en-US" altLang="ko-KR" dirty="0" err="1"/>
              <a:t>password_authentication</a:t>
            </a:r>
            <a:r>
              <a:rPr lang="en-US" altLang="ko-KR" dirty="0"/>
              <a:t>": "no",</a:t>
            </a:r>
          </a:p>
          <a:p>
            <a:r>
              <a:rPr lang="en-US" altLang="ko-KR" dirty="0"/>
              <a:t>                "protocol": 2,</a:t>
            </a:r>
          </a:p>
          <a:p>
            <a:r>
              <a:rPr lang="en-US" altLang="ko-KR" dirty="0"/>
              <a:t>                "</a:t>
            </a:r>
            <a:r>
              <a:rPr lang="en-US" altLang="ko-KR" dirty="0" err="1"/>
              <a:t>max_auth_tries</a:t>
            </a:r>
            <a:r>
              <a:rPr lang="en-US" altLang="ko-KR" dirty="0"/>
              <a:t>": 3</a:t>
            </a:r>
          </a:p>
          <a:p>
            <a:r>
              <a:rPr lang="en-US" altLang="ko-KR" dirty="0"/>
              <a:t>            }</a:t>
            </a:r>
          </a:p>
          <a:p>
            <a:r>
              <a:rPr lang="en-US" altLang="ko-KR" dirty="0"/>
              <a:t>        }</a:t>
            </a:r>
          </a:p>
          <a:p>
            <a:r>
              <a:rPr lang="en-US" altLang="ko-KR" dirty="0"/>
              <a:t>        </a:t>
            </a:r>
            <a:r>
              <a:rPr lang="en-US" altLang="ko-KR" dirty="0" err="1"/>
              <a:t>optimizer.harden_security</a:t>
            </a:r>
            <a:r>
              <a:rPr lang="en-US" altLang="ko-KR" dirty="0"/>
              <a:t>(config)</a:t>
            </a:r>
          </a:p>
          <a:p>
            <a:endParaRPr lang="en-US" altLang="ko-KR" dirty="0"/>
          </a:p>
          <a:p>
            <a:r>
              <a:rPr lang="en-US" altLang="ko-KR" dirty="0"/>
              <a:t>        </a:t>
            </a:r>
            <a:r>
              <a:rPr lang="en-US" altLang="ko-KR" dirty="0" err="1"/>
              <a:t>mock_run.assert_any_call</a:t>
            </a:r>
            <a:r>
              <a:rPr lang="en-US" altLang="ko-KR" dirty="0"/>
              <a:t>("</a:t>
            </a:r>
            <a:r>
              <a:rPr lang="en-US" altLang="ko-KR" dirty="0" err="1"/>
              <a:t>ufw</a:t>
            </a:r>
            <a:r>
              <a:rPr lang="en-US" altLang="ko-KR" dirty="0"/>
              <a:t> default deny")</a:t>
            </a:r>
          </a:p>
          <a:p>
            <a:r>
              <a:rPr lang="en-US" altLang="ko-KR" dirty="0"/>
              <a:t>        </a:t>
            </a:r>
            <a:r>
              <a:rPr lang="en-US" altLang="ko-KR" dirty="0" err="1"/>
              <a:t>mock_run.assert_any_call</a:t>
            </a:r>
            <a:r>
              <a:rPr lang="en-US" altLang="ko-KR" dirty="0"/>
              <a:t>("</a:t>
            </a:r>
            <a:r>
              <a:rPr lang="en-US" altLang="ko-KR" dirty="0" err="1"/>
              <a:t>ufw</a:t>
            </a:r>
            <a:r>
              <a:rPr lang="en-US" altLang="ko-KR" dirty="0"/>
              <a:t> allow 22")</a:t>
            </a:r>
          </a:p>
          <a:p>
            <a:r>
              <a:rPr lang="en-US" altLang="ko-KR" dirty="0"/>
              <a:t>        </a:t>
            </a:r>
            <a:r>
              <a:rPr lang="en-US" altLang="ko-KR" dirty="0" err="1"/>
              <a:t>mock_run.assert_any_call</a:t>
            </a:r>
            <a:r>
              <a:rPr lang="en-US" altLang="ko-KR" dirty="0"/>
              <a:t>("</a:t>
            </a:r>
            <a:r>
              <a:rPr lang="en-US" altLang="ko-KR" dirty="0" err="1"/>
              <a:t>ufw</a:t>
            </a:r>
            <a:r>
              <a:rPr lang="en-US" altLang="ko-KR" dirty="0"/>
              <a:t> allow 80")</a:t>
            </a:r>
          </a:p>
          <a:p>
            <a:r>
              <a:rPr lang="en-US" altLang="ko-KR" dirty="0"/>
              <a:t>        </a:t>
            </a:r>
            <a:r>
              <a:rPr lang="en-US" altLang="ko-KR" dirty="0" err="1"/>
              <a:t>mock_run.assert_any_call</a:t>
            </a:r>
            <a:r>
              <a:rPr lang="en-US" altLang="ko-KR" dirty="0"/>
              <a:t>("</a:t>
            </a:r>
            <a:r>
              <a:rPr lang="en-US" altLang="ko-KR" dirty="0" err="1"/>
              <a:t>ufw</a:t>
            </a:r>
            <a:r>
              <a:rPr lang="en-US" altLang="ko-KR" dirty="0"/>
              <a:t> allow 443")</a:t>
            </a:r>
          </a:p>
          <a:p>
            <a:r>
              <a:rPr lang="en-US" altLang="ko-KR" dirty="0"/>
              <a:t>        </a:t>
            </a:r>
            <a:r>
              <a:rPr lang="en-US" altLang="ko-KR" dirty="0" err="1"/>
              <a:t>mock_run.assert_any_call</a:t>
            </a:r>
            <a:r>
              <a:rPr lang="en-US" altLang="ko-KR" dirty="0"/>
              <a:t>("</a:t>
            </a:r>
            <a:r>
              <a:rPr lang="en-US" altLang="ko-KR" dirty="0" err="1"/>
              <a:t>ufw</a:t>
            </a:r>
            <a:r>
              <a:rPr lang="en-US" altLang="ko-KR" dirty="0"/>
              <a:t> enable")</a:t>
            </a:r>
          </a:p>
          <a:p>
            <a:endParaRPr lang="en-US" altLang="ko-KR" dirty="0"/>
          </a:p>
          <a:p>
            <a:r>
              <a:rPr lang="en-US" altLang="ko-KR" dirty="0"/>
              <a:t>        </a:t>
            </a:r>
            <a:r>
              <a:rPr lang="en-US" altLang="ko-KR" dirty="0" err="1"/>
              <a:t>ssh_expected_cmds</a:t>
            </a:r>
            <a:r>
              <a:rPr lang="en-US" altLang="ko-KR" dirty="0"/>
              <a:t> = [</a:t>
            </a:r>
          </a:p>
          <a:p>
            <a:r>
              <a:rPr lang="en-US" altLang="ko-KR" dirty="0"/>
              <a:t>            "sed -</a:t>
            </a:r>
            <a:r>
              <a:rPr lang="en-US" altLang="ko-KR" dirty="0" err="1"/>
              <a:t>i</a:t>
            </a:r>
            <a:r>
              <a:rPr lang="en-US" altLang="ko-KR" dirty="0"/>
              <a:t> 's/^#?</a:t>
            </a:r>
            <a:r>
              <a:rPr lang="en-US" altLang="ko-KR" dirty="0" err="1"/>
              <a:t>PermitRootLogin</a:t>
            </a:r>
            <a:r>
              <a:rPr lang="en-US" altLang="ko-KR" dirty="0"/>
              <a:t>.*/</a:t>
            </a:r>
            <a:r>
              <a:rPr lang="en-US" altLang="ko-KR" dirty="0" err="1"/>
              <a:t>PermitRootLogin</a:t>
            </a:r>
            <a:r>
              <a:rPr lang="en-US" altLang="ko-KR" dirty="0"/>
              <a:t> no/' /</a:t>
            </a:r>
            <a:r>
              <a:rPr lang="en-US" altLang="ko-KR" dirty="0" err="1"/>
              <a:t>etc</a:t>
            </a:r>
            <a:r>
              <a:rPr lang="en-US" altLang="ko-KR" dirty="0"/>
              <a:t>/ssh/</a:t>
            </a:r>
            <a:r>
              <a:rPr lang="en-US" altLang="ko-KR" dirty="0" err="1"/>
              <a:t>sshd_config</a:t>
            </a:r>
            <a:r>
              <a:rPr lang="en-US" altLang="ko-KR" dirty="0"/>
              <a:t>",</a:t>
            </a:r>
          </a:p>
          <a:p>
            <a:r>
              <a:rPr lang="en-US" altLang="ko-KR" dirty="0"/>
              <a:t>            "sed -</a:t>
            </a:r>
            <a:r>
              <a:rPr lang="en-US" altLang="ko-KR" dirty="0" err="1"/>
              <a:t>i</a:t>
            </a:r>
            <a:r>
              <a:rPr lang="en-US" altLang="ko-KR" dirty="0"/>
              <a:t> 's/^#?</a:t>
            </a:r>
            <a:r>
              <a:rPr lang="en-US" altLang="ko-KR" dirty="0" err="1"/>
              <a:t>PasswordAuthentication</a:t>
            </a:r>
            <a:r>
              <a:rPr lang="en-US" altLang="ko-KR" dirty="0"/>
              <a:t>.*/</a:t>
            </a:r>
            <a:r>
              <a:rPr lang="en-US" altLang="ko-KR" dirty="0" err="1"/>
              <a:t>PasswordAuthentication</a:t>
            </a:r>
            <a:r>
              <a:rPr lang="en-US" altLang="ko-KR" dirty="0"/>
              <a:t> no/' /</a:t>
            </a:r>
            <a:r>
              <a:rPr lang="en-US" altLang="ko-KR" dirty="0" err="1"/>
              <a:t>etc</a:t>
            </a:r>
            <a:r>
              <a:rPr lang="en-US" altLang="ko-KR" dirty="0"/>
              <a:t>/ssh/</a:t>
            </a:r>
            <a:r>
              <a:rPr lang="en-US" altLang="ko-KR" dirty="0" err="1"/>
              <a:t>sshd_config</a:t>
            </a:r>
            <a:r>
              <a:rPr lang="en-US" altLang="ko-KR" dirty="0"/>
              <a:t>",</a:t>
            </a:r>
          </a:p>
          <a:p>
            <a:r>
              <a:rPr lang="en-US" altLang="ko-KR" dirty="0"/>
              <a:t>            "sed -</a:t>
            </a:r>
            <a:r>
              <a:rPr lang="en-US" altLang="ko-KR" dirty="0" err="1"/>
              <a:t>i</a:t>
            </a:r>
            <a:r>
              <a:rPr lang="en-US" altLang="ko-KR" dirty="0"/>
              <a:t> 's/^#?Protocol.*/Protocol 2/' /</a:t>
            </a:r>
            <a:r>
              <a:rPr lang="en-US" altLang="ko-KR" dirty="0" err="1"/>
              <a:t>etc</a:t>
            </a:r>
            <a:r>
              <a:rPr lang="en-US" altLang="ko-KR" dirty="0"/>
              <a:t>/ssh/</a:t>
            </a:r>
            <a:r>
              <a:rPr lang="en-US" altLang="ko-KR" dirty="0" err="1"/>
              <a:t>sshd_config</a:t>
            </a:r>
            <a:r>
              <a:rPr lang="en-US" altLang="ko-KR" dirty="0"/>
              <a:t>",</a:t>
            </a:r>
          </a:p>
          <a:p>
            <a:r>
              <a:rPr lang="en-US" altLang="ko-KR" dirty="0"/>
              <a:t>            "sed -</a:t>
            </a:r>
            <a:r>
              <a:rPr lang="en-US" altLang="ko-KR" dirty="0" err="1"/>
              <a:t>i</a:t>
            </a:r>
            <a:r>
              <a:rPr lang="en-US" altLang="ko-KR" dirty="0"/>
              <a:t> 's/^#?</a:t>
            </a:r>
            <a:r>
              <a:rPr lang="en-US" altLang="ko-KR" dirty="0" err="1"/>
              <a:t>MaxAuthTries</a:t>
            </a:r>
            <a:r>
              <a:rPr lang="en-US" altLang="ko-KR" dirty="0"/>
              <a:t>.*/</a:t>
            </a:r>
            <a:r>
              <a:rPr lang="en-US" altLang="ko-KR" dirty="0" err="1"/>
              <a:t>MaxAuthTries</a:t>
            </a:r>
            <a:r>
              <a:rPr lang="en-US" altLang="ko-KR" dirty="0"/>
              <a:t> 3/' /</a:t>
            </a:r>
            <a:r>
              <a:rPr lang="en-US" altLang="ko-KR" dirty="0" err="1"/>
              <a:t>etc</a:t>
            </a:r>
            <a:r>
              <a:rPr lang="en-US" altLang="ko-KR" dirty="0"/>
              <a:t>/ssh/</a:t>
            </a:r>
            <a:r>
              <a:rPr lang="en-US" altLang="ko-KR" dirty="0" err="1"/>
              <a:t>sshd_config</a:t>
            </a:r>
            <a:r>
              <a:rPr lang="en-US" altLang="ko-KR" dirty="0"/>
              <a:t>",</a:t>
            </a:r>
          </a:p>
          <a:p>
            <a:r>
              <a:rPr lang="en-US" altLang="ko-KR" dirty="0"/>
              <a:t>            "</a:t>
            </a:r>
            <a:r>
              <a:rPr lang="en-US" altLang="ko-KR" dirty="0" err="1"/>
              <a:t>systemctl</a:t>
            </a:r>
            <a:r>
              <a:rPr lang="en-US" altLang="ko-KR" dirty="0"/>
              <a:t> restart </a:t>
            </a:r>
            <a:r>
              <a:rPr lang="en-US" altLang="ko-KR" dirty="0" err="1"/>
              <a:t>sshd</a:t>
            </a:r>
            <a:r>
              <a:rPr lang="en-US" altLang="ko-KR" dirty="0"/>
              <a:t>"</a:t>
            </a:r>
          </a:p>
          <a:p>
            <a:r>
              <a:rPr lang="en-US" altLang="ko-KR" dirty="0"/>
              <a:t>        ]</a:t>
            </a:r>
          </a:p>
          <a:p>
            <a:r>
              <a:rPr lang="en-US" altLang="ko-KR" dirty="0"/>
              <a:t>        for </a:t>
            </a:r>
            <a:r>
              <a:rPr lang="en-US" altLang="ko-KR" dirty="0" err="1"/>
              <a:t>cmd</a:t>
            </a:r>
            <a:r>
              <a:rPr lang="en-US" altLang="ko-KR" dirty="0"/>
              <a:t> in </a:t>
            </a:r>
            <a:r>
              <a:rPr lang="en-US" altLang="ko-KR" dirty="0" err="1"/>
              <a:t>ssh_expected_cmds</a:t>
            </a:r>
            <a:r>
              <a:rPr lang="en-US" altLang="ko-KR" dirty="0"/>
              <a:t>:</a:t>
            </a:r>
          </a:p>
          <a:p>
            <a:r>
              <a:rPr lang="en-US" altLang="ko-KR" dirty="0"/>
              <a:t>            </a:t>
            </a:r>
            <a:r>
              <a:rPr lang="en-US" altLang="ko-KR" dirty="0" err="1"/>
              <a:t>mock_run.assert_any_call</a:t>
            </a:r>
            <a:r>
              <a:rPr lang="en-US" altLang="ko-KR" dirty="0"/>
              <a:t>(</a:t>
            </a:r>
            <a:r>
              <a:rPr lang="en-US" altLang="ko-KR" dirty="0" err="1"/>
              <a:t>cmd</a:t>
            </a:r>
            <a:r>
              <a:rPr lang="en-US" altLang="ko-KR" dirty="0"/>
              <a:t>)</a:t>
            </a:r>
          </a:p>
          <a:p>
            <a:r>
              <a:rPr lang="en-US" altLang="ko-KR" dirty="0"/>
              <a:t>        </a:t>
            </a:r>
            <a:r>
              <a:rPr lang="en-US" altLang="ko-KR" dirty="0" err="1"/>
              <a:t>self.assertEqual</a:t>
            </a:r>
            <a:r>
              <a:rPr lang="en-US" altLang="ko-KR" dirty="0"/>
              <a:t>(</a:t>
            </a:r>
            <a:r>
              <a:rPr lang="en-US" altLang="ko-KR" dirty="0" err="1"/>
              <a:t>mock_run.call_count</a:t>
            </a:r>
            <a:r>
              <a:rPr lang="en-US" altLang="ko-KR" dirty="0"/>
              <a:t>, 10)</a:t>
            </a:r>
          </a:p>
          <a:p>
            <a:endParaRPr lang="en-US" altLang="ko-KR" dirty="0"/>
          </a:p>
          <a:p>
            <a:r>
              <a:rPr lang="en-US" altLang="ko-KR" dirty="0"/>
              <a:t>    @patch("src.optimizer.run_command")</a:t>
            </a:r>
          </a:p>
          <a:p>
            <a:r>
              <a:rPr lang="en-US" altLang="ko-KR" dirty="0"/>
              <a:t>    def </a:t>
            </a:r>
            <a:r>
              <a:rPr lang="en-US" altLang="ko-KR" dirty="0" err="1"/>
              <a:t>test_optimize_disk</a:t>
            </a:r>
            <a:r>
              <a:rPr lang="en-US" altLang="ko-KR" dirty="0"/>
              <a:t>(self, </a:t>
            </a:r>
            <a:r>
              <a:rPr lang="en-US" altLang="ko-KR" dirty="0" err="1"/>
              <a:t>mock_run</a:t>
            </a:r>
            <a:r>
              <a:rPr lang="en-US" altLang="ko-KR" dirty="0"/>
              <a:t>):</a:t>
            </a:r>
          </a:p>
          <a:p>
            <a:r>
              <a:rPr lang="en-US" altLang="ko-KR" dirty="0"/>
              <a:t>        config = {</a:t>
            </a:r>
          </a:p>
          <a:p>
            <a:r>
              <a:rPr lang="en-US" altLang="ko-KR" dirty="0"/>
              <a:t>            "</a:t>
            </a:r>
            <a:r>
              <a:rPr lang="en-US" altLang="ko-KR" dirty="0" err="1"/>
              <a:t>enable_defrag</a:t>
            </a:r>
            <a:r>
              <a:rPr lang="en-US" altLang="ko-KR" dirty="0"/>
              <a:t>": True,</a:t>
            </a:r>
          </a:p>
          <a:p>
            <a:r>
              <a:rPr lang="en-US" altLang="ko-KR" dirty="0"/>
              <a:t>            "</a:t>
            </a:r>
            <a:r>
              <a:rPr lang="en-US" altLang="ko-KR" dirty="0" err="1"/>
              <a:t>defrag_paths</a:t>
            </a:r>
            <a:r>
              <a:rPr lang="en-US" altLang="ko-KR" dirty="0"/>
              <a:t>": ["/home", "/var"],</a:t>
            </a:r>
          </a:p>
          <a:p>
            <a:r>
              <a:rPr lang="en-US" altLang="ko-KR" dirty="0"/>
              <a:t>            "</a:t>
            </a:r>
            <a:r>
              <a:rPr lang="en-US" altLang="ko-KR" dirty="0" err="1"/>
              <a:t>inode_cleanup</a:t>
            </a:r>
            <a:r>
              <a:rPr lang="en-US" altLang="ko-KR" dirty="0"/>
              <a:t>": {</a:t>
            </a:r>
          </a:p>
          <a:p>
            <a:r>
              <a:rPr lang="en-US" altLang="ko-KR" dirty="0"/>
              <a:t>                "enable": True,</a:t>
            </a:r>
          </a:p>
          <a:p>
            <a:r>
              <a:rPr lang="en-US" altLang="ko-KR" dirty="0"/>
              <a:t>                "</a:t>
            </a:r>
            <a:r>
              <a:rPr lang="en-US" altLang="ko-KR" dirty="0" err="1"/>
              <a:t>target_paths</a:t>
            </a:r>
            <a:r>
              <a:rPr lang="en-US" altLang="ko-KR" dirty="0"/>
              <a:t>": ["/</a:t>
            </a:r>
            <a:r>
              <a:rPr lang="en-US" altLang="ko-KR" dirty="0" err="1"/>
              <a:t>tmp</a:t>
            </a:r>
            <a:r>
              <a:rPr lang="en-US" altLang="ko-KR" dirty="0"/>
              <a:t>", "/var/</a:t>
            </a:r>
            <a:r>
              <a:rPr lang="en-US" altLang="ko-KR" dirty="0" err="1"/>
              <a:t>tmp</a:t>
            </a:r>
            <a:r>
              <a:rPr lang="en-US" altLang="ko-KR" dirty="0"/>
              <a:t>"],</a:t>
            </a:r>
          </a:p>
          <a:p>
            <a:r>
              <a:rPr lang="en-US" altLang="ko-KR" dirty="0"/>
              <a:t>                "</a:t>
            </a:r>
            <a:r>
              <a:rPr lang="en-US" altLang="ko-KR" dirty="0" err="1"/>
              <a:t>remove_empty_dirs</a:t>
            </a:r>
            <a:r>
              <a:rPr lang="en-US" altLang="ko-KR" dirty="0"/>
              <a:t>": True</a:t>
            </a:r>
          </a:p>
          <a:p>
            <a:r>
              <a:rPr lang="en-US" altLang="ko-KR" dirty="0"/>
              <a:t>            }</a:t>
            </a:r>
          </a:p>
          <a:p>
            <a:r>
              <a:rPr lang="en-US" altLang="ko-KR" dirty="0"/>
              <a:t>        }</a:t>
            </a:r>
          </a:p>
          <a:p>
            <a:r>
              <a:rPr lang="en-US" altLang="ko-KR" dirty="0"/>
              <a:t>        </a:t>
            </a:r>
            <a:r>
              <a:rPr lang="en-US" altLang="ko-KR" dirty="0" err="1"/>
              <a:t>optimizer.optimize_disk</a:t>
            </a:r>
            <a:r>
              <a:rPr lang="en-US" altLang="ko-KR" dirty="0"/>
              <a:t>(config)</a:t>
            </a:r>
          </a:p>
          <a:p>
            <a:r>
              <a:rPr lang="en-US" altLang="ko-KR" dirty="0"/>
              <a:t>        </a:t>
            </a:r>
            <a:r>
              <a:rPr lang="en-US" altLang="ko-KR" dirty="0" err="1"/>
              <a:t>mock_run.assert_any_call</a:t>
            </a:r>
            <a:r>
              <a:rPr lang="en-US" altLang="ko-KR" dirty="0"/>
              <a:t>("e4defrag /home")</a:t>
            </a:r>
          </a:p>
          <a:p>
            <a:r>
              <a:rPr lang="en-US" altLang="ko-KR" dirty="0"/>
              <a:t>        </a:t>
            </a:r>
            <a:r>
              <a:rPr lang="en-US" altLang="ko-KR" dirty="0" err="1"/>
              <a:t>mock_run.assert_any_call</a:t>
            </a:r>
            <a:r>
              <a:rPr lang="en-US" altLang="ko-KR" dirty="0"/>
              <a:t>("e4defrag /var")</a:t>
            </a:r>
          </a:p>
          <a:p>
            <a:r>
              <a:rPr lang="en-US" altLang="ko-KR" dirty="0"/>
              <a:t>        </a:t>
            </a:r>
            <a:r>
              <a:rPr lang="en-US" altLang="ko-KR" dirty="0" err="1"/>
              <a:t>mock_run.assert_any_call</a:t>
            </a:r>
            <a:r>
              <a:rPr lang="en-US" altLang="ko-KR" dirty="0"/>
              <a:t>("find /</a:t>
            </a:r>
            <a:r>
              <a:rPr lang="en-US" altLang="ko-KR" dirty="0" err="1"/>
              <a:t>tmp</a:t>
            </a:r>
            <a:r>
              <a:rPr lang="en-US" altLang="ko-KR" dirty="0"/>
              <a:t> -type f -empty -delete")</a:t>
            </a:r>
          </a:p>
          <a:p>
            <a:r>
              <a:rPr lang="en-US" altLang="ko-KR" dirty="0"/>
              <a:t>        </a:t>
            </a:r>
            <a:r>
              <a:rPr lang="en-US" altLang="ko-KR" dirty="0" err="1"/>
              <a:t>mock_run.assert_any_call</a:t>
            </a:r>
            <a:r>
              <a:rPr lang="en-US" altLang="ko-KR" dirty="0"/>
              <a:t>("find /var/</a:t>
            </a:r>
            <a:r>
              <a:rPr lang="en-US" altLang="ko-KR" dirty="0" err="1"/>
              <a:t>tmp</a:t>
            </a:r>
            <a:r>
              <a:rPr lang="en-US" altLang="ko-KR" dirty="0"/>
              <a:t> -type f -empty -delete")</a:t>
            </a:r>
          </a:p>
          <a:p>
            <a:r>
              <a:rPr lang="en-US" altLang="ko-KR" dirty="0"/>
              <a:t>        </a:t>
            </a:r>
            <a:r>
              <a:rPr lang="en-US" altLang="ko-KR" dirty="0" err="1"/>
              <a:t>mock_run.assert_any_call</a:t>
            </a:r>
            <a:r>
              <a:rPr lang="en-US" altLang="ko-KR" dirty="0"/>
              <a:t>("find /</a:t>
            </a:r>
            <a:r>
              <a:rPr lang="en-US" altLang="ko-KR" dirty="0" err="1"/>
              <a:t>tmp</a:t>
            </a:r>
            <a:r>
              <a:rPr lang="en-US" altLang="ko-KR" dirty="0"/>
              <a:t> -type d -empty -delete")</a:t>
            </a:r>
          </a:p>
          <a:p>
            <a:r>
              <a:rPr lang="en-US" altLang="ko-KR" dirty="0"/>
              <a:t>        </a:t>
            </a:r>
            <a:r>
              <a:rPr lang="en-US" altLang="ko-KR" dirty="0" err="1"/>
              <a:t>mock_run.assert_any_call</a:t>
            </a:r>
            <a:r>
              <a:rPr lang="en-US" altLang="ko-KR" dirty="0"/>
              <a:t>("find /var/</a:t>
            </a:r>
            <a:r>
              <a:rPr lang="en-US" altLang="ko-KR" dirty="0" err="1"/>
              <a:t>tmp</a:t>
            </a:r>
            <a:r>
              <a:rPr lang="en-US" altLang="ko-KR" dirty="0"/>
              <a:t> -type d -empty -delete")</a:t>
            </a:r>
          </a:p>
          <a:p>
            <a:r>
              <a:rPr lang="en-US" altLang="ko-KR" dirty="0"/>
              <a:t>        </a:t>
            </a:r>
            <a:r>
              <a:rPr lang="en-US" altLang="ko-KR" dirty="0" err="1"/>
              <a:t>self.assertEqual</a:t>
            </a:r>
            <a:r>
              <a:rPr lang="en-US" altLang="ko-KR" dirty="0"/>
              <a:t>(</a:t>
            </a:r>
            <a:r>
              <a:rPr lang="en-US" altLang="ko-KR" dirty="0" err="1"/>
              <a:t>mock_run.call_count</a:t>
            </a:r>
            <a:r>
              <a:rPr lang="en-US" altLang="ko-KR" dirty="0"/>
              <a:t>, 6)</a:t>
            </a:r>
          </a:p>
          <a:p>
            <a:endParaRPr lang="en-US" altLang="ko-KR" dirty="0"/>
          </a:p>
          <a:p>
            <a:endParaRPr lang="en-US" altLang="ko-KR" dirty="0"/>
          </a:p>
          <a:p>
            <a:r>
              <a:rPr lang="en-US" altLang="ko-KR" dirty="0"/>
              <a:t>if __name__ == "__main__":</a:t>
            </a:r>
          </a:p>
          <a:p>
            <a:r>
              <a:rPr lang="en-US" altLang="ko-KR" dirty="0"/>
              <a:t>    </a:t>
            </a:r>
            <a:r>
              <a:rPr lang="en-US" altLang="ko-KR" dirty="0" err="1"/>
              <a:t>unittest.main</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7A4421A-1B0D-4053-859D-E856EF622719}" type="slidenum">
              <a:rPr lang="ko-KR" altLang="en-US" smtClean="0"/>
              <a:t>60</a:t>
            </a:fld>
            <a:endParaRPr lang="ko-KR" altLang="en-US"/>
          </a:p>
        </p:txBody>
      </p:sp>
    </p:spTree>
    <p:extLst>
      <p:ext uri="{BB962C8B-B14F-4D97-AF65-F5344CB8AC3E}">
        <p14:creationId xmlns:p14="http://schemas.microsoft.com/office/powerpoint/2010/main" val="3320308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svg"/></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grpSp>
        <p:nvGrpSpPr>
          <p:cNvPr id="2" name="Group 2"/>
          <p:cNvGrpSpPr/>
          <p:nvPr/>
        </p:nvGrpSpPr>
        <p:grpSpPr>
          <a:xfrm>
            <a:off x="14712436" y="816258"/>
            <a:ext cx="2884832" cy="737968"/>
            <a:chOff x="0" y="0"/>
            <a:chExt cx="759791" cy="194362"/>
          </a:xfrm>
        </p:grpSpPr>
        <p:sp>
          <p:nvSpPr>
            <p:cNvPr id="3" name="Freeform 3"/>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000000"/>
            </a:solidFill>
          </p:spPr>
          <p:txBody>
            <a:bodyPr/>
            <a:lstStyle/>
            <a:p>
              <a:endParaRPr lang="ko-KR" altLang="en-US"/>
            </a:p>
          </p:txBody>
        </p:sp>
        <p:sp>
          <p:nvSpPr>
            <p:cNvPr id="4" name="TextBox 4"/>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1442456" y="3684890"/>
            <a:ext cx="15403088" cy="1715278"/>
          </a:xfrm>
          <a:prstGeom prst="rect">
            <a:avLst/>
          </a:prstGeom>
        </p:spPr>
        <p:txBody>
          <a:bodyPr wrap="square" lIns="0" tIns="0" rIns="0" bIns="0" rtlCol="0" anchor="t">
            <a:spAutoFit/>
          </a:bodyPr>
          <a:lstStyle/>
          <a:p>
            <a:pPr algn="ctr">
              <a:lnSpc>
                <a:spcPts val="14647"/>
              </a:lnSpc>
              <a:spcBef>
                <a:spcPct val="0"/>
              </a:spcBef>
            </a:pPr>
            <a:r>
              <a:rPr lang="ko-KR" altLang="en-US" sz="10462" b="1">
                <a:solidFill>
                  <a:srgbClr val="000000"/>
                </a:solidFill>
                <a:latin typeface="Inter Bold"/>
                <a:ea typeface="Inter Bold"/>
                <a:cs typeface="Inter Bold"/>
                <a:sym typeface="Inter Bold"/>
              </a:rPr>
              <a:t>시스템공학캡스톤디자인</a:t>
            </a:r>
            <a:endParaRPr lang="en-US" sz="10462" b="1" dirty="0">
              <a:solidFill>
                <a:srgbClr val="000000"/>
              </a:solidFill>
              <a:latin typeface="Inter Bold"/>
              <a:ea typeface="Inter Bold"/>
              <a:cs typeface="Inter Bold"/>
              <a:sym typeface="Inter Bold"/>
            </a:endParaRPr>
          </a:p>
        </p:txBody>
      </p:sp>
      <p:sp>
        <p:nvSpPr>
          <p:cNvPr id="6" name="TextBox 6"/>
          <p:cNvSpPr txBox="1"/>
          <p:nvPr/>
        </p:nvSpPr>
        <p:spPr>
          <a:xfrm>
            <a:off x="1028700" y="7897080"/>
            <a:ext cx="2247900" cy="341376"/>
          </a:xfrm>
          <a:prstGeom prst="rect">
            <a:avLst/>
          </a:prstGeom>
        </p:spPr>
        <p:txBody>
          <a:bodyPr wrap="square" lIns="0" tIns="0" rIns="0" bIns="0" rtlCol="0" anchor="t">
            <a:spAutoFit/>
          </a:bodyPr>
          <a:lstStyle/>
          <a:p>
            <a:pPr algn="l">
              <a:lnSpc>
                <a:spcPts val="2943"/>
              </a:lnSpc>
              <a:spcBef>
                <a:spcPct val="0"/>
              </a:spcBef>
            </a:pPr>
            <a:r>
              <a:rPr lang="ko-KR" altLang="en-US" sz="2102" b="1">
                <a:solidFill>
                  <a:srgbClr val="000000"/>
                </a:solidFill>
                <a:latin typeface="Inter Bold"/>
                <a:ea typeface="Inter Bold"/>
                <a:cs typeface="Inter Bold"/>
                <a:sym typeface="Inter Bold"/>
              </a:rPr>
              <a:t>인하공업전문대학</a:t>
            </a:r>
            <a:endParaRPr lang="en-US" sz="2102" b="1" dirty="0">
              <a:solidFill>
                <a:srgbClr val="000000"/>
              </a:solidFill>
              <a:latin typeface="Inter Bold"/>
              <a:ea typeface="Inter Bold"/>
              <a:cs typeface="Inter Bold"/>
              <a:sym typeface="Inter Bold"/>
            </a:endParaRPr>
          </a:p>
        </p:txBody>
      </p:sp>
      <p:sp>
        <p:nvSpPr>
          <p:cNvPr id="7" name="TextBox 7"/>
          <p:cNvSpPr txBox="1"/>
          <p:nvPr/>
        </p:nvSpPr>
        <p:spPr>
          <a:xfrm>
            <a:off x="15188324" y="978578"/>
            <a:ext cx="1933054" cy="328808"/>
          </a:xfrm>
          <a:prstGeom prst="rect">
            <a:avLst/>
          </a:prstGeom>
        </p:spPr>
        <p:txBody>
          <a:bodyPr lIns="0" tIns="0" rIns="0" bIns="0" rtlCol="0" anchor="t">
            <a:spAutoFit/>
          </a:bodyPr>
          <a:lstStyle/>
          <a:p>
            <a:pPr algn="ctr">
              <a:lnSpc>
                <a:spcPts val="2803"/>
              </a:lnSpc>
              <a:spcBef>
                <a:spcPct val="0"/>
              </a:spcBef>
            </a:pPr>
            <a:r>
              <a:rPr lang="ko-KR" altLang="en-US" sz="2002" b="1" dirty="0">
                <a:solidFill>
                  <a:srgbClr val="EBEEF0"/>
                </a:solidFill>
                <a:latin typeface="Inter Bold"/>
                <a:ea typeface="Inter Bold"/>
                <a:cs typeface="Inter Bold"/>
                <a:sym typeface="Inter Bold"/>
              </a:rPr>
              <a:t>개발일지</a:t>
            </a:r>
            <a:endParaRPr lang="en-US" sz="2002" b="1" dirty="0">
              <a:solidFill>
                <a:srgbClr val="EBEEF0"/>
              </a:solidFill>
              <a:latin typeface="Inter Bold"/>
              <a:ea typeface="Inter Bold"/>
              <a:cs typeface="Inter Bold"/>
              <a:sym typeface="Inter Bold"/>
            </a:endParaRPr>
          </a:p>
        </p:txBody>
      </p:sp>
      <p:sp>
        <p:nvSpPr>
          <p:cNvPr id="8" name="TextBox 8"/>
          <p:cNvSpPr txBox="1"/>
          <p:nvPr/>
        </p:nvSpPr>
        <p:spPr>
          <a:xfrm>
            <a:off x="1028700" y="8464852"/>
            <a:ext cx="4305300" cy="339901"/>
          </a:xfrm>
          <a:prstGeom prst="rect">
            <a:avLst/>
          </a:prstGeom>
        </p:spPr>
        <p:txBody>
          <a:bodyPr wrap="square" lIns="0" tIns="0" rIns="0" bIns="0" rtlCol="0" anchor="t">
            <a:spAutoFit/>
          </a:bodyPr>
          <a:lstStyle/>
          <a:p>
            <a:pPr algn="l">
              <a:lnSpc>
                <a:spcPts val="2943"/>
              </a:lnSpc>
              <a:spcBef>
                <a:spcPct val="0"/>
              </a:spcBef>
            </a:pPr>
            <a:r>
              <a:rPr lang="ko-KR" altLang="en-US" sz="2102" dirty="0">
                <a:solidFill>
                  <a:srgbClr val="000000"/>
                </a:solidFill>
                <a:latin typeface="Inter Light"/>
                <a:ea typeface="Inter Light"/>
                <a:cs typeface="Inter Light"/>
                <a:sym typeface="Inter Light"/>
              </a:rPr>
              <a:t>컴퓨터시스템공학과</a:t>
            </a:r>
            <a:r>
              <a:rPr lang="en-US" altLang="ko-KR" sz="2102" dirty="0">
                <a:solidFill>
                  <a:srgbClr val="000000"/>
                </a:solidFill>
                <a:latin typeface="Inter Light"/>
                <a:ea typeface="Inter Light"/>
                <a:cs typeface="Inter Light"/>
                <a:sym typeface="Inter Light"/>
              </a:rPr>
              <a:t>(</a:t>
            </a:r>
            <a:r>
              <a:rPr lang="ko-KR" altLang="en-US" sz="2102" dirty="0">
                <a:solidFill>
                  <a:srgbClr val="000000"/>
                </a:solidFill>
                <a:latin typeface="Inter Light"/>
                <a:ea typeface="Inter Light"/>
                <a:cs typeface="Inter Light"/>
                <a:sym typeface="Inter Light"/>
              </a:rPr>
              <a:t>심화과정</a:t>
            </a:r>
            <a:r>
              <a:rPr lang="en-US" altLang="ko-KR" sz="2102" dirty="0">
                <a:solidFill>
                  <a:srgbClr val="000000"/>
                </a:solidFill>
                <a:latin typeface="Inter Light"/>
                <a:ea typeface="Inter Light"/>
                <a:cs typeface="Inter Light"/>
                <a:sym typeface="Inter Light"/>
              </a:rPr>
              <a:t>)</a:t>
            </a:r>
            <a:endParaRPr lang="en-US" sz="2102" dirty="0">
              <a:solidFill>
                <a:srgbClr val="000000"/>
              </a:solidFill>
              <a:latin typeface="Inter Light"/>
              <a:ea typeface="Inter Light"/>
              <a:cs typeface="Inter Light"/>
              <a:sym typeface="Inter Light"/>
            </a:endParaRPr>
          </a:p>
        </p:txBody>
      </p:sp>
      <p:sp>
        <p:nvSpPr>
          <p:cNvPr id="9" name="TextBox 9"/>
          <p:cNvSpPr txBox="1"/>
          <p:nvPr/>
        </p:nvSpPr>
        <p:spPr>
          <a:xfrm>
            <a:off x="1028700" y="8902121"/>
            <a:ext cx="3219376" cy="339901"/>
          </a:xfrm>
          <a:prstGeom prst="rect">
            <a:avLst/>
          </a:prstGeom>
        </p:spPr>
        <p:txBody>
          <a:bodyPr lIns="0" tIns="0" rIns="0" bIns="0" rtlCol="0" anchor="t">
            <a:spAutoFit/>
          </a:bodyPr>
          <a:lstStyle/>
          <a:p>
            <a:pPr algn="l">
              <a:lnSpc>
                <a:spcPts val="2943"/>
              </a:lnSpc>
              <a:spcBef>
                <a:spcPct val="0"/>
              </a:spcBef>
            </a:pPr>
            <a:r>
              <a:rPr lang="en-US" sz="2102" dirty="0">
                <a:solidFill>
                  <a:srgbClr val="000000"/>
                </a:solidFill>
                <a:latin typeface="Inter Light"/>
                <a:ea typeface="Inter Light"/>
                <a:cs typeface="Inter Light"/>
                <a:sym typeface="Inter Light"/>
              </a:rPr>
              <a:t>202546002 </a:t>
            </a:r>
            <a:r>
              <a:rPr lang="ko-KR" altLang="en-US" sz="2102" dirty="0">
                <a:solidFill>
                  <a:srgbClr val="000000"/>
                </a:solidFill>
                <a:latin typeface="Inter Light"/>
                <a:ea typeface="Inter Light"/>
                <a:cs typeface="Inter Light"/>
                <a:sym typeface="Inter Light"/>
              </a:rPr>
              <a:t>정민혁</a:t>
            </a:r>
            <a:endParaRPr lang="en-US" sz="2102" dirty="0">
              <a:solidFill>
                <a:srgbClr val="000000"/>
              </a:solidFill>
              <a:latin typeface="Inter Light"/>
              <a:ea typeface="Inter Light"/>
              <a:cs typeface="Inter Light"/>
              <a:sym typeface="Inter Light"/>
            </a:endParaRPr>
          </a:p>
        </p:txBody>
      </p:sp>
      <p:sp>
        <p:nvSpPr>
          <p:cNvPr id="10" name="TextBox 10"/>
          <p:cNvSpPr txBox="1"/>
          <p:nvPr/>
        </p:nvSpPr>
        <p:spPr>
          <a:xfrm>
            <a:off x="6253795" y="5828007"/>
            <a:ext cx="5780410" cy="389255"/>
          </a:xfrm>
          <a:prstGeom prst="rect">
            <a:avLst/>
          </a:prstGeom>
        </p:spPr>
        <p:txBody>
          <a:bodyPr lIns="0" tIns="0" rIns="0" bIns="0" rtlCol="0" anchor="t">
            <a:spAutoFit/>
          </a:bodyPr>
          <a:lstStyle/>
          <a:p>
            <a:pPr algn="ctr">
              <a:lnSpc>
                <a:spcPts val="3220"/>
              </a:lnSpc>
              <a:spcBef>
                <a:spcPct val="0"/>
              </a:spcBef>
            </a:pPr>
            <a:r>
              <a:rPr lang="ko-KR" altLang="en-US" sz="2300" dirty="0">
                <a:solidFill>
                  <a:srgbClr val="000000"/>
                </a:solidFill>
                <a:latin typeface="Source Han Sans KR"/>
                <a:ea typeface="Source Han Sans KR"/>
                <a:cs typeface="Source Han Sans KR"/>
                <a:sym typeface="Source Han Sans KR"/>
              </a:rPr>
              <a:t>리눅스 최적화 및 복원기능 개발</a:t>
            </a:r>
            <a:endParaRPr lang="en-US" sz="2300" dirty="0">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01256-73F5-D01E-C43C-AFCCDA3853E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772ADD4-CD50-78DC-75A8-4ECE0BB5B393}"/>
              </a:ext>
            </a:extLst>
          </p:cNvPr>
          <p:cNvSpPr txBox="1"/>
          <p:nvPr/>
        </p:nvSpPr>
        <p:spPr>
          <a:xfrm>
            <a:off x="1028700" y="971550"/>
            <a:ext cx="4686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1</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C7717FE7-2E40-CE1B-774E-2C3BB021128A}"/>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DBF30962-045D-2FFF-09F1-B5E40F360084}"/>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41A7DE8E-57BD-67A2-ECC5-5C71DABCDC69}"/>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CAC6AD39-4A55-2EF1-A252-B0074F3C86CC}"/>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8EE9A52B-08AB-7EC7-20FC-1825082094AE}"/>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A6E70C5A-ED23-645D-D16D-70CE96551DFA}"/>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CD7C4B99-A553-453A-F25C-A6B7BBC5D824}"/>
              </a:ext>
            </a:extLst>
          </p:cNvPr>
          <p:cNvSpPr txBox="1"/>
          <p:nvPr/>
        </p:nvSpPr>
        <p:spPr>
          <a:xfrm>
            <a:off x="1828800" y="4045200"/>
            <a:ext cx="9767176" cy="57505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가상환경</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src</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소스코드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 </a:t>
            </a:r>
            <a:r>
              <a:rPr lang="ko-KR" altLang="en-US" sz="1800" b="1" dirty="0">
                <a:solidFill>
                  <a:srgbClr val="000000"/>
                </a:solidFill>
                <a:latin typeface="Source Han Sans KR Bold"/>
                <a:ea typeface="Source Han Sans KR Bold"/>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main.py          # </a:t>
            </a:r>
            <a:r>
              <a:rPr lang="ko-KR" altLang="en-US" sz="1800" b="1" dirty="0">
                <a:solidFill>
                  <a:srgbClr val="000000"/>
                </a:solidFill>
                <a:latin typeface="Source Han Sans KR Bold"/>
                <a:ea typeface="Source Han Sans KR Bold"/>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optimizer.py     # </a:t>
            </a:r>
            <a:r>
              <a:rPr lang="ko-KR" altLang="en-US" sz="1800" b="1" dirty="0">
                <a:solidFill>
                  <a:srgbClr val="000000"/>
                </a:solidFill>
                <a:latin typeface="Source Han Sans KR Bold"/>
                <a:ea typeface="Source Han Sans KR Bold"/>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utils/           # </a:t>
            </a:r>
            <a:r>
              <a:rPr lang="ko-KR" altLang="en-US" sz="1800" b="1" dirty="0">
                <a:solidFill>
                  <a:srgbClr val="000000"/>
                </a:solidFill>
                <a:latin typeface="Source Han Sans KR Bold"/>
                <a:ea typeface="Source Han Sans KR Bold"/>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logger.py    # </a:t>
            </a:r>
            <a:r>
              <a:rPr lang="ko-KR" altLang="en-US" sz="1800" b="1" dirty="0">
                <a:solidFill>
                  <a:srgbClr val="000000"/>
                </a:solidFill>
                <a:latin typeface="Source Han Sans KR Bold"/>
                <a:ea typeface="Source Han Sans KR Bold"/>
                <a:cs typeface="Source Han Sans KR Bold"/>
                <a:sym typeface="Source Han Sans KR Bold"/>
              </a:rPr>
              <a:t>로깅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config.py    # </a:t>
            </a:r>
            <a:r>
              <a:rPr lang="ko-KR" altLang="en-US" sz="1800" b="1" dirty="0">
                <a:solidFill>
                  <a:srgbClr val="000000"/>
                </a:solidFill>
                <a:latin typeface="Source Han Sans KR Bold"/>
                <a:ea typeface="Source Han Sans KR Bold"/>
                <a:cs typeface="Source Han Sans KR Bold"/>
                <a:sym typeface="Source Han Sans KR Bold"/>
              </a:rPr>
              <a:t>설정 파일 처리</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config/              # </a:t>
            </a:r>
            <a:r>
              <a:rPr lang="ko-KR" altLang="en-US" sz="1800" b="1" dirty="0">
                <a:solidFill>
                  <a:srgbClr val="000000"/>
                </a:solidFill>
                <a:latin typeface="Source Han Sans KR Bold"/>
                <a:ea typeface="Source Han Sans KR Bold"/>
                <a:cs typeface="Source Han Sans KR Bold"/>
                <a:sym typeface="Source Han Sans KR Bold"/>
              </a:rPr>
              <a:t>설정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settings.json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err="1">
                <a:solidFill>
                  <a:srgbClr val="000000"/>
                </a:solidFill>
                <a:latin typeface="Source Han Sans KR Bold"/>
                <a:ea typeface="Source Han Sans KR Bold"/>
                <a:cs typeface="Source Han Sans KR Bold"/>
                <a:sym typeface="Source Han Sans KR Bold"/>
              </a:rPr>
              <a:t>설정값</a:t>
            </a:r>
            <a:r>
              <a:rPr lang="ko-KR" altLang="en-US" sz="1800" b="1" dirty="0">
                <a:solidFill>
                  <a:srgbClr val="000000"/>
                </a:solidFill>
                <a:latin typeface="Source Han Sans KR Bold"/>
                <a:ea typeface="Source Han Sans KR Bold"/>
                <a:cs typeface="Source Han Sans KR Bold"/>
                <a:sym typeface="Source Han Sans KR Bold"/>
              </a:rPr>
              <a:t> 저장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tests/               # </a:t>
            </a:r>
            <a:r>
              <a:rPr lang="ko-KR" altLang="en-US" sz="1800" b="1" dirty="0">
                <a:solidFill>
                  <a:srgbClr val="000000"/>
                </a:solidFill>
                <a:latin typeface="Source Han Sans KR Bold"/>
                <a:ea typeface="Source Han Sans KR Bold"/>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requirements.txt     # </a:t>
            </a:r>
            <a:r>
              <a:rPr lang="ko-KR" altLang="en-US" sz="1800" b="1" dirty="0">
                <a:solidFill>
                  <a:srgbClr val="000000"/>
                </a:solidFill>
                <a:latin typeface="Source Han Sans KR Bold"/>
                <a:ea typeface="Source Han Sans KR Bold"/>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a:t>
            </a:r>
          </a:p>
        </p:txBody>
      </p:sp>
      <p:sp>
        <p:nvSpPr>
          <p:cNvPr id="9" name="TextBox 8">
            <a:extLst>
              <a:ext uri="{FF2B5EF4-FFF2-40B4-BE49-F238E27FC236}">
                <a16:creationId xmlns:a16="http://schemas.microsoft.com/office/drawing/2014/main" id="{08611AFD-560D-1984-3C2B-1842317617C6}"/>
              </a:ext>
            </a:extLst>
          </p:cNvPr>
          <p:cNvSpPr txBox="1"/>
          <p:nvPr/>
        </p:nvSpPr>
        <p:spPr>
          <a:xfrm>
            <a:off x="8991600" y="4045200"/>
            <a:ext cx="8686800" cy="2031325"/>
          </a:xfrm>
          <a:prstGeom prst="rect">
            <a:avLst/>
          </a:prstGeom>
          <a:noFill/>
        </p:spPr>
        <p:txBody>
          <a:bodyPr wrap="square" rtlCol="0">
            <a:spAutoFit/>
          </a:bodyPr>
          <a:lstStyle/>
          <a:p>
            <a:r>
              <a:rPr lang="ko-KR" altLang="en-US" sz="1800" b="1" dirty="0">
                <a:solidFill>
                  <a:srgbClr val="000000"/>
                </a:solidFill>
                <a:latin typeface="Source Han Sans KR Bold"/>
                <a:ea typeface="Source Han Sans KR Bold"/>
                <a:cs typeface="Source Han Sans KR Bold"/>
                <a:sym typeface="Source Han Sans KR Bold"/>
              </a:rPr>
              <a:t>가</a:t>
            </a:r>
            <a:r>
              <a:rPr lang="ko-KR" altLang="en-US" b="1" dirty="0">
                <a:solidFill>
                  <a:srgbClr val="000000"/>
                </a:solidFill>
                <a:latin typeface="Source Han Sans KR Bold"/>
                <a:ea typeface="Source Han Sans KR Bold"/>
                <a:cs typeface="Source Han Sans KR Bold"/>
                <a:sym typeface="Source Han Sans KR Bold"/>
              </a:rPr>
              <a:t>상환경에서 하는 이유 </a:t>
            </a:r>
            <a:endParaRPr lang="en-US" altLang="ko-KR" b="1" dirty="0">
              <a:solidFill>
                <a:srgbClr val="000000"/>
              </a:solidFill>
              <a:latin typeface="Source Han Sans KR Bold"/>
              <a:ea typeface="Source Han Sans KR Bold"/>
              <a:cs typeface="Source Han Sans KR Bold"/>
              <a:sym typeface="Source Han Sans KR Bold"/>
            </a:endParaRPr>
          </a:p>
          <a:p>
            <a:r>
              <a:rPr lang="en-US" altLang="ko-KR" b="1" dirty="0">
                <a:solidFill>
                  <a:srgbClr val="000000"/>
                </a:solidFill>
                <a:latin typeface="Source Han Sans KR Bold"/>
                <a:ea typeface="Source Han Sans KR Bold"/>
                <a:cs typeface="Source Han Sans KR Bold"/>
                <a:sym typeface="Source Han Sans KR Bold"/>
              </a:rPr>
              <a:t>	1. </a:t>
            </a:r>
            <a:r>
              <a:rPr lang="ko-KR" altLang="en-US" b="1" dirty="0">
                <a:solidFill>
                  <a:srgbClr val="000000"/>
                </a:solidFill>
                <a:latin typeface="Source Han Sans KR Bold"/>
                <a:ea typeface="Source Han Sans KR Bold"/>
                <a:cs typeface="Source Han Sans KR Bold"/>
                <a:sym typeface="Source Han Sans KR Bold"/>
              </a:rPr>
              <a:t>패키지 버전 불일치 문제 </a:t>
            </a:r>
            <a:r>
              <a:rPr lang="en-US" altLang="ko-KR" b="1" dirty="0">
                <a:solidFill>
                  <a:srgbClr val="000000"/>
                </a:solidFill>
                <a:latin typeface="Source Han Sans KR Bold"/>
                <a:ea typeface="Source Han Sans KR Bold"/>
                <a:cs typeface="Source Han Sans KR Bold"/>
                <a:sym typeface="Source Han Sans KR Bold"/>
              </a:rPr>
              <a:t>: </a:t>
            </a:r>
            <a:r>
              <a:rPr lang="ko-KR" altLang="en-US" b="1" dirty="0">
                <a:solidFill>
                  <a:srgbClr val="000000"/>
                </a:solidFill>
                <a:latin typeface="Source Han Sans KR Bold"/>
                <a:ea typeface="Source Han Sans KR Bold"/>
                <a:cs typeface="Source Han Sans KR Bold"/>
                <a:sym typeface="Source Han Sans KR Bold"/>
              </a:rPr>
              <a:t>이미 설치된 패키지 버전과 충돌가능성</a:t>
            </a:r>
            <a:endParaRPr lang="en-US" altLang="ko-KR" b="1" dirty="0">
              <a:solidFill>
                <a:srgbClr val="000000"/>
              </a:solidFill>
              <a:latin typeface="Source Han Sans KR Bold"/>
              <a:ea typeface="Source Han Sans KR Bold"/>
              <a:cs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2. </a:t>
            </a:r>
            <a:r>
              <a:rPr lang="ko-KR" altLang="en-US" b="1" dirty="0">
                <a:solidFill>
                  <a:srgbClr val="000000"/>
                </a:solidFill>
                <a:latin typeface="Source Han Sans KR Bold"/>
                <a:ea typeface="Source Han Sans KR Bold"/>
                <a:sym typeface="Source Han Sans KR Bold"/>
              </a:rPr>
              <a:t>가상환경에서 버전을 고정해두면 이후 배호 시 버전 불일지 문제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3. </a:t>
            </a:r>
            <a:r>
              <a:rPr lang="ko-KR" altLang="en-US" b="1" dirty="0">
                <a:solidFill>
                  <a:srgbClr val="000000"/>
                </a:solidFill>
                <a:latin typeface="Source Han Sans KR Bold"/>
                <a:ea typeface="Source Han Sans KR Bold"/>
                <a:sym typeface="Source Han Sans KR Bold"/>
              </a:rPr>
              <a:t>개발 중 필요 없는 패키지</a:t>
            </a:r>
            <a:r>
              <a:rPr lang="en-US" altLang="ko-KR" b="1" dirty="0">
                <a:solidFill>
                  <a:srgbClr val="000000"/>
                </a:solidFill>
                <a:latin typeface="Source Han Sans KR Bold"/>
                <a:ea typeface="Source Han Sans KR Bold"/>
                <a:sym typeface="Source Han Sans KR Bold"/>
              </a:rPr>
              <a:t> </a:t>
            </a:r>
            <a:r>
              <a:rPr lang="ko-KR" altLang="en-US" b="1" dirty="0">
                <a:solidFill>
                  <a:srgbClr val="000000"/>
                </a:solidFill>
                <a:latin typeface="Source Han Sans KR Bold"/>
                <a:ea typeface="Source Han Sans KR Bold"/>
                <a:sym typeface="Source Han Sans KR Bold"/>
              </a:rPr>
              <a:t>누적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4. </a:t>
            </a:r>
            <a:r>
              <a:rPr lang="en-US" altLang="ko-KR" b="1" dirty="0" err="1">
                <a:solidFill>
                  <a:srgbClr val="000000"/>
                </a:solidFill>
                <a:latin typeface="Source Han Sans KR Bold"/>
                <a:ea typeface="Source Han Sans KR Bold"/>
                <a:sym typeface="Source Han Sans KR Bold"/>
              </a:rPr>
              <a:t>sudo</a:t>
            </a:r>
            <a:r>
              <a:rPr lang="en-US" altLang="ko-KR" b="1" dirty="0">
                <a:solidFill>
                  <a:srgbClr val="000000"/>
                </a:solidFill>
                <a:latin typeface="Source Han Sans KR Bold"/>
                <a:ea typeface="Source Han Sans KR Bold"/>
                <a:sym typeface="Source Han Sans KR Bold"/>
              </a:rPr>
              <a:t> </a:t>
            </a:r>
            <a:r>
              <a:rPr lang="ko-KR" altLang="en-US" b="1" dirty="0">
                <a:solidFill>
                  <a:srgbClr val="000000"/>
                </a:solidFill>
                <a:latin typeface="Source Han Sans KR Bold"/>
                <a:ea typeface="Source Han Sans KR Bold"/>
                <a:sym typeface="Source Han Sans KR Bold"/>
              </a:rPr>
              <a:t>명령을 이용하거나 설정 변경 하며 개발 중 실수로 중요한 파일 변경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a:t>
            </a:r>
          </a:p>
          <a:p>
            <a:r>
              <a:rPr lang="ko-KR" altLang="en-US" b="1" dirty="0">
                <a:solidFill>
                  <a:srgbClr val="000000"/>
                </a:solidFill>
                <a:latin typeface="Source Han Sans KR Bold"/>
                <a:ea typeface="Source Han Sans KR Bold"/>
                <a:sym typeface="Source Han Sans KR Bold"/>
              </a:rPr>
              <a:t>가상환경에서 개발 후 최종적으로는 실제 환경에서 실행 테스트 예정</a:t>
            </a:r>
            <a:endParaRPr lang="ko-KR" altLang="en-US" dirty="0"/>
          </a:p>
        </p:txBody>
      </p:sp>
    </p:spTree>
    <p:extLst>
      <p:ext uri="{BB962C8B-B14F-4D97-AF65-F5344CB8AC3E}">
        <p14:creationId xmlns:p14="http://schemas.microsoft.com/office/powerpoint/2010/main" val="177244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35D2E-CAE7-F61F-8736-88F727854137}"/>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6EC93DD2-1842-DB86-FBD8-48C52073A8F4}"/>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6FF973CC-FECF-CD66-F6CB-03FE225AE47A}"/>
              </a:ext>
            </a:extLst>
          </p:cNvPr>
          <p:cNvGraphicFramePr>
            <a:graphicFrameLocks noGrp="1"/>
          </p:cNvGraphicFramePr>
          <p:nvPr>
            <p:extLst>
              <p:ext uri="{D42A27DB-BD31-4B8C-83A1-F6EECF244321}">
                <p14:modId xmlns:p14="http://schemas.microsoft.com/office/powerpoint/2010/main" val="3829717844"/>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solidFill>
                      <a:srgbClr val="A2A6AE"/>
                    </a:solidFill>
                  </a:tcPr>
                </a:tc>
                <a:tc>
                  <a:txBody>
                    <a:bodyPr/>
                    <a:lstStyle/>
                    <a:p>
                      <a:pPr latinLnBrk="1"/>
                      <a:r>
                        <a:rPr lang="ko-KR" altLang="en-US" dirty="0"/>
                        <a:t>개발 내용</a:t>
                      </a:r>
                    </a:p>
                  </a:txBody>
                  <a:tcPr>
                    <a:solidFill>
                      <a:srgbClr val="A2A6AE"/>
                    </a:solidFill>
                  </a:tcPr>
                </a:tc>
                <a:tc>
                  <a:txBody>
                    <a:bodyPr/>
                    <a:lstStyle/>
                    <a:p>
                      <a:pPr latinLnBrk="1"/>
                      <a:r>
                        <a:rPr lang="ko-KR" altLang="en-US" dirty="0"/>
                        <a:t>개발 상태</a:t>
                      </a:r>
                    </a:p>
                  </a:txBody>
                  <a:tcPr>
                    <a:solidFill>
                      <a:srgbClr val="A2A6AE"/>
                    </a:solidFill>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a:t>
                      </a:r>
                      <a:r>
                        <a:rPr lang="ko-KR" altLang="en-US" dirty="0"/>
                        <a:t>신규 추가</a:t>
                      </a:r>
                      <a:r>
                        <a:rPr lang="en-US" altLang="ko-KR" dirty="0"/>
                        <a:t>) → config.py </a:t>
                      </a:r>
                      <a:r>
                        <a:rPr lang="ko-KR" altLang="en-US" dirty="0"/>
                        <a:t>기능 검증</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방화벽 규칙 최적화 기능 구현</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방화벽 규칙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방화벽 규칙 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방화벽 규칙 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2700303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4F4E-0581-B6AF-9FF6-AAA25E635DF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6EA7C49-10A6-E92C-03BF-DF9A321A7800}"/>
              </a:ext>
            </a:extLst>
          </p:cNvPr>
          <p:cNvSpPr txBox="1"/>
          <p:nvPr/>
        </p:nvSpPr>
        <p:spPr>
          <a:xfrm>
            <a:off x="1028700" y="971550"/>
            <a:ext cx="11163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2-settings.json</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DE6D7018-163F-A9EE-8311-61F047C37F1D}"/>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9CCF59A4-3961-B499-0883-D9C22615DD36}"/>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E84D3E08-2981-A40E-6D11-41E4164A6083}"/>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3310125D-CA64-E3C2-F4E5-0BF2E88DA780}"/>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DBD1E4AF-0F20-90D9-6758-87B110740E24}"/>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75FCD55F-BB03-A1BF-69B2-A6C7778EE12F}"/>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D28134BB-2688-74DD-4EE5-7826C288C4E6}"/>
              </a:ext>
            </a:extLst>
          </p:cNvPr>
          <p:cNvSpPr txBox="1"/>
          <p:nvPr/>
        </p:nvSpPr>
        <p:spPr>
          <a:xfrm>
            <a:off x="1828800" y="4045200"/>
            <a:ext cx="9767176" cy="60711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가상환경</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src</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소스코드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 </a:t>
            </a:r>
            <a:r>
              <a:rPr lang="ko-KR" altLang="en-US" sz="1800" b="1" dirty="0">
                <a:solidFill>
                  <a:srgbClr val="000000"/>
                </a:solidFill>
                <a:latin typeface="Source Han Sans KR Bold"/>
                <a:ea typeface="Source Han Sans KR Bold"/>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main.py          # </a:t>
            </a:r>
            <a:r>
              <a:rPr lang="ko-KR" altLang="en-US" sz="1800" b="1" dirty="0">
                <a:solidFill>
                  <a:srgbClr val="000000"/>
                </a:solidFill>
                <a:latin typeface="Source Han Sans KR Bold"/>
                <a:ea typeface="Source Han Sans KR Bold"/>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optimizer.py     # </a:t>
            </a:r>
            <a:r>
              <a:rPr lang="ko-KR" altLang="en-US" sz="1800" b="1" dirty="0">
                <a:solidFill>
                  <a:srgbClr val="000000"/>
                </a:solidFill>
                <a:latin typeface="Source Han Sans KR Bold"/>
                <a:ea typeface="Source Han Sans KR Bold"/>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utils/           # </a:t>
            </a:r>
            <a:r>
              <a:rPr lang="ko-KR" altLang="en-US" sz="1800" b="1" dirty="0">
                <a:solidFill>
                  <a:srgbClr val="000000"/>
                </a:solidFill>
                <a:latin typeface="Source Han Sans KR Bold"/>
                <a:ea typeface="Source Han Sans KR Bold"/>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logger.py    # </a:t>
            </a:r>
            <a:r>
              <a:rPr lang="ko-KR" altLang="en-US" sz="1800" b="1" dirty="0">
                <a:solidFill>
                  <a:srgbClr val="000000"/>
                </a:solidFill>
                <a:latin typeface="Source Han Sans KR Bold"/>
                <a:ea typeface="Source Han Sans KR Bold"/>
                <a:cs typeface="Source Han Sans KR Bold"/>
                <a:sym typeface="Source Han Sans KR Bold"/>
              </a:rPr>
              <a:t>로깅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config.py    # </a:t>
            </a:r>
            <a:r>
              <a:rPr lang="ko-KR" altLang="en-US" sz="1800" b="1" dirty="0">
                <a:solidFill>
                  <a:srgbClr val="000000"/>
                </a:solidFill>
                <a:latin typeface="Source Han Sans KR Bold"/>
                <a:ea typeface="Source Han Sans KR Bold"/>
                <a:cs typeface="Source Han Sans KR Bold"/>
                <a:sym typeface="Source Han Sans KR Bold"/>
              </a:rPr>
              <a:t>설정 파일 처리</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config/              # </a:t>
            </a:r>
            <a:r>
              <a:rPr lang="ko-KR" altLang="en-US" sz="1800" b="1" dirty="0">
                <a:solidFill>
                  <a:srgbClr val="000000"/>
                </a:solidFill>
                <a:latin typeface="Source Han Sans KR Bold"/>
                <a:ea typeface="Source Han Sans KR Bold"/>
                <a:cs typeface="Source Han Sans KR Bold"/>
                <a:sym typeface="Source Han Sans KR Bold"/>
              </a:rPr>
              <a:t>설정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settings.json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err="1">
                <a:solidFill>
                  <a:srgbClr val="000000"/>
                </a:solidFill>
                <a:latin typeface="Source Han Sans KR Bold"/>
                <a:ea typeface="Source Han Sans KR Bold"/>
                <a:cs typeface="Source Han Sans KR Bold"/>
                <a:sym typeface="Source Han Sans KR Bold"/>
              </a:rPr>
              <a:t>설정값</a:t>
            </a:r>
            <a:r>
              <a:rPr lang="ko-KR" altLang="en-US" sz="1800" b="1" dirty="0">
                <a:solidFill>
                  <a:srgbClr val="000000"/>
                </a:solidFill>
                <a:latin typeface="Source Han Sans KR Bold"/>
                <a:ea typeface="Source Han Sans KR Bold"/>
                <a:cs typeface="Source Han Sans KR Bold"/>
                <a:sym typeface="Source Han Sans KR Bold"/>
              </a:rPr>
              <a:t> 저장</a:t>
            </a:r>
            <a:endParaRPr lang="en-US" altLang="ko-KR" sz="1800" b="1" dirty="0">
              <a:solidFill>
                <a:srgbClr val="000000"/>
              </a:solidFill>
              <a:latin typeface="Source Han Sans KR Bold"/>
              <a:ea typeface="Source Han Sans KR Bold"/>
              <a:cs typeface="Source Han Sans KR Bold"/>
              <a:sym typeface="Source Han Sans KR Bold"/>
            </a:endParaRP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b="1" dirty="0">
                <a:solidFill>
                  <a:srgbClr val="000000"/>
                </a:solidFill>
                <a:latin typeface="Source Han Sans KR Bold"/>
                <a:ea typeface="Source Han Sans KR Bold"/>
                <a:cs typeface="Source Han Sans KR Bold"/>
                <a:sym typeface="Source Han Sans KR Bold"/>
              </a:rPr>
              <a:t> config_builder.py #</a:t>
            </a:r>
            <a:r>
              <a:rPr lang="ko-KR" altLang="en-US" b="1" dirty="0">
                <a:solidFill>
                  <a:srgbClr val="000000"/>
                </a:solidFill>
                <a:latin typeface="Source Han Sans KR Bold"/>
                <a:ea typeface="Source Han Sans KR Bold"/>
                <a:cs typeface="Source Han Sans KR Bold"/>
                <a:sym typeface="Source Han Sans KR Bold"/>
              </a:rPr>
              <a:t>정보수집 함수 </a:t>
            </a:r>
            <a:r>
              <a:rPr lang="en-US" altLang="ko-KR" b="1" dirty="0">
                <a:solidFill>
                  <a:srgbClr val="000000"/>
                </a:solidFill>
                <a:latin typeface="Source Han Sans KR Bold"/>
                <a:ea typeface="Source Han Sans KR Bold"/>
                <a:cs typeface="Source Han Sans KR Bold"/>
                <a:sym typeface="Source Han Sans KR Bold"/>
              </a:rPr>
              <a:t>//</a:t>
            </a:r>
            <a:r>
              <a:rPr lang="ko-KR" altLang="en-US" b="1" dirty="0">
                <a:solidFill>
                  <a:srgbClr val="000000"/>
                </a:solidFill>
                <a:latin typeface="Source Han Sans KR Bold"/>
                <a:ea typeface="Source Han Sans KR Bold"/>
                <a:cs typeface="Source Han Sans KR Bold"/>
                <a:sym typeface="Source Han Sans KR Bold"/>
              </a:rPr>
              <a:t>현재 시스템의 환경정보를 가져오는 파일</a:t>
            </a:r>
            <a:r>
              <a:rPr lang="en-US" altLang="ko-KR" b="1" dirty="0">
                <a:solidFill>
                  <a:srgbClr val="000000"/>
                </a:solidFill>
                <a:latin typeface="Source Han Sans KR Bold"/>
                <a:ea typeface="Source Han Sans KR Bold"/>
                <a:cs typeface="Source Han Sans KR Bold"/>
                <a:sym typeface="Source Han Sans KR Bold"/>
              </a:rPr>
              <a:t>(</a:t>
            </a:r>
            <a:r>
              <a:rPr lang="ko-KR" altLang="en-US" b="1" dirty="0">
                <a:solidFill>
                  <a:srgbClr val="000000"/>
                </a:solidFill>
                <a:latin typeface="Source Han Sans KR Bold"/>
                <a:ea typeface="Source Han Sans KR Bold"/>
                <a:cs typeface="Source Han Sans KR Bold"/>
                <a:sym typeface="Source Han Sans KR Bold"/>
              </a:rPr>
              <a:t>추가</a:t>
            </a:r>
            <a:r>
              <a:rPr lang="en-US" altLang="ko-KR" b="1" dirty="0">
                <a:solidFill>
                  <a:srgbClr val="000000"/>
                </a:solidFill>
                <a:latin typeface="Source Han Sans KR Bold"/>
                <a:ea typeface="Source Han Sans KR Bold"/>
                <a:cs typeface="Source Han Sans KR Bold"/>
                <a:sym typeface="Source Han Sans KR Bold"/>
              </a:rPr>
              <a:t>)</a:t>
            </a:r>
            <a:endParaRPr lang="ko-KR" altLang="en-US" sz="1800" b="1" dirty="0">
              <a:solidFill>
                <a:srgbClr val="000000"/>
              </a:solidFill>
              <a:latin typeface="Source Han Sans KR Bold"/>
              <a:ea typeface="Source Han Sans KR Bold"/>
              <a:cs typeface="Source Han Sans KR Bold"/>
              <a:sym typeface="Source Han Sans KR Bold"/>
            </a:endParaRP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tests/               # </a:t>
            </a:r>
            <a:r>
              <a:rPr lang="ko-KR" altLang="en-US" sz="1800" b="1" dirty="0">
                <a:solidFill>
                  <a:srgbClr val="000000"/>
                </a:solidFill>
                <a:latin typeface="Source Han Sans KR Bold"/>
                <a:ea typeface="Source Han Sans KR Bold"/>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requirements.txt     # </a:t>
            </a:r>
            <a:r>
              <a:rPr lang="ko-KR" altLang="en-US" sz="1800" b="1" dirty="0">
                <a:solidFill>
                  <a:srgbClr val="000000"/>
                </a:solidFill>
                <a:latin typeface="Source Han Sans KR Bold"/>
                <a:ea typeface="Source Han Sans KR Bold"/>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a:t>
            </a:r>
          </a:p>
        </p:txBody>
      </p:sp>
      <p:sp>
        <p:nvSpPr>
          <p:cNvPr id="9" name="TextBox 8">
            <a:extLst>
              <a:ext uri="{FF2B5EF4-FFF2-40B4-BE49-F238E27FC236}">
                <a16:creationId xmlns:a16="http://schemas.microsoft.com/office/drawing/2014/main" id="{F7021635-15A3-E077-1D12-0509CB0C6978}"/>
              </a:ext>
            </a:extLst>
          </p:cNvPr>
          <p:cNvSpPr txBox="1"/>
          <p:nvPr/>
        </p:nvSpPr>
        <p:spPr>
          <a:xfrm>
            <a:off x="8001000" y="4266337"/>
            <a:ext cx="8632146" cy="1477328"/>
          </a:xfrm>
          <a:prstGeom prst="rect">
            <a:avLst/>
          </a:prstGeom>
          <a:noFill/>
        </p:spPr>
        <p:txBody>
          <a:bodyPr wrap="square" rtlCol="0">
            <a:spAutoFit/>
          </a:bodyPr>
          <a:lstStyle/>
          <a:p>
            <a:r>
              <a:rPr lang="en-US" altLang="ko-KR" dirty="0" err="1"/>
              <a:t>Psutil</a:t>
            </a:r>
            <a:r>
              <a:rPr lang="ko-KR" altLang="en-US" dirty="0"/>
              <a:t>을 사용하여 시스템 상태를 동적으로 가져옴</a:t>
            </a:r>
            <a:r>
              <a:rPr lang="en-US" altLang="ko-KR" dirty="0"/>
              <a:t>.</a:t>
            </a:r>
          </a:p>
          <a:p>
            <a:endParaRPr lang="en-US" altLang="ko-KR" dirty="0"/>
          </a:p>
          <a:p>
            <a:r>
              <a:rPr lang="en-US" altLang="ko-KR" dirty="0" err="1"/>
              <a:t>settings.json</a:t>
            </a:r>
            <a:r>
              <a:rPr lang="ko-KR" altLang="en-US" dirty="0"/>
              <a:t>이 </a:t>
            </a:r>
            <a:r>
              <a:rPr lang="en-US" altLang="ko-KR" dirty="0"/>
              <a:t>JSON </a:t>
            </a:r>
            <a:r>
              <a:rPr lang="ko-KR" altLang="en-US" dirty="0"/>
              <a:t>형식인 이유</a:t>
            </a:r>
            <a:endParaRPr lang="en-US" altLang="ko-KR" dirty="0"/>
          </a:p>
          <a:p>
            <a:r>
              <a:rPr lang="en-US" altLang="ko-KR" dirty="0"/>
              <a:t>	-</a:t>
            </a:r>
            <a:r>
              <a:rPr lang="ko-KR" altLang="en-US" dirty="0"/>
              <a:t>많은 프로그래밍 언어에서 기본적으로 지원되는 데이터 형식</a:t>
            </a:r>
            <a:r>
              <a:rPr lang="en-US" altLang="ko-KR" dirty="0"/>
              <a:t>.(</a:t>
            </a:r>
            <a:r>
              <a:rPr lang="ko-KR" altLang="en-US" dirty="0"/>
              <a:t>호환성</a:t>
            </a:r>
            <a:r>
              <a:rPr lang="en-US" altLang="ko-KR" dirty="0"/>
              <a:t>)</a:t>
            </a:r>
          </a:p>
          <a:p>
            <a:r>
              <a:rPr lang="en-US" altLang="ko-KR" dirty="0"/>
              <a:t>	-</a:t>
            </a:r>
            <a:r>
              <a:rPr lang="ko-KR" altLang="en-US" dirty="0"/>
              <a:t>구조가 명확하고 확장이 용이하여 프로젝트가 커질수록 유리함</a:t>
            </a:r>
            <a:r>
              <a:rPr lang="en-US" altLang="ko-KR" dirty="0"/>
              <a:t>.(</a:t>
            </a:r>
            <a:r>
              <a:rPr lang="ko-KR" altLang="en-US" dirty="0"/>
              <a:t>유연성</a:t>
            </a:r>
            <a:r>
              <a:rPr lang="en-US" altLang="ko-KR" dirty="0"/>
              <a:t>)</a:t>
            </a:r>
          </a:p>
        </p:txBody>
      </p:sp>
    </p:spTree>
    <p:extLst>
      <p:ext uri="{BB962C8B-B14F-4D97-AF65-F5344CB8AC3E}">
        <p14:creationId xmlns:p14="http://schemas.microsoft.com/office/powerpoint/2010/main" val="17658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1283E-8E8D-6315-7DD9-607DDE2626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EE916D-F4BD-FAF9-A136-43034AC0A0A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a:extLst>
              <a:ext uri="{FF2B5EF4-FFF2-40B4-BE49-F238E27FC236}">
                <a16:creationId xmlns:a16="http://schemas.microsoft.com/office/drawing/2014/main" id="{B2F0A224-7289-F44D-8841-BBD7518C1288}"/>
              </a:ext>
            </a:extLst>
          </p:cNvPr>
          <p:cNvGrpSpPr/>
          <p:nvPr/>
        </p:nvGrpSpPr>
        <p:grpSpPr>
          <a:xfrm>
            <a:off x="9829800" y="1028700"/>
            <a:ext cx="7429500" cy="8229600"/>
            <a:chOff x="0" y="0"/>
            <a:chExt cx="1507960" cy="1274980"/>
          </a:xfrm>
        </p:grpSpPr>
        <p:sp>
          <p:nvSpPr>
            <p:cNvPr id="4" name="Freeform 4">
              <a:extLst>
                <a:ext uri="{FF2B5EF4-FFF2-40B4-BE49-F238E27FC236}">
                  <a16:creationId xmlns:a16="http://schemas.microsoft.com/office/drawing/2014/main" id="{B865C5DB-1694-6168-797A-CCC066D3C547}"/>
                </a:ext>
              </a:extLst>
            </p:cNvPr>
            <p:cNvSpPr/>
            <p:nvPr/>
          </p:nvSpPr>
          <p:spPr>
            <a:xfrm>
              <a:off x="0" y="0"/>
              <a:ext cx="1507960" cy="1274980"/>
            </a:xfrm>
            <a:custGeom>
              <a:avLst/>
              <a:gdLst/>
              <a:ahLst/>
              <a:cxnLst/>
              <a:rect l="l" t="t" r="r" b="b"/>
              <a:pathLst>
                <a:path w="1507960" h="1274980">
                  <a:moveTo>
                    <a:pt x="0" y="0"/>
                  </a:moveTo>
                  <a:lnTo>
                    <a:pt x="1507960" y="0"/>
                  </a:lnTo>
                  <a:lnTo>
                    <a:pt x="1507960" y="1274980"/>
                  </a:lnTo>
                  <a:lnTo>
                    <a:pt x="0" y="1274980"/>
                  </a:lnTo>
                  <a:close/>
                </a:path>
              </a:pathLst>
            </a:custGeom>
            <a:blipFill>
              <a:blip r:embed="rId4"/>
              <a:stretch>
                <a:fillRect l="-13452" r="-13452"/>
              </a:stretch>
            </a:blipFill>
          </p:spPr>
          <p:txBody>
            <a:bodyPr/>
            <a:lstStyle/>
            <a:p>
              <a:endParaRPr lang="ko-KR" altLang="en-US"/>
            </a:p>
          </p:txBody>
        </p:sp>
      </p:grpSp>
      <p:sp>
        <p:nvSpPr>
          <p:cNvPr id="10" name="TextBox 10">
            <a:extLst>
              <a:ext uri="{FF2B5EF4-FFF2-40B4-BE49-F238E27FC236}">
                <a16:creationId xmlns:a16="http://schemas.microsoft.com/office/drawing/2014/main" id="{E5E1C2E9-04A6-5D2F-05F1-1E291303EA50}"/>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28E92E89-9199-CFD3-CC4C-5EFC73DD1AFE}"/>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필요한 정보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28" name="TextBox 27">
            <a:extLst>
              <a:ext uri="{FF2B5EF4-FFF2-40B4-BE49-F238E27FC236}">
                <a16:creationId xmlns:a16="http://schemas.microsoft.com/office/drawing/2014/main" id="{08FB1D2A-C836-C027-672E-DE4550FE556E}"/>
              </a:ext>
            </a:extLst>
          </p:cNvPr>
          <p:cNvSpPr txBox="1"/>
          <p:nvPr/>
        </p:nvSpPr>
        <p:spPr>
          <a:xfrm>
            <a:off x="762000" y="2234980"/>
            <a:ext cx="8632146" cy="7017306"/>
          </a:xfrm>
          <a:prstGeom prst="rect">
            <a:avLst/>
          </a:prstGeom>
          <a:noFill/>
        </p:spPr>
        <p:txBody>
          <a:bodyPr wrap="square" rtlCol="0">
            <a:spAutoFit/>
          </a:bodyPr>
          <a:lstStyle/>
          <a:p>
            <a:pPr>
              <a:buNone/>
            </a:pPr>
            <a:r>
              <a:rPr lang="en-US" altLang="ko-KR" b="1" dirty="0"/>
              <a:t>1. </a:t>
            </a:r>
            <a:r>
              <a:rPr lang="ko-KR" altLang="en-US" b="1" dirty="0"/>
              <a:t>시스템 최적화</a:t>
            </a:r>
            <a:r>
              <a:rPr lang="en-US" altLang="ko-KR" b="1" dirty="0"/>
              <a:t>(Optimizer) </a:t>
            </a:r>
            <a:r>
              <a:rPr lang="ko-KR" altLang="en-US" b="1" dirty="0"/>
              <a:t>관련 설정</a:t>
            </a:r>
          </a:p>
          <a:p>
            <a:pPr lvl="1">
              <a:buFont typeface="Arial" panose="020B0604020202020204" pitchFamily="34" charset="0"/>
              <a:buChar char="•"/>
            </a:pPr>
            <a:r>
              <a:rPr lang="en-US" altLang="ko-KR" b="1" dirty="0"/>
              <a:t>CPU </a:t>
            </a:r>
            <a:r>
              <a:rPr lang="ko-KR" altLang="en-US" b="1" dirty="0"/>
              <a:t>최적화 설정</a:t>
            </a:r>
            <a:r>
              <a:rPr lang="en-US" altLang="ko-KR" dirty="0"/>
              <a:t>: CPU </a:t>
            </a:r>
            <a:r>
              <a:rPr lang="ko-KR" altLang="en-US" dirty="0"/>
              <a:t>성능을 최대화하거나 특정 프로세스를 최적화할 수 있는 설정</a:t>
            </a:r>
            <a:r>
              <a:rPr lang="en-US" altLang="ko-KR" dirty="0"/>
              <a:t>.</a:t>
            </a:r>
          </a:p>
          <a:p>
            <a:pPr lvl="1">
              <a:buFont typeface="Arial" panose="020B0604020202020204" pitchFamily="34" charset="0"/>
              <a:buChar char="•"/>
            </a:pPr>
            <a:r>
              <a:rPr lang="ko-KR" altLang="en-US" b="1" dirty="0"/>
              <a:t>메모리 최적화 설정</a:t>
            </a:r>
            <a:r>
              <a:rPr lang="en-US" altLang="ko-KR" dirty="0"/>
              <a:t>: </a:t>
            </a:r>
            <a:r>
              <a:rPr lang="ko-KR" altLang="en-US" dirty="0"/>
              <a:t>캐시 크기</a:t>
            </a:r>
            <a:r>
              <a:rPr lang="en-US" altLang="ko-KR" dirty="0"/>
              <a:t>, </a:t>
            </a:r>
            <a:r>
              <a:rPr lang="ko-KR" altLang="en-US" dirty="0"/>
              <a:t>메모리 부족 상황에 대한 설정</a:t>
            </a:r>
            <a:r>
              <a:rPr lang="en-US" altLang="ko-KR" dirty="0"/>
              <a:t>.</a:t>
            </a:r>
          </a:p>
          <a:p>
            <a:pPr lvl="1">
              <a:buFont typeface="Arial" panose="020B0604020202020204" pitchFamily="34" charset="0"/>
              <a:buChar char="•"/>
            </a:pPr>
            <a:r>
              <a:rPr lang="ko-KR" altLang="en-US" b="1" dirty="0"/>
              <a:t>디스크 최적화 설정</a:t>
            </a:r>
            <a:r>
              <a:rPr lang="en-US" altLang="ko-KR" dirty="0"/>
              <a:t>: </a:t>
            </a:r>
            <a:r>
              <a:rPr lang="ko-KR" altLang="en-US" dirty="0"/>
              <a:t>디스크 </a:t>
            </a:r>
            <a:r>
              <a:rPr lang="en-US" altLang="ko-KR" dirty="0"/>
              <a:t>I/O </a:t>
            </a:r>
            <a:r>
              <a:rPr lang="ko-KR" altLang="en-US" dirty="0"/>
              <a:t>성능을 최적화하거나 특정 디스크 경로의 사용량을 제어</a:t>
            </a:r>
            <a:r>
              <a:rPr lang="en-US" altLang="ko-KR" dirty="0"/>
              <a:t>.</a:t>
            </a:r>
          </a:p>
          <a:p>
            <a:pPr lvl="1">
              <a:buFont typeface="Arial" panose="020B0604020202020204" pitchFamily="34" charset="0"/>
              <a:buChar char="•"/>
            </a:pPr>
            <a:r>
              <a:rPr lang="ko-KR" altLang="en-US" b="1" dirty="0"/>
              <a:t>네트워크 최적화 설정</a:t>
            </a:r>
            <a:r>
              <a:rPr lang="en-US" altLang="ko-KR" dirty="0"/>
              <a:t>: </a:t>
            </a:r>
            <a:r>
              <a:rPr lang="ko-KR" altLang="en-US" dirty="0"/>
              <a:t>네트워크 트래픽 최적화</a:t>
            </a:r>
            <a:r>
              <a:rPr lang="en-US" altLang="ko-KR" dirty="0"/>
              <a:t>, </a:t>
            </a:r>
            <a:r>
              <a:rPr lang="ko-KR" altLang="en-US" dirty="0"/>
              <a:t>대역폭 관리 등</a:t>
            </a:r>
            <a:r>
              <a:rPr lang="en-US" altLang="ko-KR" dirty="0"/>
              <a:t>.</a:t>
            </a:r>
          </a:p>
          <a:p>
            <a:pPr lvl="1">
              <a:buFont typeface="Arial" panose="020B0604020202020204" pitchFamily="34" charset="0"/>
              <a:buChar char="•"/>
            </a:pPr>
            <a:r>
              <a:rPr lang="ko-KR" altLang="en-US" b="1" dirty="0"/>
              <a:t>배터리 절약 모드</a:t>
            </a:r>
            <a:r>
              <a:rPr lang="en-US" altLang="ko-KR" dirty="0"/>
              <a:t>: </a:t>
            </a:r>
            <a:r>
              <a:rPr lang="ko-KR" altLang="en-US" dirty="0"/>
              <a:t>리소스가 제한적인 환경에서 배터리 절약 모드를 위한 설정</a:t>
            </a:r>
            <a:r>
              <a:rPr lang="en-US" altLang="ko-KR" dirty="0"/>
              <a:t>.</a:t>
            </a:r>
          </a:p>
          <a:p>
            <a:pPr lvl="1">
              <a:buFont typeface="Arial" panose="020B0604020202020204" pitchFamily="34" charset="0"/>
              <a:buChar char="•"/>
            </a:pPr>
            <a:r>
              <a:rPr lang="ko-KR" altLang="en-US" b="1" dirty="0"/>
              <a:t>최적화 주기</a:t>
            </a:r>
            <a:r>
              <a:rPr lang="en-US" altLang="ko-KR" dirty="0"/>
              <a:t>: </a:t>
            </a:r>
            <a:r>
              <a:rPr lang="ko-KR" altLang="en-US" dirty="0"/>
              <a:t>얼마나 자주 최적화를 실행할지 주기 설정</a:t>
            </a:r>
            <a:r>
              <a:rPr lang="en-US" altLang="ko-KR" dirty="0"/>
              <a:t>.</a:t>
            </a:r>
          </a:p>
          <a:p>
            <a:pPr>
              <a:buNone/>
            </a:pPr>
            <a:r>
              <a:rPr lang="en-US" altLang="ko-KR" b="1" dirty="0"/>
              <a:t>2. </a:t>
            </a:r>
            <a:r>
              <a:rPr lang="ko-KR" altLang="en-US" b="1" dirty="0"/>
              <a:t>복원</a:t>
            </a:r>
            <a:r>
              <a:rPr lang="en-US" altLang="ko-KR" b="1" dirty="0"/>
              <a:t>(Restore) </a:t>
            </a:r>
            <a:r>
              <a:rPr lang="ko-KR" altLang="en-US" b="1" dirty="0"/>
              <a:t>관련 설정</a:t>
            </a:r>
          </a:p>
          <a:p>
            <a:pPr lvl="1">
              <a:buFont typeface="Arial" panose="020B0604020202020204" pitchFamily="34" charset="0"/>
              <a:buChar char="•"/>
            </a:pPr>
            <a:r>
              <a:rPr lang="ko-KR" altLang="en-US" b="1" dirty="0"/>
              <a:t>자동 백업 설정</a:t>
            </a:r>
            <a:r>
              <a:rPr lang="en-US" altLang="ko-KR" dirty="0"/>
              <a:t>: </a:t>
            </a:r>
            <a:r>
              <a:rPr lang="ko-KR" altLang="en-US" dirty="0"/>
              <a:t>시스템이나 데이터의 자동 백업 주기</a:t>
            </a:r>
            <a:r>
              <a:rPr lang="en-US" altLang="ko-KR" dirty="0"/>
              <a:t>, </a:t>
            </a:r>
            <a:r>
              <a:rPr lang="ko-KR" altLang="en-US" dirty="0"/>
              <a:t>백업 대상 경로 설정</a:t>
            </a:r>
            <a:r>
              <a:rPr lang="en-US" altLang="ko-KR" dirty="0"/>
              <a:t>.</a:t>
            </a:r>
          </a:p>
          <a:p>
            <a:pPr lvl="1">
              <a:buFont typeface="Arial" panose="020B0604020202020204" pitchFamily="34" charset="0"/>
              <a:buChar char="•"/>
            </a:pPr>
            <a:r>
              <a:rPr lang="ko-KR" altLang="en-US" b="1" dirty="0"/>
              <a:t>백업 파일 저장 경로</a:t>
            </a:r>
            <a:r>
              <a:rPr lang="en-US" altLang="ko-KR" dirty="0"/>
              <a:t>: </a:t>
            </a:r>
            <a:r>
              <a:rPr lang="ko-KR" altLang="en-US" dirty="0"/>
              <a:t>백업 파일이 저장될 디렉터리 또는 네트워크 위치</a:t>
            </a:r>
            <a:r>
              <a:rPr lang="en-US" altLang="ko-KR" dirty="0"/>
              <a:t>.</a:t>
            </a:r>
          </a:p>
          <a:p>
            <a:pPr lvl="1">
              <a:buFont typeface="Arial" panose="020B0604020202020204" pitchFamily="34" charset="0"/>
              <a:buChar char="•"/>
            </a:pPr>
            <a:r>
              <a:rPr lang="ko-KR" altLang="en-US" b="1" dirty="0"/>
              <a:t>백업 형식</a:t>
            </a:r>
            <a:r>
              <a:rPr lang="en-US" altLang="ko-KR" dirty="0"/>
              <a:t>: </a:t>
            </a:r>
            <a:r>
              <a:rPr lang="ko-KR" altLang="en-US" dirty="0"/>
              <a:t>압축된 형식이나 디스크 이미지 형식 등 복원할 수 있는 형식</a:t>
            </a:r>
            <a:r>
              <a:rPr lang="en-US" altLang="ko-KR" dirty="0"/>
              <a:t>.</a:t>
            </a:r>
          </a:p>
          <a:p>
            <a:pPr lvl="1">
              <a:buFont typeface="Arial" panose="020B0604020202020204" pitchFamily="34" charset="0"/>
              <a:buChar char="•"/>
            </a:pPr>
            <a:r>
              <a:rPr lang="ko-KR" altLang="en-US" b="1" dirty="0"/>
              <a:t>복원 주기</a:t>
            </a:r>
            <a:r>
              <a:rPr lang="en-US" altLang="ko-KR" dirty="0"/>
              <a:t>: </a:t>
            </a:r>
            <a:r>
              <a:rPr lang="ko-KR" altLang="en-US" dirty="0"/>
              <a:t>시스템 복원이 필요한 주기 또는 이벤트</a:t>
            </a:r>
            <a:r>
              <a:rPr lang="en-US" altLang="ko-KR" dirty="0"/>
              <a:t>.</a:t>
            </a:r>
          </a:p>
          <a:p>
            <a:pPr lvl="1">
              <a:buFont typeface="Arial" panose="020B0604020202020204" pitchFamily="34" charset="0"/>
              <a:buChar char="•"/>
            </a:pPr>
            <a:r>
              <a:rPr lang="ko-KR" altLang="en-US" b="1" dirty="0"/>
              <a:t>복원 포인트 설정</a:t>
            </a:r>
            <a:r>
              <a:rPr lang="en-US" altLang="ko-KR" dirty="0"/>
              <a:t>: </a:t>
            </a:r>
            <a:r>
              <a:rPr lang="ko-KR" altLang="en-US" dirty="0"/>
              <a:t>어떤 시점으로 시스템을 복원할 것인지에 대한 설정</a:t>
            </a:r>
            <a:r>
              <a:rPr lang="en-US" altLang="ko-KR" dirty="0"/>
              <a:t>.</a:t>
            </a:r>
          </a:p>
          <a:p>
            <a:pPr>
              <a:buNone/>
            </a:pPr>
            <a:r>
              <a:rPr lang="en-US" altLang="ko-KR" b="1" dirty="0"/>
              <a:t>3. </a:t>
            </a:r>
            <a:r>
              <a:rPr lang="ko-KR" altLang="en-US" b="1" dirty="0"/>
              <a:t>시스템 정보</a:t>
            </a:r>
          </a:p>
          <a:p>
            <a:pPr lvl="1">
              <a:buFont typeface="Arial" panose="020B0604020202020204" pitchFamily="34" charset="0"/>
              <a:buChar char="•"/>
            </a:pPr>
            <a:r>
              <a:rPr lang="ko-KR" altLang="en-US" b="1" dirty="0"/>
              <a:t>시스템 정보</a:t>
            </a:r>
            <a:r>
              <a:rPr lang="en-US" altLang="ko-KR" dirty="0"/>
              <a:t>: </a:t>
            </a:r>
            <a:r>
              <a:rPr lang="ko-KR" altLang="en-US" dirty="0"/>
              <a:t>운영 체제</a:t>
            </a:r>
            <a:r>
              <a:rPr lang="en-US" altLang="ko-KR" dirty="0"/>
              <a:t>, </a:t>
            </a:r>
            <a:r>
              <a:rPr lang="ko-KR" altLang="en-US" dirty="0"/>
              <a:t>아키텍처</a:t>
            </a:r>
            <a:r>
              <a:rPr lang="en-US" altLang="ko-KR" dirty="0"/>
              <a:t>, CPU </a:t>
            </a:r>
            <a:r>
              <a:rPr lang="ko-KR" altLang="en-US" dirty="0"/>
              <a:t>코어 수</a:t>
            </a:r>
            <a:r>
              <a:rPr lang="en-US" altLang="ko-KR" dirty="0"/>
              <a:t>, </a:t>
            </a:r>
            <a:r>
              <a:rPr lang="ko-KR" altLang="en-US" dirty="0"/>
              <a:t>메모리 용량</a:t>
            </a:r>
            <a:r>
              <a:rPr lang="en-US" altLang="ko-KR" dirty="0"/>
              <a:t>, </a:t>
            </a:r>
            <a:r>
              <a:rPr lang="ko-KR" altLang="en-US" dirty="0"/>
              <a:t>네트워크 인터페이스 등 시스템 상태 정보</a:t>
            </a:r>
            <a:r>
              <a:rPr lang="en-US" altLang="ko-KR" dirty="0"/>
              <a:t>.</a:t>
            </a:r>
          </a:p>
          <a:p>
            <a:pPr lvl="1">
              <a:buFont typeface="Arial" panose="020B0604020202020204" pitchFamily="34" charset="0"/>
              <a:buChar char="•"/>
            </a:pPr>
            <a:r>
              <a:rPr lang="ko-KR" altLang="en-US" b="1" dirty="0"/>
              <a:t>파일 시스템 정보</a:t>
            </a:r>
            <a:r>
              <a:rPr lang="en-US" altLang="ko-KR" dirty="0"/>
              <a:t>: </a:t>
            </a:r>
            <a:r>
              <a:rPr lang="ko-KR" altLang="en-US" dirty="0"/>
              <a:t>주요 디스크 파티션 사용량</a:t>
            </a:r>
            <a:r>
              <a:rPr lang="en-US" altLang="ko-KR" dirty="0"/>
              <a:t>, </a:t>
            </a:r>
            <a:r>
              <a:rPr lang="ko-KR" altLang="en-US" dirty="0"/>
              <a:t>파일 시스템 종류 등</a:t>
            </a:r>
            <a:r>
              <a:rPr lang="en-US" altLang="ko-KR" dirty="0"/>
              <a:t>.</a:t>
            </a:r>
          </a:p>
          <a:p>
            <a:pPr>
              <a:buNone/>
            </a:pPr>
            <a:r>
              <a:rPr lang="en-US" altLang="ko-KR" b="1" dirty="0"/>
              <a:t>4. </a:t>
            </a:r>
            <a:r>
              <a:rPr lang="ko-KR" altLang="en-US" b="1" dirty="0"/>
              <a:t>기타 추가적인 기능</a:t>
            </a:r>
          </a:p>
          <a:p>
            <a:pPr lvl="1">
              <a:buFont typeface="Arial" panose="020B0604020202020204" pitchFamily="34" charset="0"/>
              <a:buChar char="•"/>
            </a:pPr>
            <a:r>
              <a:rPr lang="ko-KR" altLang="en-US" b="1" dirty="0"/>
              <a:t>로그 관리 설정</a:t>
            </a:r>
            <a:r>
              <a:rPr lang="en-US" altLang="ko-KR" dirty="0"/>
              <a:t>: </a:t>
            </a:r>
            <a:r>
              <a:rPr lang="ko-KR" altLang="en-US" dirty="0"/>
              <a:t>최적화 및 복원 과정에서 발생하는 로그를 기록하고 관리하는 설정</a:t>
            </a:r>
            <a:r>
              <a:rPr lang="en-US" altLang="ko-KR" dirty="0"/>
              <a:t>.</a:t>
            </a:r>
          </a:p>
          <a:p>
            <a:pPr lvl="1">
              <a:buFont typeface="Arial" panose="020B0604020202020204" pitchFamily="34" charset="0"/>
              <a:buChar char="•"/>
            </a:pPr>
            <a:r>
              <a:rPr lang="ko-KR" altLang="en-US" b="1" dirty="0"/>
              <a:t>알림 설정</a:t>
            </a:r>
            <a:r>
              <a:rPr lang="en-US" altLang="ko-KR" dirty="0"/>
              <a:t>: </a:t>
            </a:r>
            <a:r>
              <a:rPr lang="ko-KR" altLang="en-US" dirty="0"/>
              <a:t>최적화 및 복원 작업이 완료되거나 실패했을 때 알림을 받을 설정</a:t>
            </a:r>
            <a:r>
              <a:rPr lang="en-US" altLang="ko-KR" dirty="0"/>
              <a:t>.</a:t>
            </a:r>
          </a:p>
          <a:p>
            <a:pPr lvl="1">
              <a:buFont typeface="Arial" panose="020B0604020202020204" pitchFamily="34" charset="0"/>
              <a:buChar char="•"/>
            </a:pPr>
            <a:r>
              <a:rPr lang="ko-KR" altLang="en-US" b="1" dirty="0"/>
              <a:t>사용자 정의 설정</a:t>
            </a:r>
            <a:r>
              <a:rPr lang="en-US" altLang="ko-KR" dirty="0"/>
              <a:t>: </a:t>
            </a:r>
            <a:r>
              <a:rPr lang="ko-KR" altLang="en-US" dirty="0"/>
              <a:t>특정 사용자가 요구하는 추가적인 시스템 설정</a:t>
            </a:r>
            <a:r>
              <a:rPr lang="en-US" altLang="ko-KR" dirty="0"/>
              <a:t>.</a:t>
            </a:r>
          </a:p>
          <a:p>
            <a:endParaRPr lang="en-US" altLang="ko-KR" dirty="0"/>
          </a:p>
        </p:txBody>
      </p:sp>
    </p:spTree>
    <p:extLst>
      <p:ext uri="{BB962C8B-B14F-4D97-AF65-F5344CB8AC3E}">
        <p14:creationId xmlns:p14="http://schemas.microsoft.com/office/powerpoint/2010/main" val="435737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295DA-E56C-1E2A-9FCC-C8BA0E5B73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5D06F-8BEE-EF48-F821-43323A1089D9}"/>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E01CAF8-1CC7-ECD5-AFDD-83086F492F3D}"/>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7A15E1D-65B2-2BF9-D6E9-8D93F72D8250}"/>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29D782B6-718D-A7BA-ABD0-4ED6A7B6815A}"/>
              </a:ext>
            </a:extLst>
          </p:cNvPr>
          <p:cNvSpPr txBox="1"/>
          <p:nvPr/>
        </p:nvSpPr>
        <p:spPr>
          <a:xfrm>
            <a:off x="9780910" y="3773499"/>
            <a:ext cx="6730975" cy="1262140"/>
          </a:xfrm>
          <a:prstGeom prst="rect">
            <a:avLst/>
          </a:prstGeom>
        </p:spPr>
        <p:txBody>
          <a:bodyPr lIns="0" tIns="0" rIns="0" bIns="0" rtlCol="0" anchor="t">
            <a:spAutoFit/>
          </a:bodyPr>
          <a:lstStyle/>
          <a:p>
            <a:pPr algn="l">
              <a:lnSpc>
                <a:spcPts val="2520"/>
              </a:lnSpc>
            </a:pPr>
            <a:r>
              <a:rPr lang="en-US" altLang="ko-KR" dirty="0">
                <a:solidFill>
                  <a:srgbClr val="000000"/>
                </a:solidFill>
                <a:latin typeface="Source Han Sans KR"/>
                <a:ea typeface="Source Han Sans KR"/>
                <a:cs typeface="Source Han Sans KR"/>
                <a:sym typeface="Source Han Sans KR"/>
              </a:rPr>
              <a:t>Platform : </a:t>
            </a:r>
            <a:r>
              <a:rPr lang="ko-KR" altLang="en-US" dirty="0">
                <a:solidFill>
                  <a:srgbClr val="000000"/>
                </a:solidFill>
                <a:latin typeface="Source Han Sans KR"/>
                <a:ea typeface="Source Han Sans KR"/>
                <a:cs typeface="Source Han Sans KR"/>
                <a:sym typeface="Source Han Sans KR"/>
              </a:rPr>
              <a:t>시스템에 접근하기 위함</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dirty="0">
                <a:solidFill>
                  <a:srgbClr val="000000"/>
                </a:solidFill>
                <a:latin typeface="Source Han Sans KR"/>
                <a:ea typeface="Source Han Sans KR"/>
                <a:cs typeface="Source Han Sans KR"/>
                <a:sym typeface="Source Han Sans KR"/>
              </a:rPr>
              <a:t>Json : </a:t>
            </a:r>
            <a:r>
              <a:rPr lang="en-US" dirty="0" err="1">
                <a:solidFill>
                  <a:srgbClr val="000000"/>
                </a:solidFill>
                <a:latin typeface="Source Han Sans KR"/>
                <a:ea typeface="Source Han Sans KR"/>
                <a:cs typeface="Source Han Sans KR"/>
                <a:sym typeface="Source Han Sans KR"/>
              </a:rPr>
              <a:t>json</a:t>
            </a:r>
            <a:r>
              <a:rPr lang="ko-KR" altLang="en-US" dirty="0">
                <a:solidFill>
                  <a:srgbClr val="000000"/>
                </a:solidFill>
                <a:latin typeface="Source Han Sans KR"/>
                <a:ea typeface="Source Han Sans KR"/>
                <a:cs typeface="Source Han Sans KR"/>
                <a:sym typeface="Source Han Sans KR"/>
              </a:rPr>
              <a:t>파일에 저장하기 때문에 </a:t>
            </a:r>
            <a:r>
              <a:rPr lang="en-US" altLang="ko-KR" dirty="0" err="1">
                <a:solidFill>
                  <a:srgbClr val="000000"/>
                </a:solidFill>
                <a:latin typeface="Source Han Sans KR"/>
                <a:ea typeface="Source Han Sans KR"/>
                <a:cs typeface="Source Han Sans KR"/>
                <a:sym typeface="Source Han Sans KR"/>
              </a:rPr>
              <a:t>json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형식으로 저장하기 위함</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sz="1800" dirty="0" err="1">
                <a:solidFill>
                  <a:srgbClr val="000000"/>
                </a:solidFill>
                <a:latin typeface="Source Han Sans KR"/>
                <a:ea typeface="Source Han Sans KR"/>
                <a:cs typeface="Source Han Sans KR"/>
                <a:sym typeface="Source Han Sans KR"/>
              </a:rPr>
              <a:t>Psutil</a:t>
            </a:r>
            <a:r>
              <a:rPr lang="en-US" sz="1800" dirty="0">
                <a:solidFill>
                  <a:srgbClr val="000000"/>
                </a:solidFill>
                <a:latin typeface="Source Han Sans KR"/>
                <a:ea typeface="Source Han Sans KR"/>
                <a:cs typeface="Source Han Sans KR"/>
                <a:sym typeface="Source Han Sans KR"/>
              </a:rPr>
              <a:t> : </a:t>
            </a:r>
            <a:r>
              <a:rPr lang="en-US" dirty="0">
                <a:solidFill>
                  <a:srgbClr val="000000"/>
                </a:solidFill>
                <a:latin typeface="Source Han Sans KR"/>
                <a:ea typeface="Source Han Sans KR"/>
                <a:cs typeface="Source Han Sans KR"/>
                <a:sym typeface="Source Han Sans KR"/>
              </a:rPr>
              <a:t>CPU, </a:t>
            </a:r>
            <a:r>
              <a:rPr lang="ko-KR" altLang="en-US" dirty="0">
                <a:solidFill>
                  <a:srgbClr val="000000"/>
                </a:solidFill>
                <a:latin typeface="Source Han Sans KR"/>
                <a:ea typeface="Source Han Sans KR"/>
                <a:cs typeface="Source Han Sans KR"/>
                <a:sym typeface="Source Han Sans KR"/>
              </a:rPr>
              <a:t>메모리 등 시스템 자원을 확인하는 라이브러리</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sz="1800" dirty="0">
                <a:solidFill>
                  <a:srgbClr val="000000"/>
                </a:solidFill>
                <a:latin typeface="Source Han Sans KR"/>
                <a:ea typeface="Source Han Sans KR"/>
                <a:cs typeface="Source Han Sans KR"/>
                <a:sym typeface="Source Han Sans KR"/>
              </a:rPr>
              <a:t>Path : </a:t>
            </a:r>
            <a:r>
              <a:rPr lang="ko-KR" altLang="en-US" sz="1800" dirty="0">
                <a:solidFill>
                  <a:srgbClr val="000000"/>
                </a:solidFill>
                <a:latin typeface="Source Han Sans KR"/>
                <a:ea typeface="Source Han Sans KR"/>
                <a:cs typeface="Source Han Sans KR"/>
                <a:sym typeface="Source Han Sans KR"/>
              </a:rPr>
              <a:t>파일 경로를 효율적으로 관리하기 위한 객체</a:t>
            </a:r>
            <a:endParaRPr lang="en-US" sz="1800" dirty="0">
              <a:solidFill>
                <a:srgbClr val="000000"/>
              </a:solidFill>
              <a:latin typeface="Source Han Sans KR"/>
              <a:ea typeface="Source Han Sans KR"/>
              <a:cs typeface="Source Han Sans KR"/>
              <a:sym typeface="Source Han Sans KR"/>
            </a:endParaRPr>
          </a:p>
        </p:txBody>
      </p:sp>
      <p:sp>
        <p:nvSpPr>
          <p:cNvPr id="8" name="TextBox 8">
            <a:extLst>
              <a:ext uri="{FF2B5EF4-FFF2-40B4-BE49-F238E27FC236}">
                <a16:creationId xmlns:a16="http://schemas.microsoft.com/office/drawing/2014/main" id="{9F04A84B-2D61-A0F9-AF04-A659BA10C2DE}"/>
              </a:ext>
            </a:extLst>
          </p:cNvPr>
          <p:cNvSpPr txBox="1"/>
          <p:nvPr/>
        </p:nvSpPr>
        <p:spPr>
          <a:xfrm>
            <a:off x="9780910" y="3269825"/>
            <a:ext cx="905321" cy="300339"/>
          </a:xfrm>
          <a:prstGeom prst="rect">
            <a:avLst/>
          </a:prstGeom>
        </p:spPr>
        <p:txBody>
          <a:bodyPr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import</a:t>
            </a:r>
          </a:p>
        </p:txBody>
      </p:sp>
      <p:sp>
        <p:nvSpPr>
          <p:cNvPr id="9" name="TextBox 9">
            <a:extLst>
              <a:ext uri="{FF2B5EF4-FFF2-40B4-BE49-F238E27FC236}">
                <a16:creationId xmlns:a16="http://schemas.microsoft.com/office/drawing/2014/main" id="{89CDE172-7EAE-E31E-7A49-B591DAF0625E}"/>
              </a:ext>
            </a:extLst>
          </p:cNvPr>
          <p:cNvSpPr txBox="1"/>
          <p:nvPr/>
        </p:nvSpPr>
        <p:spPr>
          <a:xfrm>
            <a:off x="9780910" y="5950397"/>
            <a:ext cx="7821290" cy="2647135"/>
          </a:xfrm>
          <a:prstGeom prst="rect">
            <a:avLst/>
          </a:prstGeom>
        </p:spPr>
        <p:txBody>
          <a:bodyPr wrap="square" lIns="0" tIns="0" rIns="0" bIns="0" rtlCol="0" anchor="t">
            <a:spAutoFit/>
          </a:bodyPr>
          <a:lstStyle/>
          <a:p>
            <a:pPr algn="l">
              <a:lnSpc>
                <a:spcPts val="2520"/>
              </a:lnSpc>
            </a:pPr>
            <a:r>
              <a:rPr lang="ko-KR" altLang="en-US" dirty="0" err="1">
                <a:latin typeface="+mn-ea"/>
              </a:rPr>
              <a:t>platform.system</a:t>
            </a:r>
            <a:r>
              <a:rPr lang="ko-KR" altLang="en-US" dirty="0">
                <a:latin typeface="+mn-ea"/>
              </a:rPr>
              <a:t>() </a:t>
            </a:r>
            <a:r>
              <a:rPr lang="en-US" altLang="ko-KR" dirty="0">
                <a:latin typeface="+mn-ea"/>
              </a:rPr>
              <a:t>: </a:t>
            </a:r>
            <a:r>
              <a:rPr lang="en-US" altLang="ko-KR" dirty="0" err="1">
                <a:latin typeface="+mn-ea"/>
              </a:rPr>
              <a:t>os</a:t>
            </a:r>
            <a:r>
              <a:rPr lang="ko-KR" altLang="en-US" dirty="0">
                <a:latin typeface="+mn-ea"/>
              </a:rPr>
              <a:t>의 종류를</a:t>
            </a:r>
            <a:r>
              <a:rPr lang="en-US" altLang="ko-KR" dirty="0">
                <a:latin typeface="+mn-ea"/>
              </a:rPr>
              <a:t> </a:t>
            </a:r>
            <a:r>
              <a:rPr lang="ko-KR" altLang="en-US" dirty="0">
                <a:latin typeface="+mn-ea"/>
              </a:rPr>
              <a:t>반환</a:t>
            </a:r>
            <a:endParaRPr lang="en-US" altLang="ko-KR" dirty="0">
              <a:latin typeface="+mn-ea"/>
            </a:endParaRPr>
          </a:p>
          <a:p>
            <a:r>
              <a:rPr lang="ko-KR" altLang="en-US" dirty="0" err="1">
                <a:latin typeface="+mn-ea"/>
              </a:rPr>
              <a:t>platform.version</a:t>
            </a:r>
            <a:r>
              <a:rPr lang="ko-KR" altLang="en-US" dirty="0">
                <a:latin typeface="+mn-ea"/>
              </a:rPr>
              <a:t>() </a:t>
            </a:r>
            <a:r>
              <a:rPr lang="en-US" altLang="ko-KR" dirty="0">
                <a:latin typeface="+mn-ea"/>
              </a:rPr>
              <a:t>: </a:t>
            </a:r>
            <a:r>
              <a:rPr lang="en-US" altLang="ko-KR" dirty="0" err="1">
                <a:latin typeface="+mn-ea"/>
              </a:rPr>
              <a:t>os</a:t>
            </a:r>
            <a:r>
              <a:rPr lang="ko-KR" altLang="en-US" dirty="0">
                <a:latin typeface="+mn-ea"/>
              </a:rPr>
              <a:t>의 버전을 반환</a:t>
            </a:r>
          </a:p>
          <a:p>
            <a:r>
              <a:rPr lang="en-US" altLang="ko-KR" dirty="0">
                <a:latin typeface="+mn-ea"/>
              </a:rPr>
              <a:t>P</a:t>
            </a:r>
            <a:r>
              <a:rPr lang="ko-KR" altLang="en-US" dirty="0" err="1">
                <a:latin typeface="+mn-ea"/>
              </a:rPr>
              <a:t>latform.architecture</a:t>
            </a:r>
            <a:r>
              <a:rPr lang="ko-KR" altLang="en-US" dirty="0">
                <a:latin typeface="+mn-ea"/>
              </a:rPr>
              <a:t>()[0</a:t>
            </a:r>
            <a:r>
              <a:rPr lang="en-US" altLang="ko-KR" dirty="0">
                <a:latin typeface="+mn-ea"/>
              </a:rPr>
              <a:t>] : CPU</a:t>
            </a:r>
            <a:r>
              <a:rPr lang="ko-KR" altLang="en-US" dirty="0">
                <a:latin typeface="+mn-ea"/>
              </a:rPr>
              <a:t>의 아키텍처</a:t>
            </a:r>
            <a:r>
              <a:rPr lang="en-US" altLang="ko-KR" dirty="0">
                <a:latin typeface="+mn-ea"/>
              </a:rPr>
              <a:t>(32bit/64bit)</a:t>
            </a:r>
            <a:endParaRPr lang="ko-KR" altLang="en-US" dirty="0">
              <a:latin typeface="+mn-ea"/>
            </a:endParaRPr>
          </a:p>
          <a:p>
            <a:r>
              <a:rPr lang="ko-KR" altLang="en-US" dirty="0" err="1">
                <a:latin typeface="+mn-ea"/>
              </a:rPr>
              <a:t>psutil.cpu_count</a:t>
            </a:r>
            <a:r>
              <a:rPr lang="ko-KR" altLang="en-US" dirty="0">
                <a:latin typeface="+mn-ea"/>
              </a:rPr>
              <a:t>(</a:t>
            </a:r>
            <a:r>
              <a:rPr lang="ko-KR" altLang="en-US" dirty="0" err="1">
                <a:latin typeface="+mn-ea"/>
              </a:rPr>
              <a:t>logical</a:t>
            </a:r>
            <a:r>
              <a:rPr lang="ko-KR" altLang="en-US" dirty="0">
                <a:latin typeface="+mn-ea"/>
              </a:rPr>
              <a:t>=</a:t>
            </a:r>
            <a:r>
              <a:rPr lang="ko-KR" altLang="en-US" dirty="0" err="1">
                <a:latin typeface="+mn-ea"/>
              </a:rPr>
              <a:t>True</a:t>
            </a:r>
            <a:r>
              <a:rPr lang="ko-KR" altLang="en-US" dirty="0">
                <a:latin typeface="+mn-ea"/>
              </a:rPr>
              <a:t>) </a:t>
            </a:r>
            <a:r>
              <a:rPr lang="en-US" altLang="ko-KR" dirty="0">
                <a:latin typeface="+mn-ea"/>
              </a:rPr>
              <a:t>: </a:t>
            </a:r>
            <a:r>
              <a:rPr lang="ko-KR" altLang="en-US" dirty="0">
                <a:latin typeface="+mn-ea"/>
              </a:rPr>
              <a:t>논리</a:t>
            </a:r>
            <a:r>
              <a:rPr lang="en-US" altLang="ko-KR" dirty="0" err="1">
                <a:latin typeface="+mn-ea"/>
              </a:rPr>
              <a:t>cpu</a:t>
            </a:r>
            <a:r>
              <a:rPr lang="ko-KR" altLang="en-US" dirty="0">
                <a:latin typeface="+mn-ea"/>
              </a:rPr>
              <a:t>개수</a:t>
            </a:r>
          </a:p>
          <a:p>
            <a:r>
              <a:rPr lang="ko-KR" altLang="en-US" dirty="0" err="1">
                <a:latin typeface="+mn-ea"/>
              </a:rPr>
              <a:t>round</a:t>
            </a:r>
            <a:r>
              <a:rPr lang="ko-KR" altLang="en-US" dirty="0">
                <a:latin typeface="+mn-ea"/>
              </a:rPr>
              <a:t>(</a:t>
            </a:r>
            <a:r>
              <a:rPr lang="ko-KR" altLang="en-US" dirty="0" err="1">
                <a:latin typeface="+mn-ea"/>
              </a:rPr>
              <a:t>psutil.virtual_memory</a:t>
            </a:r>
            <a:r>
              <a:rPr lang="ko-KR" altLang="en-US" dirty="0">
                <a:latin typeface="+mn-ea"/>
              </a:rPr>
              <a:t>().</a:t>
            </a:r>
            <a:r>
              <a:rPr lang="ko-KR" altLang="en-US" dirty="0" err="1">
                <a:latin typeface="+mn-ea"/>
              </a:rPr>
              <a:t>total</a:t>
            </a:r>
            <a:r>
              <a:rPr lang="ko-KR" altLang="en-US" dirty="0">
                <a:latin typeface="+mn-ea"/>
              </a:rPr>
              <a:t> / (1024 ** 3), 2) </a:t>
            </a:r>
            <a:r>
              <a:rPr lang="en-US" altLang="ko-KR" dirty="0">
                <a:latin typeface="+mn-ea"/>
              </a:rPr>
              <a:t>: </a:t>
            </a:r>
            <a:r>
              <a:rPr lang="ko-KR" altLang="en-US" dirty="0">
                <a:latin typeface="+mn-ea"/>
              </a:rPr>
              <a:t>시스템의 총 메모리 크기를 </a:t>
            </a:r>
            <a:r>
              <a:rPr lang="en-US" altLang="ko-KR" dirty="0">
                <a:latin typeface="+mn-ea"/>
              </a:rPr>
              <a:t>GB</a:t>
            </a:r>
            <a:r>
              <a:rPr lang="ko-KR" altLang="en-US" dirty="0">
                <a:latin typeface="+mn-ea"/>
              </a:rPr>
              <a:t>단위로 반환</a:t>
            </a:r>
            <a:endParaRPr lang="en-US" altLang="ko-KR" dirty="0">
              <a:latin typeface="+mn-ea"/>
            </a:endParaRPr>
          </a:p>
          <a:p>
            <a:pPr algn="l">
              <a:lnSpc>
                <a:spcPts val="2520"/>
              </a:lnSpc>
            </a:pPr>
            <a:r>
              <a:rPr lang="en-US" altLang="ko-KR" sz="1800" dirty="0" err="1">
                <a:solidFill>
                  <a:srgbClr val="000000"/>
                </a:solidFill>
                <a:latin typeface="+mn-ea"/>
                <a:cs typeface="Source Han Sans KR"/>
                <a:sym typeface="Source Han Sans KR"/>
              </a:rPr>
              <a:t>psutil.disk_usage</a:t>
            </a:r>
            <a:r>
              <a:rPr lang="en-US" altLang="ko-KR" sz="1800" dirty="0">
                <a:solidFill>
                  <a:srgbClr val="000000"/>
                </a:solidFill>
                <a:latin typeface="+mn-ea"/>
                <a:cs typeface="Source Han Sans KR"/>
                <a:sym typeface="Source Han Sans KR"/>
              </a:rPr>
              <a:t>('/＇)</a:t>
            </a:r>
            <a:r>
              <a:rPr lang="ko-KR" altLang="en-US" dirty="0">
                <a:solidFill>
                  <a:srgbClr val="000000"/>
                </a:solidFill>
                <a:latin typeface="+mn-ea"/>
                <a:cs typeface="Source Han Sans KR"/>
                <a:sym typeface="Source Han Sans KR"/>
              </a:rPr>
              <a:t> </a:t>
            </a:r>
            <a:r>
              <a:rPr lang="en-US" altLang="ko-KR" dirty="0">
                <a:solidFill>
                  <a:srgbClr val="000000"/>
                </a:solidFill>
                <a:latin typeface="+mn-ea"/>
                <a:cs typeface="Source Han Sans KR"/>
                <a:sym typeface="Source Han Sans KR"/>
              </a:rPr>
              <a:t>:</a:t>
            </a:r>
            <a:r>
              <a:rPr lang="ko-KR" altLang="en-US"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시스템의 디스크 사용 비율 반환</a:t>
            </a:r>
            <a:endParaRPr lang="en-US" altLang="ko-KR" sz="1800" dirty="0">
              <a:solidFill>
                <a:srgbClr val="000000"/>
              </a:solidFill>
              <a:latin typeface="+mn-ea"/>
              <a:cs typeface="Source Han Sans KR"/>
              <a:sym typeface="Source Han Sans KR"/>
            </a:endParaRPr>
          </a:p>
          <a:p>
            <a:pPr algn="l">
              <a:lnSpc>
                <a:spcPts val="2520"/>
              </a:lnSpc>
            </a:pPr>
            <a:r>
              <a:rPr lang="en-US" altLang="ko-KR" sz="1800" dirty="0" err="1">
                <a:solidFill>
                  <a:srgbClr val="000000"/>
                </a:solidFill>
                <a:latin typeface="+mn-ea"/>
                <a:cs typeface="Source Han Sans KR"/>
                <a:sym typeface="Source Han Sans KR"/>
              </a:rPr>
              <a:t>psutil.net_if_addrs</a:t>
            </a:r>
            <a:r>
              <a:rPr lang="en-US" altLang="ko-KR" sz="1800" dirty="0">
                <a:solidFill>
                  <a:srgbClr val="000000"/>
                </a:solidFill>
                <a:latin typeface="+mn-ea"/>
                <a:cs typeface="Source Han Sans KR"/>
                <a:sym typeface="Source Han Sans KR"/>
              </a:rPr>
              <a:t>() : </a:t>
            </a:r>
            <a:r>
              <a:rPr lang="ko-KR" altLang="en-US" sz="1800" dirty="0">
                <a:solidFill>
                  <a:srgbClr val="000000"/>
                </a:solidFill>
                <a:latin typeface="+mn-ea"/>
                <a:cs typeface="Source Han Sans KR"/>
                <a:sym typeface="Source Han Sans KR"/>
              </a:rPr>
              <a:t>네트워크 인터페이스 목록을 반환</a:t>
            </a:r>
            <a:endParaRPr lang="en-US" altLang="ko-KR" sz="1800" dirty="0">
              <a:solidFill>
                <a:srgbClr val="000000"/>
              </a:solidFill>
              <a:latin typeface="+mn-ea"/>
              <a:cs typeface="Source Han Sans KR"/>
              <a:sym typeface="Source Han Sans KR"/>
            </a:endParaRPr>
          </a:p>
          <a:p>
            <a:pPr algn="l">
              <a:lnSpc>
                <a:spcPts val="2520"/>
              </a:lnSpc>
            </a:pPr>
            <a:r>
              <a:rPr lang="ko-KR" altLang="en-US" sz="1800" dirty="0">
                <a:solidFill>
                  <a:srgbClr val="000000"/>
                </a:solidFill>
                <a:latin typeface="+mn-ea"/>
                <a:cs typeface="Source Han Sans KR"/>
                <a:sym typeface="Source Han Sans KR"/>
              </a:rPr>
              <a:t>이 정보를 </a:t>
            </a:r>
            <a:r>
              <a:rPr lang="en-US" altLang="ko-KR" sz="1800" dirty="0" err="1">
                <a:solidFill>
                  <a:srgbClr val="000000"/>
                </a:solidFill>
                <a:latin typeface="+mn-ea"/>
                <a:cs typeface="Source Han Sans KR"/>
                <a:sym typeface="Source Han Sans KR"/>
              </a:rPr>
              <a:t>system_info</a:t>
            </a:r>
            <a:r>
              <a:rPr lang="en-US" altLang="ko-KR" sz="1800" dirty="0">
                <a:solidFill>
                  <a:srgbClr val="000000"/>
                </a:solidFill>
                <a:latin typeface="+mn-ea"/>
                <a:cs typeface="Source Han Sans KR"/>
                <a:sym typeface="Source Han Sans KR"/>
              </a:rPr>
              <a:t> </a:t>
            </a:r>
            <a:r>
              <a:rPr lang="ko-KR" altLang="en-US" sz="1800" dirty="0" err="1">
                <a:solidFill>
                  <a:srgbClr val="000000"/>
                </a:solidFill>
                <a:latin typeface="+mn-ea"/>
                <a:cs typeface="Source Han Sans KR"/>
                <a:sym typeface="Source Han Sans KR"/>
              </a:rPr>
              <a:t>딕셔너리에</a:t>
            </a:r>
            <a:r>
              <a:rPr lang="ko-KR" altLang="en-US" sz="1800" dirty="0">
                <a:solidFill>
                  <a:srgbClr val="000000"/>
                </a:solidFill>
                <a:latin typeface="+mn-ea"/>
                <a:cs typeface="Source Han Sans KR"/>
                <a:sym typeface="Source Han Sans KR"/>
              </a:rPr>
              <a:t> 담아 반환</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12C42767-0A76-27AF-5E39-9796E1621295}"/>
              </a:ext>
            </a:extLst>
          </p:cNvPr>
          <p:cNvSpPr txBox="1"/>
          <p:nvPr/>
        </p:nvSpPr>
        <p:spPr>
          <a:xfrm>
            <a:off x="9780910" y="5446724"/>
            <a:ext cx="57638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Get_system_info</a:t>
            </a:r>
            <a:r>
              <a:rPr lang="en-US" sz="1800" b="1" dirty="0">
                <a:solidFill>
                  <a:srgbClr val="000000"/>
                </a:solidFill>
                <a:latin typeface="Source Han Sans KR Bold"/>
                <a:ea typeface="Source Han Sans KR Bold"/>
                <a:cs typeface="Source Han Sans KR Bold"/>
                <a:sym typeface="Source Han Sans KR Bold"/>
              </a:rPr>
              <a:t>()</a:t>
            </a:r>
          </a:p>
        </p:txBody>
      </p:sp>
      <p:sp>
        <p:nvSpPr>
          <p:cNvPr id="31" name="TextBox 30">
            <a:extLst>
              <a:ext uri="{FF2B5EF4-FFF2-40B4-BE49-F238E27FC236}">
                <a16:creationId xmlns:a16="http://schemas.microsoft.com/office/drawing/2014/main" id="{CE9C7AB6-AAEE-970A-A735-77046EBD1B22}"/>
              </a:ext>
            </a:extLst>
          </p:cNvPr>
          <p:cNvSpPr txBox="1"/>
          <p:nvPr/>
        </p:nvSpPr>
        <p:spPr>
          <a:xfrm>
            <a:off x="1256868" y="2894102"/>
            <a:ext cx="7582332" cy="4524315"/>
          </a:xfrm>
          <a:prstGeom prst="rect">
            <a:avLst/>
          </a:prstGeom>
          <a:noFill/>
          <a:ln>
            <a:solidFill>
              <a:schemeClr val="tx1"/>
            </a:solidFill>
          </a:ln>
        </p:spPr>
        <p:txBody>
          <a:bodyPr wrap="square">
            <a:spAutoFit/>
          </a:bodyPr>
          <a:lstStyle/>
          <a:p>
            <a:r>
              <a:rPr lang="ko-KR" altLang="en-US" dirty="0" err="1"/>
              <a:t>import</a:t>
            </a:r>
            <a:r>
              <a:rPr lang="ko-KR" altLang="en-US" dirty="0"/>
              <a:t> </a:t>
            </a:r>
            <a:r>
              <a:rPr lang="ko-KR" altLang="en-US" dirty="0" err="1"/>
              <a:t>platform</a:t>
            </a:r>
            <a:endParaRPr lang="ko-KR" altLang="en-US" dirty="0"/>
          </a:p>
          <a:p>
            <a:r>
              <a:rPr lang="ko-KR" altLang="en-US" dirty="0" err="1"/>
              <a:t>import</a:t>
            </a:r>
            <a:r>
              <a:rPr lang="ko-KR" altLang="en-US" dirty="0"/>
              <a:t> </a:t>
            </a:r>
            <a:r>
              <a:rPr lang="ko-KR" altLang="en-US" dirty="0" err="1"/>
              <a:t>psutil</a:t>
            </a:r>
            <a:endParaRPr lang="ko-KR" altLang="en-US" dirty="0"/>
          </a:p>
          <a:p>
            <a:r>
              <a:rPr lang="ko-KR" altLang="en-US" dirty="0" err="1"/>
              <a:t>import</a:t>
            </a:r>
            <a:r>
              <a:rPr lang="ko-KR" altLang="en-US" dirty="0"/>
              <a:t> </a:t>
            </a:r>
            <a:r>
              <a:rPr lang="ko-KR" altLang="en-US" dirty="0" err="1"/>
              <a:t>json</a:t>
            </a:r>
            <a:endParaRPr lang="ko-KR" altLang="en-US" dirty="0"/>
          </a:p>
          <a:p>
            <a:r>
              <a:rPr lang="ko-KR" altLang="en-US" dirty="0" err="1"/>
              <a:t>from</a:t>
            </a:r>
            <a:r>
              <a:rPr lang="ko-KR" altLang="en-US" dirty="0"/>
              <a:t> </a:t>
            </a:r>
            <a:r>
              <a:rPr lang="ko-KR" altLang="en-US" dirty="0" err="1"/>
              <a:t>pathlib</a:t>
            </a:r>
            <a:r>
              <a:rPr lang="ko-KR" altLang="en-US" dirty="0"/>
              <a:t> </a:t>
            </a:r>
            <a:r>
              <a:rPr lang="ko-KR" altLang="en-US" dirty="0" err="1"/>
              <a:t>import</a:t>
            </a:r>
            <a:r>
              <a:rPr lang="ko-KR" altLang="en-US" dirty="0"/>
              <a:t> </a:t>
            </a:r>
            <a:r>
              <a:rPr lang="ko-KR" altLang="en-US" dirty="0" err="1"/>
              <a:t>Path</a:t>
            </a:r>
            <a:endParaRPr lang="ko-KR" altLang="en-US" dirty="0"/>
          </a:p>
          <a:p>
            <a:endParaRPr lang="ko-KR" altLang="en-US" dirty="0"/>
          </a:p>
          <a:p>
            <a:r>
              <a:rPr lang="ko-KR" altLang="en-US" dirty="0" err="1"/>
              <a:t>def</a:t>
            </a:r>
            <a:r>
              <a:rPr lang="ko-KR" altLang="en-US" dirty="0"/>
              <a:t> </a:t>
            </a:r>
            <a:r>
              <a:rPr lang="ko-KR" altLang="en-US" dirty="0" err="1"/>
              <a:t>get_system_info</a:t>
            </a:r>
            <a:r>
              <a:rPr lang="ko-KR" altLang="en-US" dirty="0"/>
              <a:t>():</a:t>
            </a:r>
          </a:p>
          <a:p>
            <a:r>
              <a:rPr lang="ko-KR" altLang="en-US" dirty="0"/>
              <a:t>    </a:t>
            </a:r>
            <a:r>
              <a:rPr lang="ko-KR" altLang="en-US" dirty="0" err="1"/>
              <a:t>system_info</a:t>
            </a:r>
            <a:r>
              <a:rPr lang="ko-KR" altLang="en-US" dirty="0"/>
              <a:t> = {</a:t>
            </a:r>
          </a:p>
          <a:p>
            <a:r>
              <a:rPr lang="ko-KR" altLang="en-US" dirty="0"/>
              <a:t>        "</a:t>
            </a:r>
            <a:r>
              <a:rPr lang="ko-KR" altLang="en-US" dirty="0" err="1"/>
              <a:t>os</a:t>
            </a:r>
            <a:r>
              <a:rPr lang="ko-KR" altLang="en-US" dirty="0"/>
              <a:t>": </a:t>
            </a:r>
            <a:r>
              <a:rPr lang="ko-KR" altLang="en-US" dirty="0" err="1"/>
              <a:t>platform.system</a:t>
            </a:r>
            <a:r>
              <a:rPr lang="ko-KR" altLang="en-US" dirty="0"/>
              <a:t>(),</a:t>
            </a:r>
          </a:p>
          <a:p>
            <a:r>
              <a:rPr lang="ko-KR" altLang="en-US" dirty="0"/>
              <a:t>        "</a:t>
            </a:r>
            <a:r>
              <a:rPr lang="ko-KR" altLang="en-US" dirty="0" err="1"/>
              <a:t>os_version</a:t>
            </a:r>
            <a:r>
              <a:rPr lang="ko-KR" altLang="en-US" dirty="0"/>
              <a:t>": </a:t>
            </a:r>
            <a:r>
              <a:rPr lang="ko-KR" altLang="en-US" dirty="0" err="1"/>
              <a:t>platform.version</a:t>
            </a:r>
            <a:r>
              <a:rPr lang="ko-KR" altLang="en-US" dirty="0"/>
              <a:t>(),</a:t>
            </a:r>
          </a:p>
          <a:p>
            <a:r>
              <a:rPr lang="ko-KR" altLang="en-US" dirty="0"/>
              <a:t>        "</a:t>
            </a:r>
            <a:r>
              <a:rPr lang="ko-KR" altLang="en-US" dirty="0" err="1"/>
              <a:t>architecture</a:t>
            </a:r>
            <a:r>
              <a:rPr lang="ko-KR" altLang="en-US" dirty="0"/>
              <a:t>": </a:t>
            </a:r>
            <a:r>
              <a:rPr lang="ko-KR" altLang="en-US" dirty="0" err="1"/>
              <a:t>platform.architecture</a:t>
            </a:r>
            <a:r>
              <a:rPr lang="ko-KR" altLang="en-US" dirty="0"/>
              <a:t>()[0],</a:t>
            </a:r>
          </a:p>
          <a:p>
            <a:r>
              <a:rPr lang="ko-KR" altLang="en-US" dirty="0"/>
              <a:t>        "</a:t>
            </a:r>
            <a:r>
              <a:rPr lang="ko-KR" altLang="en-US" dirty="0" err="1"/>
              <a:t>cpu_count</a:t>
            </a:r>
            <a:r>
              <a:rPr lang="ko-KR" altLang="en-US" dirty="0"/>
              <a:t>": </a:t>
            </a:r>
            <a:r>
              <a:rPr lang="ko-KR" altLang="en-US" dirty="0" err="1"/>
              <a:t>psutil.cpu_count</a:t>
            </a:r>
            <a:r>
              <a:rPr lang="ko-KR" altLang="en-US" dirty="0"/>
              <a:t>(</a:t>
            </a:r>
            <a:r>
              <a:rPr lang="ko-KR" altLang="en-US" dirty="0" err="1"/>
              <a:t>logical</a:t>
            </a:r>
            <a:r>
              <a:rPr lang="ko-KR" altLang="en-US" dirty="0"/>
              <a:t>=</a:t>
            </a:r>
            <a:r>
              <a:rPr lang="ko-KR" altLang="en-US" dirty="0" err="1"/>
              <a:t>True</a:t>
            </a:r>
            <a:r>
              <a:rPr lang="ko-KR" altLang="en-US" dirty="0"/>
              <a:t>),</a:t>
            </a:r>
          </a:p>
          <a:p>
            <a:r>
              <a:rPr lang="ko-KR" altLang="en-US" dirty="0"/>
              <a:t>        "</a:t>
            </a:r>
            <a:r>
              <a:rPr lang="ko-KR" altLang="en-US" dirty="0" err="1"/>
              <a:t>memory_total_gb</a:t>
            </a:r>
            <a:r>
              <a:rPr lang="ko-KR" altLang="en-US" dirty="0"/>
              <a:t>": </a:t>
            </a:r>
            <a:r>
              <a:rPr lang="ko-KR" altLang="en-US" dirty="0" err="1"/>
              <a:t>round</a:t>
            </a:r>
            <a:r>
              <a:rPr lang="ko-KR" altLang="en-US" dirty="0"/>
              <a:t>(</a:t>
            </a:r>
            <a:r>
              <a:rPr lang="ko-KR" altLang="en-US" dirty="0" err="1"/>
              <a:t>psutil.virtual_memory</a:t>
            </a:r>
            <a:r>
              <a:rPr lang="ko-KR" altLang="en-US" dirty="0"/>
              <a:t>().</a:t>
            </a:r>
            <a:r>
              <a:rPr lang="ko-KR" altLang="en-US" dirty="0" err="1"/>
              <a:t>total</a:t>
            </a:r>
            <a:r>
              <a:rPr lang="ko-KR" altLang="en-US" dirty="0"/>
              <a:t> / (1024 ** 3), 2),</a:t>
            </a:r>
          </a:p>
          <a:p>
            <a:r>
              <a:rPr lang="ko-KR" altLang="en-US" dirty="0"/>
              <a:t>        "</a:t>
            </a:r>
            <a:r>
              <a:rPr lang="ko-KR" altLang="en-US" dirty="0" err="1"/>
              <a:t>disk_usage_percent</a:t>
            </a:r>
            <a:r>
              <a:rPr lang="ko-KR" altLang="en-US" dirty="0"/>
              <a:t>": </a:t>
            </a:r>
            <a:r>
              <a:rPr lang="ko-KR" altLang="en-US" dirty="0" err="1"/>
              <a:t>psutil.disk_usage</a:t>
            </a:r>
            <a:r>
              <a:rPr lang="ko-KR" altLang="en-US" dirty="0"/>
              <a:t>('/').</a:t>
            </a:r>
            <a:r>
              <a:rPr lang="ko-KR" altLang="en-US" dirty="0" err="1"/>
              <a:t>percent</a:t>
            </a:r>
            <a:r>
              <a:rPr lang="ko-KR" altLang="en-US" dirty="0"/>
              <a:t>,</a:t>
            </a:r>
          </a:p>
          <a:p>
            <a:r>
              <a:rPr lang="ko-KR" altLang="en-US" dirty="0"/>
              <a:t>        "</a:t>
            </a:r>
            <a:r>
              <a:rPr lang="ko-KR" altLang="en-US" dirty="0" err="1"/>
              <a:t>network_interfaces</a:t>
            </a:r>
            <a:r>
              <a:rPr lang="ko-KR" altLang="en-US" dirty="0"/>
              <a:t>": </a:t>
            </a:r>
            <a:r>
              <a:rPr lang="ko-KR" altLang="en-US" dirty="0" err="1"/>
              <a:t>list</a:t>
            </a:r>
            <a:r>
              <a:rPr lang="ko-KR" altLang="en-US" dirty="0"/>
              <a:t>(</a:t>
            </a:r>
            <a:r>
              <a:rPr lang="ko-KR" altLang="en-US" dirty="0" err="1"/>
              <a:t>psutil.net_if_addrs</a:t>
            </a:r>
            <a:r>
              <a:rPr lang="ko-KR" altLang="en-US" dirty="0"/>
              <a:t>().</a:t>
            </a:r>
            <a:r>
              <a:rPr lang="ko-KR" altLang="en-US" dirty="0" err="1"/>
              <a:t>keys</a:t>
            </a:r>
            <a:r>
              <a:rPr lang="ko-KR" altLang="en-US" dirty="0"/>
              <a:t>())</a:t>
            </a:r>
          </a:p>
          <a:p>
            <a:r>
              <a:rPr lang="ko-KR" altLang="en-US" dirty="0"/>
              <a:t>    }</a:t>
            </a:r>
          </a:p>
          <a:p>
            <a:r>
              <a:rPr lang="ko-KR" altLang="en-US" dirty="0"/>
              <a:t>    </a:t>
            </a:r>
            <a:r>
              <a:rPr lang="ko-KR" altLang="en-US" dirty="0" err="1"/>
              <a:t>return</a:t>
            </a:r>
            <a:r>
              <a:rPr lang="ko-KR" altLang="en-US" dirty="0"/>
              <a:t> </a:t>
            </a:r>
            <a:r>
              <a:rPr lang="ko-KR" altLang="en-US" dirty="0" err="1"/>
              <a:t>system_info</a:t>
            </a:r>
            <a:endParaRPr lang="ko-KR" altLang="en-US" dirty="0"/>
          </a:p>
        </p:txBody>
      </p:sp>
    </p:spTree>
    <p:extLst>
      <p:ext uri="{BB962C8B-B14F-4D97-AF65-F5344CB8AC3E}">
        <p14:creationId xmlns:p14="http://schemas.microsoft.com/office/powerpoint/2010/main" val="1340296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8541-7A66-1514-AD50-A577E684BD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ABD1AD-725A-4EB2-E85B-192DF1733BD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A5F01CD0-D04C-D883-94CE-7CFA692D435E}"/>
              </a:ext>
            </a:extLst>
          </p:cNvPr>
          <p:cNvSpPr txBox="1"/>
          <p:nvPr/>
        </p:nvSpPr>
        <p:spPr>
          <a:xfrm>
            <a:off x="1028700" y="3572769"/>
            <a:ext cx="6134100" cy="300339"/>
          </a:xfrm>
          <a:prstGeom prst="rect">
            <a:avLst/>
          </a:prstGeom>
        </p:spPr>
        <p:txBody>
          <a:bodyPr wrap="square" lIns="0" tIns="0" rIns="0" bIns="0" rtlCol="0" anchor="t">
            <a:spAutoFit/>
          </a:bodyPr>
          <a:lstStyle/>
          <a:p>
            <a:pPr algn="l">
              <a:lnSpc>
                <a:spcPts val="2520"/>
              </a:lnSpc>
            </a:pPr>
            <a:r>
              <a:rPr lang="en-US" dirty="0" err="1">
                <a:solidFill>
                  <a:srgbClr val="000000"/>
                </a:solidFill>
                <a:latin typeface="Source Han Sans KR"/>
                <a:ea typeface="Source Han Sans KR"/>
                <a:cs typeface="Source Han Sans KR"/>
                <a:sym typeface="Source Han Sans KR"/>
              </a:rPr>
              <a:t>Get_system_info</a:t>
            </a:r>
            <a:r>
              <a:rPr lang="en-US"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를 호출하여 시스템정보를 </a:t>
            </a:r>
            <a:r>
              <a:rPr lang="en-US" altLang="ko-KR" dirty="0" err="1">
                <a:solidFill>
                  <a:srgbClr val="000000"/>
                </a:solidFill>
                <a:latin typeface="Source Han Sans KR"/>
                <a:ea typeface="Source Han Sans KR"/>
                <a:cs typeface="Source Han Sans KR"/>
                <a:sym typeface="Source Han Sans KR"/>
              </a:rPr>
              <a:t>json</a:t>
            </a:r>
            <a:r>
              <a:rPr lang="ko-KR" altLang="en-US" dirty="0">
                <a:solidFill>
                  <a:srgbClr val="000000"/>
                </a:solidFill>
                <a:latin typeface="Source Han Sans KR"/>
                <a:ea typeface="Source Han Sans KR"/>
                <a:cs typeface="Source Han Sans KR"/>
                <a:sym typeface="Source Han Sans KR"/>
              </a:rPr>
              <a:t>파일에 저장</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506C49CF-970C-F80D-F7F6-BE4248B06CCC}"/>
              </a:ext>
            </a:extLst>
          </p:cNvPr>
          <p:cNvSpPr txBox="1"/>
          <p:nvPr/>
        </p:nvSpPr>
        <p:spPr>
          <a:xfrm>
            <a:off x="1028700" y="3069096"/>
            <a:ext cx="514350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a:t>
            </a:r>
          </a:p>
        </p:txBody>
      </p:sp>
      <p:sp>
        <p:nvSpPr>
          <p:cNvPr id="7" name="TextBox 7">
            <a:extLst>
              <a:ext uri="{FF2B5EF4-FFF2-40B4-BE49-F238E27FC236}">
                <a16:creationId xmlns:a16="http://schemas.microsoft.com/office/drawing/2014/main" id="{64324903-C62B-872B-D76F-A1FC2FA6E5D4}"/>
              </a:ext>
            </a:extLst>
          </p:cNvPr>
          <p:cNvSpPr txBox="1"/>
          <p:nvPr/>
        </p:nvSpPr>
        <p:spPr>
          <a:xfrm>
            <a:off x="1030544" y="5143500"/>
            <a:ext cx="7199056" cy="1262140"/>
          </a:xfrm>
          <a:prstGeom prst="rect">
            <a:avLst/>
          </a:prstGeom>
        </p:spPr>
        <p:txBody>
          <a:bodyPr wrap="square" lIns="0" tIns="0" rIns="0" bIns="0" rtlCol="0" anchor="t">
            <a:spAutoFit/>
          </a:bodyPr>
          <a:lstStyle/>
          <a:p>
            <a:pPr algn="l">
              <a:lnSpc>
                <a:spcPts val="2520"/>
              </a:lnSpc>
            </a:pPr>
            <a:r>
              <a:rPr lang="en-US" sz="1800" dirty="0" err="1">
                <a:solidFill>
                  <a:srgbClr val="000000"/>
                </a:solidFill>
                <a:latin typeface="Source Han Sans KR"/>
                <a:ea typeface="Source Han Sans KR"/>
                <a:cs typeface="Source Han Sans KR"/>
                <a:sym typeface="Source Han Sans KR"/>
              </a:rPr>
              <a:t>optimizer_settings</a:t>
            </a:r>
            <a:r>
              <a:rPr lang="en-US"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캐시 최적화 설정</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캐시사용 활성화 및 최대 캐시 크기 </a:t>
            </a:r>
            <a:r>
              <a:rPr lang="en-US" altLang="ko-KR" sz="1800" dirty="0">
                <a:solidFill>
                  <a:srgbClr val="000000"/>
                </a:solidFill>
                <a:latin typeface="Source Han Sans KR"/>
                <a:ea typeface="Source Han Sans KR"/>
                <a:cs typeface="Source Han Sans KR"/>
                <a:sym typeface="Source Han Sans KR"/>
              </a:rPr>
              <a:t>500MB</a:t>
            </a:r>
            <a:r>
              <a:rPr lang="ko-KR" altLang="en-US" sz="1800" dirty="0">
                <a:solidFill>
                  <a:srgbClr val="000000"/>
                </a:solidFill>
                <a:latin typeface="Source Han Sans KR"/>
                <a:ea typeface="Source Han Sans KR"/>
                <a:cs typeface="Source Han Sans KR"/>
                <a:sym typeface="Source Han Sans KR"/>
              </a:rPr>
              <a:t>로 설정</a:t>
            </a:r>
            <a:endParaRPr lang="en-US" dirty="0">
              <a:solidFill>
                <a:srgbClr val="000000"/>
              </a:solidFill>
              <a:latin typeface="Source Han Sans KR"/>
              <a:ea typeface="Source Han Sans KR"/>
              <a:cs typeface="Source Han Sans KR"/>
              <a:sym typeface="Source Han Sans KR"/>
            </a:endParaRPr>
          </a:p>
          <a:p>
            <a:pPr algn="l">
              <a:lnSpc>
                <a:spcPts val="2520"/>
              </a:lnSpc>
            </a:pPr>
            <a:r>
              <a:rPr lang="en-US" sz="1800" dirty="0" err="1">
                <a:solidFill>
                  <a:srgbClr val="000000"/>
                </a:solidFill>
                <a:latin typeface="Source Han Sans KR"/>
                <a:ea typeface="Source Han Sans KR"/>
                <a:cs typeface="Source Han Sans KR"/>
                <a:sym typeface="Source Han Sans KR"/>
              </a:rPr>
              <a:t>restore_settings</a:t>
            </a:r>
            <a:r>
              <a:rPr lang="en-US"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자동 백업 설정</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백업을 자동으로 수행하고 백업 간격을 </a:t>
            </a:r>
            <a:r>
              <a:rPr lang="en-US" altLang="ko-KR" sz="1800" dirty="0">
                <a:solidFill>
                  <a:srgbClr val="000000"/>
                </a:solidFill>
                <a:latin typeface="Source Han Sans KR"/>
                <a:ea typeface="Source Han Sans KR"/>
                <a:cs typeface="Source Han Sans KR"/>
                <a:sym typeface="Source Han Sans KR"/>
              </a:rPr>
              <a:t>24</a:t>
            </a:r>
            <a:r>
              <a:rPr lang="ko-KR" altLang="en-US" sz="1800" dirty="0">
                <a:solidFill>
                  <a:srgbClr val="000000"/>
                </a:solidFill>
                <a:latin typeface="Source Han Sans KR"/>
                <a:ea typeface="Source Han Sans KR"/>
                <a:cs typeface="Source Han Sans KR"/>
                <a:sym typeface="Source Han Sans KR"/>
              </a:rPr>
              <a:t>시간으로 설정</a:t>
            </a:r>
            <a:endParaRPr lang="en-US" altLang="ko-KR" sz="1800" dirty="0">
              <a:solidFill>
                <a:srgbClr val="000000"/>
              </a:solidFill>
              <a:latin typeface="Source Han Sans KR"/>
              <a:ea typeface="Source Han Sans KR"/>
              <a:cs typeface="Source Han Sans KR"/>
              <a:sym typeface="Source Han Sans KR"/>
            </a:endParaRPr>
          </a:p>
        </p:txBody>
      </p:sp>
      <p:sp>
        <p:nvSpPr>
          <p:cNvPr id="8" name="TextBox 8">
            <a:extLst>
              <a:ext uri="{FF2B5EF4-FFF2-40B4-BE49-F238E27FC236}">
                <a16:creationId xmlns:a16="http://schemas.microsoft.com/office/drawing/2014/main" id="{6276177A-4E19-5B38-67A7-F7C2ECB617DB}"/>
              </a:ext>
            </a:extLst>
          </p:cNvPr>
          <p:cNvSpPr txBox="1"/>
          <p:nvPr/>
        </p:nvSpPr>
        <p:spPr>
          <a:xfrm>
            <a:off x="1028700" y="4639827"/>
            <a:ext cx="7048500" cy="300339"/>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a:ea typeface="Source Han Sans KR"/>
                <a:cs typeface="Source Han Sans KR"/>
                <a:sym typeface="Source Han Sans KR"/>
              </a:rPr>
              <a:t>최적화 및 복원기능의 일부</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9" name="TextBox 9">
            <a:extLst>
              <a:ext uri="{FF2B5EF4-FFF2-40B4-BE49-F238E27FC236}">
                <a16:creationId xmlns:a16="http://schemas.microsoft.com/office/drawing/2014/main" id="{4EA05F0F-4C18-097F-F273-61B546DC4495}"/>
              </a:ext>
            </a:extLst>
          </p:cNvPr>
          <p:cNvSpPr txBox="1"/>
          <p:nvPr/>
        </p:nvSpPr>
        <p:spPr>
          <a:xfrm>
            <a:off x="1028700" y="7926567"/>
            <a:ext cx="6414451" cy="620939"/>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Path(</a:t>
            </a:r>
            <a:r>
              <a:rPr lang="en-US" sz="1800" dirty="0" err="1">
                <a:solidFill>
                  <a:srgbClr val="000000"/>
                </a:solidFill>
                <a:latin typeface="Source Han Sans KR"/>
                <a:ea typeface="Source Han Sans KR"/>
                <a:cs typeface="Source Han Sans KR"/>
                <a:sym typeface="Source Han Sans KR"/>
              </a:rPr>
              <a:t>file_path</a:t>
            </a:r>
            <a:r>
              <a:rPr lang="en-US" sz="1800" dirty="0">
                <a:solidFill>
                  <a:srgbClr val="000000"/>
                </a:solidFill>
                <a:latin typeface="Source Han Sans KR"/>
                <a:ea typeface="Source Han Sans KR"/>
                <a:cs typeface="Source Han Sans KR"/>
                <a:sym typeface="Source Han Sans KR"/>
              </a:rPr>
              <a:t>).</a:t>
            </a:r>
            <a:r>
              <a:rPr lang="en-US" sz="1800" dirty="0" err="1">
                <a:solidFill>
                  <a:srgbClr val="000000"/>
                </a:solidFill>
                <a:latin typeface="Source Han Sans KR"/>
                <a:ea typeface="Source Han Sans KR"/>
                <a:cs typeface="Source Han Sans KR"/>
                <a:sym typeface="Source Han Sans KR"/>
              </a:rPr>
              <a:t>parent.mkdir</a:t>
            </a:r>
            <a:r>
              <a:rPr lang="en-US" sz="1800" dirty="0">
                <a:solidFill>
                  <a:srgbClr val="000000"/>
                </a:solidFill>
                <a:latin typeface="Source Han Sans KR"/>
                <a:ea typeface="Source Han Sans KR"/>
                <a:cs typeface="Source Han Sans KR"/>
                <a:sym typeface="Source Han Sans KR"/>
              </a:rPr>
              <a:t>(parents=True, </a:t>
            </a:r>
            <a:r>
              <a:rPr lang="en-US" sz="1800" dirty="0" err="1">
                <a:solidFill>
                  <a:srgbClr val="000000"/>
                </a:solidFill>
                <a:latin typeface="Source Han Sans KR"/>
                <a:ea typeface="Source Han Sans KR"/>
                <a:cs typeface="Source Han Sans KR"/>
                <a:sym typeface="Source Han Sans KR"/>
              </a:rPr>
              <a:t>exist_ok</a:t>
            </a:r>
            <a:r>
              <a:rPr lang="en-US" sz="1800" dirty="0">
                <a:solidFill>
                  <a:srgbClr val="000000"/>
                </a:solidFill>
                <a:latin typeface="Source Han Sans KR"/>
                <a:ea typeface="Source Han Sans KR"/>
                <a:cs typeface="Source Han Sans KR"/>
                <a:sym typeface="Source Han Sans KR"/>
              </a:rPr>
              <a:t>=True)</a:t>
            </a:r>
            <a:r>
              <a:rPr lang="ko-KR" altLang="en-US" dirty="0">
                <a:solidFill>
                  <a:srgbClr val="000000"/>
                </a:solidFill>
                <a:latin typeface="Source Han Sans KR"/>
                <a:ea typeface="Source Han Sans KR"/>
                <a:cs typeface="Source Han Sans KR"/>
                <a:sym typeface="Source Han Sans KR"/>
              </a:rPr>
              <a:t>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설정 파일을 저장할 디렉토리가 없다면 생성</a:t>
            </a:r>
            <a:endParaRPr lang="en-US" altLang="ko-KR" sz="1800" dirty="0">
              <a:solidFill>
                <a:srgbClr val="000000"/>
              </a:solidFill>
              <a:latin typeface="Source Han Sans KR"/>
              <a:ea typeface="Source Han Sans KR"/>
              <a:cs typeface="Source Han Sans KR"/>
              <a:sym typeface="Source Han Sans KR"/>
            </a:endParaRPr>
          </a:p>
        </p:txBody>
      </p:sp>
      <p:sp>
        <p:nvSpPr>
          <p:cNvPr id="10" name="TextBox 10">
            <a:extLst>
              <a:ext uri="{FF2B5EF4-FFF2-40B4-BE49-F238E27FC236}">
                <a16:creationId xmlns:a16="http://schemas.microsoft.com/office/drawing/2014/main" id="{71386DB5-1A3C-E422-35B5-302F9019F9E9}"/>
              </a:ext>
            </a:extLst>
          </p:cNvPr>
          <p:cNvSpPr txBox="1"/>
          <p:nvPr/>
        </p:nvSpPr>
        <p:spPr>
          <a:xfrm>
            <a:off x="1028700" y="971550"/>
            <a:ext cx="3487043" cy="514350"/>
          </a:xfrm>
          <a:prstGeom prst="rect">
            <a:avLst/>
          </a:prstGeom>
        </p:spPr>
        <p:txBody>
          <a:bodyPr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254837F6-FD0D-FDB5-A7A0-88AEED51C237}"/>
              </a:ext>
            </a:extLst>
          </p:cNvPr>
          <p:cNvSpPr txBox="1"/>
          <p:nvPr/>
        </p:nvSpPr>
        <p:spPr>
          <a:xfrm>
            <a:off x="1662749" y="1616980"/>
            <a:ext cx="6414451" cy="335861"/>
          </a:xfrm>
          <a:prstGeom prst="rect">
            <a:avLst/>
          </a:prstGeom>
        </p:spPr>
        <p:txBody>
          <a:bodyPr wrap="square"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환경 정보를 </a:t>
            </a:r>
            <a:r>
              <a:rPr lang="en-US" altLang="ko-KR" sz="2000" b="1" dirty="0" err="1">
                <a:solidFill>
                  <a:srgbClr val="000000"/>
                </a:solidFill>
                <a:latin typeface="Source Han Sans KR Bold"/>
                <a:ea typeface="Source Han Sans KR Bold"/>
                <a:cs typeface="Source Han Sans KR Bold"/>
                <a:sym typeface="Source Han Sans KR Bold"/>
              </a:rPr>
              <a:t>settings.json</a:t>
            </a:r>
            <a:r>
              <a:rPr lang="ko-KR" altLang="en-US" sz="2000" b="1" dirty="0">
                <a:solidFill>
                  <a:srgbClr val="000000"/>
                </a:solidFill>
                <a:latin typeface="Source Han Sans KR Bold"/>
                <a:ea typeface="Source Han Sans KR Bold"/>
                <a:cs typeface="Source Han Sans KR Bold"/>
                <a:sym typeface="Source Han Sans KR Bold"/>
              </a:rPr>
              <a:t>에 저장하는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8" name="TextBox 18">
            <a:extLst>
              <a:ext uri="{FF2B5EF4-FFF2-40B4-BE49-F238E27FC236}">
                <a16:creationId xmlns:a16="http://schemas.microsoft.com/office/drawing/2014/main" id="{8BF3A8D8-03C6-9F72-2081-F2923BEE9460}"/>
              </a:ext>
            </a:extLst>
          </p:cNvPr>
          <p:cNvSpPr txBox="1"/>
          <p:nvPr/>
        </p:nvSpPr>
        <p:spPr>
          <a:xfrm>
            <a:off x="1028700" y="7422893"/>
            <a:ext cx="194310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나머지 코드</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29" name="TextBox 28">
            <a:extLst>
              <a:ext uri="{FF2B5EF4-FFF2-40B4-BE49-F238E27FC236}">
                <a16:creationId xmlns:a16="http://schemas.microsoft.com/office/drawing/2014/main" id="{15A454EE-DED9-6682-1A62-1EBFEA95A2AE}"/>
              </a:ext>
            </a:extLst>
          </p:cNvPr>
          <p:cNvSpPr txBox="1"/>
          <p:nvPr/>
        </p:nvSpPr>
        <p:spPr>
          <a:xfrm>
            <a:off x="8382000" y="2172455"/>
            <a:ext cx="6414451" cy="6463308"/>
          </a:xfrm>
          <a:prstGeom prst="rect">
            <a:avLst/>
          </a:prstGeom>
          <a:noFill/>
          <a:ln>
            <a:solidFill>
              <a:schemeClr val="tx1"/>
            </a:solidFill>
          </a:ln>
        </p:spPr>
        <p:txBody>
          <a:bodyPr wrap="square">
            <a:spAutoFit/>
          </a:bodyPr>
          <a:lstStyle/>
          <a:p>
            <a:r>
              <a:rPr lang="ko-KR" altLang="en-US" dirty="0" err="1"/>
              <a:t>def</a:t>
            </a:r>
            <a:r>
              <a:rPr lang="ko-KR" altLang="en-US" dirty="0"/>
              <a:t> </a:t>
            </a:r>
            <a:r>
              <a:rPr lang="ko-KR" altLang="en-US" dirty="0" err="1"/>
              <a:t>save_settings</a:t>
            </a:r>
            <a:r>
              <a:rPr lang="ko-KR" altLang="en-US" dirty="0"/>
              <a:t>(</a:t>
            </a:r>
            <a:r>
              <a:rPr lang="ko-KR" altLang="en-US" dirty="0" err="1"/>
              <a:t>file_path</a:t>
            </a:r>
            <a:r>
              <a:rPr lang="ko-KR" altLang="en-US" dirty="0"/>
              <a:t>='</a:t>
            </a:r>
            <a:r>
              <a:rPr lang="ko-KR" altLang="en-US" dirty="0" err="1"/>
              <a:t>config</a:t>
            </a:r>
            <a:r>
              <a:rPr lang="ko-KR" altLang="en-US" dirty="0"/>
              <a:t>/</a:t>
            </a:r>
            <a:r>
              <a:rPr lang="ko-KR" altLang="en-US" dirty="0" err="1"/>
              <a:t>settings.json</a:t>
            </a:r>
            <a:r>
              <a:rPr lang="ko-KR" altLang="en-US" dirty="0"/>
              <a:t>'):</a:t>
            </a:r>
          </a:p>
          <a:p>
            <a:r>
              <a:rPr lang="ko-KR" altLang="en-US" dirty="0"/>
              <a:t>    </a:t>
            </a:r>
            <a:r>
              <a:rPr lang="ko-KR" altLang="en-US" dirty="0" err="1"/>
              <a:t>system_info</a:t>
            </a:r>
            <a:r>
              <a:rPr lang="ko-KR" altLang="en-US" dirty="0"/>
              <a:t> = </a:t>
            </a:r>
            <a:r>
              <a:rPr lang="ko-KR" altLang="en-US" dirty="0" err="1"/>
              <a:t>get_system_info</a:t>
            </a:r>
            <a:r>
              <a:rPr lang="ko-KR" altLang="en-US" dirty="0"/>
              <a:t>()</a:t>
            </a:r>
          </a:p>
          <a:p>
            <a:endParaRPr lang="ko-KR" altLang="en-US" dirty="0"/>
          </a:p>
          <a:p>
            <a:r>
              <a:rPr lang="ko-KR" altLang="en-US" dirty="0"/>
              <a:t>    </a:t>
            </a:r>
            <a:r>
              <a:rPr lang="ko-KR" altLang="en-US" dirty="0" err="1"/>
              <a:t>settings</a:t>
            </a:r>
            <a:r>
              <a:rPr lang="ko-KR" altLang="en-US" dirty="0"/>
              <a:t> = {</a:t>
            </a:r>
          </a:p>
          <a:p>
            <a:r>
              <a:rPr lang="ko-KR" altLang="en-US" dirty="0"/>
              <a:t>        "</a:t>
            </a:r>
            <a:r>
              <a:rPr lang="ko-KR" altLang="en-US" dirty="0" err="1"/>
              <a:t>system_info</a:t>
            </a:r>
            <a:r>
              <a:rPr lang="ko-KR" altLang="en-US" dirty="0"/>
              <a:t>": </a:t>
            </a:r>
            <a:r>
              <a:rPr lang="ko-KR" altLang="en-US" dirty="0" err="1"/>
              <a:t>system_info</a:t>
            </a:r>
            <a:r>
              <a:rPr lang="ko-KR" altLang="en-US" dirty="0"/>
              <a:t>,</a:t>
            </a:r>
          </a:p>
          <a:p>
            <a:r>
              <a:rPr lang="ko-KR" altLang="en-US" dirty="0"/>
              <a:t>        "</a:t>
            </a:r>
            <a:r>
              <a:rPr lang="ko-KR" altLang="en-US" dirty="0" err="1"/>
              <a:t>optimizer_settings</a:t>
            </a:r>
            <a:r>
              <a:rPr lang="ko-KR" altLang="en-US" dirty="0"/>
              <a:t>": {</a:t>
            </a:r>
          </a:p>
          <a:p>
            <a:r>
              <a:rPr lang="ko-KR" altLang="en-US" dirty="0"/>
              <a:t>            "</a:t>
            </a:r>
            <a:r>
              <a:rPr lang="ko-KR" altLang="en-US" dirty="0" err="1"/>
              <a:t>enable_cache</a:t>
            </a:r>
            <a:r>
              <a:rPr lang="ko-KR" altLang="en-US" dirty="0"/>
              <a:t>": </a:t>
            </a:r>
            <a:r>
              <a:rPr lang="ko-KR" altLang="en-US" dirty="0" err="1"/>
              <a:t>True</a:t>
            </a:r>
            <a:r>
              <a:rPr lang="ko-KR" altLang="en-US" dirty="0"/>
              <a:t>,</a:t>
            </a:r>
          </a:p>
          <a:p>
            <a:r>
              <a:rPr lang="ko-KR" altLang="en-US" dirty="0"/>
              <a:t>            "</a:t>
            </a:r>
            <a:r>
              <a:rPr lang="ko-KR" altLang="en-US" dirty="0" err="1"/>
              <a:t>max_cache_size_mb</a:t>
            </a:r>
            <a:r>
              <a:rPr lang="ko-KR" altLang="en-US" dirty="0"/>
              <a:t>": 500</a:t>
            </a:r>
          </a:p>
          <a:p>
            <a:r>
              <a:rPr lang="ko-KR" altLang="en-US" dirty="0"/>
              <a:t>        },</a:t>
            </a:r>
          </a:p>
          <a:p>
            <a:r>
              <a:rPr lang="ko-KR" altLang="en-US" dirty="0"/>
              <a:t>        "</a:t>
            </a:r>
            <a:r>
              <a:rPr lang="ko-KR" altLang="en-US" dirty="0" err="1"/>
              <a:t>restore_settings</a:t>
            </a:r>
            <a:r>
              <a:rPr lang="ko-KR" altLang="en-US" dirty="0"/>
              <a:t>": {</a:t>
            </a:r>
          </a:p>
          <a:p>
            <a:r>
              <a:rPr lang="ko-KR" altLang="en-US" dirty="0"/>
              <a:t>            "</a:t>
            </a:r>
            <a:r>
              <a:rPr lang="ko-KR" altLang="en-US" dirty="0" err="1"/>
              <a:t>auto_backup</a:t>
            </a:r>
            <a:r>
              <a:rPr lang="ko-KR" altLang="en-US" dirty="0"/>
              <a:t>": </a:t>
            </a:r>
            <a:r>
              <a:rPr lang="ko-KR" altLang="en-US" dirty="0" err="1"/>
              <a:t>True</a:t>
            </a:r>
            <a:r>
              <a:rPr lang="ko-KR" altLang="en-US" dirty="0"/>
              <a:t>,</a:t>
            </a:r>
          </a:p>
          <a:p>
            <a:r>
              <a:rPr lang="ko-KR" altLang="en-US" dirty="0"/>
              <a:t>            "</a:t>
            </a:r>
            <a:r>
              <a:rPr lang="ko-KR" altLang="en-US" dirty="0" err="1"/>
              <a:t>backup_interval_hours</a:t>
            </a:r>
            <a:r>
              <a:rPr lang="ko-KR" altLang="en-US" dirty="0"/>
              <a:t>": 24</a:t>
            </a:r>
          </a:p>
          <a:p>
            <a:r>
              <a:rPr lang="ko-KR" altLang="en-US" dirty="0"/>
              <a:t>        }</a:t>
            </a:r>
          </a:p>
          <a:p>
            <a:r>
              <a:rPr lang="ko-KR" altLang="en-US" dirty="0"/>
              <a:t>    }</a:t>
            </a:r>
            <a:endParaRPr lang="en-US" altLang="ko-KR" dirty="0"/>
          </a:p>
          <a:p>
            <a:endParaRPr lang="ko-KR" altLang="en-US" dirty="0"/>
          </a:p>
          <a:p>
            <a:r>
              <a:rPr lang="ko-KR" altLang="en-US" dirty="0"/>
              <a:t>    </a:t>
            </a:r>
            <a:r>
              <a:rPr lang="en-US" altLang="ko-KR" dirty="0"/>
              <a:t>Path(</a:t>
            </a:r>
            <a:r>
              <a:rPr lang="en-US" altLang="ko-KR" dirty="0" err="1"/>
              <a:t>file_path</a:t>
            </a:r>
            <a:r>
              <a:rPr lang="en-US" altLang="ko-KR" dirty="0"/>
              <a:t>).</a:t>
            </a:r>
            <a:r>
              <a:rPr lang="en-US" altLang="ko-KR" dirty="0" err="1"/>
              <a:t>parent.mkdir</a:t>
            </a:r>
            <a:r>
              <a:rPr lang="en-US" altLang="ko-KR" dirty="0"/>
              <a:t>(parents=True, </a:t>
            </a:r>
            <a:r>
              <a:rPr lang="en-US" altLang="ko-KR" dirty="0" err="1"/>
              <a:t>exist_ok</a:t>
            </a:r>
            <a:r>
              <a:rPr lang="en-US" altLang="ko-KR" dirty="0"/>
              <a:t>=True)</a:t>
            </a:r>
          </a:p>
          <a:p>
            <a:r>
              <a:rPr lang="en-US" altLang="ko-KR" dirty="0"/>
              <a:t>    </a:t>
            </a:r>
          </a:p>
          <a:p>
            <a:r>
              <a:rPr lang="en-US" altLang="ko-KR" dirty="0"/>
              <a:t>    with open(</a:t>
            </a:r>
            <a:r>
              <a:rPr lang="en-US" altLang="ko-KR" dirty="0" err="1"/>
              <a:t>file_path</a:t>
            </a:r>
            <a:r>
              <a:rPr lang="en-US" altLang="ko-KR" dirty="0"/>
              <a:t>, 'w') as f:</a:t>
            </a:r>
          </a:p>
          <a:p>
            <a:r>
              <a:rPr lang="en-US" altLang="ko-KR" dirty="0"/>
              <a:t>        </a:t>
            </a:r>
            <a:r>
              <a:rPr lang="en-US" altLang="ko-KR" dirty="0" err="1"/>
              <a:t>json.dump</a:t>
            </a:r>
            <a:r>
              <a:rPr lang="en-US" altLang="ko-KR" dirty="0"/>
              <a:t>(settings, f, indent=4)</a:t>
            </a:r>
          </a:p>
          <a:p>
            <a:endParaRPr lang="en-US" altLang="ko-KR" dirty="0"/>
          </a:p>
          <a:p>
            <a:r>
              <a:rPr lang="en-US" altLang="ko-KR" dirty="0"/>
              <a:t>if __name__ == "__main__":</a:t>
            </a:r>
          </a:p>
          <a:p>
            <a:r>
              <a:rPr lang="en-US" altLang="ko-KR" dirty="0"/>
              <a:t>    </a:t>
            </a:r>
            <a:r>
              <a:rPr lang="en-US" altLang="ko-KR" dirty="0" err="1"/>
              <a:t>save_settings</a:t>
            </a:r>
            <a:r>
              <a:rPr lang="en-US" altLang="ko-KR" dirty="0"/>
              <a:t>()</a:t>
            </a:r>
          </a:p>
          <a:p>
            <a:r>
              <a:rPr lang="en-US" altLang="ko-KR" dirty="0"/>
              <a:t>    print(</a:t>
            </a:r>
            <a:r>
              <a:rPr lang="en-US" altLang="ko-KR" dirty="0" err="1"/>
              <a:t>f"Settings</a:t>
            </a:r>
            <a:r>
              <a:rPr lang="en-US" altLang="ko-KR" dirty="0"/>
              <a:t> saved successfully in 'config/</a:t>
            </a:r>
            <a:r>
              <a:rPr lang="en-US" altLang="ko-KR" dirty="0" err="1"/>
              <a:t>settings.json</a:t>
            </a:r>
            <a:r>
              <a:rPr lang="en-US" altLang="ko-KR" dirty="0"/>
              <a:t>'")</a:t>
            </a:r>
            <a:endParaRPr lang="ko-KR" altLang="en-US" dirty="0"/>
          </a:p>
        </p:txBody>
      </p:sp>
    </p:spTree>
    <p:extLst>
      <p:ext uri="{BB962C8B-B14F-4D97-AF65-F5344CB8AC3E}">
        <p14:creationId xmlns:p14="http://schemas.microsoft.com/office/powerpoint/2010/main" val="2511634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11088-A5EA-6165-D584-EA66760936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13B3FB-195B-175A-7152-5A9C4495DA5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2C1CC822-6C73-A7A0-7683-D7AD2B92F88A}"/>
              </a:ext>
            </a:extLst>
          </p:cNvPr>
          <p:cNvSpPr txBox="1"/>
          <p:nvPr/>
        </p:nvSpPr>
        <p:spPr>
          <a:xfrm>
            <a:off x="1028700" y="3572769"/>
            <a:ext cx="6134100" cy="941540"/>
          </a:xfrm>
          <a:prstGeom prst="rect">
            <a:avLst/>
          </a:prstGeom>
        </p:spPr>
        <p:txBody>
          <a:bodyPr wrap="square" lIns="0" tIns="0" rIns="0" bIns="0" rtlCol="0" anchor="t">
            <a:spAutoFit/>
          </a:bodyPr>
          <a:lstStyle/>
          <a:p>
            <a:pPr algn="l">
              <a:lnSpc>
                <a:spcPts val="2520"/>
              </a:lnSpc>
            </a:pPr>
            <a:r>
              <a:rPr lang="ko-KR" altLang="en-US" sz="1800" dirty="0">
                <a:solidFill>
                  <a:srgbClr val="000000"/>
                </a:solidFill>
                <a:latin typeface="Source Han Sans KR"/>
                <a:ea typeface="Source Han Sans KR"/>
                <a:cs typeface="Source Han Sans KR"/>
                <a:sym typeface="Source Han Sans KR"/>
              </a:rPr>
              <a:t>시스템 정보를 성공적으로 가져옴</a:t>
            </a:r>
            <a:endParaRPr lang="en-US" altLang="ko-KR" sz="1800" dirty="0">
              <a:solidFill>
                <a:srgbClr val="000000"/>
              </a:solidFill>
              <a:latin typeface="Source Han Sans KR"/>
              <a:ea typeface="Source Han Sans KR"/>
              <a:cs typeface="Source Han Sans KR"/>
              <a:sym typeface="Source Han Sans KR"/>
            </a:endParaRPr>
          </a:p>
          <a:p>
            <a:pPr algn="l">
              <a:lnSpc>
                <a:spcPts val="2520"/>
              </a:lnSpc>
            </a:pP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ko-KR" altLang="en-US" dirty="0">
                <a:solidFill>
                  <a:srgbClr val="000000"/>
                </a:solidFill>
                <a:latin typeface="Source Han Sans KR"/>
                <a:ea typeface="Source Han Sans KR"/>
                <a:cs typeface="Source Han Sans KR"/>
                <a:sym typeface="Source Han Sans KR"/>
              </a:rPr>
              <a:t>이제 최적화 및 복원기능에 관련된 설정을 넣어야 함</a:t>
            </a:r>
            <a:r>
              <a:rPr lang="en-US" altLang="ko-KR" dirty="0">
                <a:solidFill>
                  <a:srgbClr val="000000"/>
                </a:solidFill>
                <a:latin typeface="Source Han Sans KR"/>
                <a:ea typeface="Source Han Sans KR"/>
                <a:cs typeface="Source Han Sans KR"/>
                <a:sym typeface="Source Han Sans KR"/>
              </a:rPr>
              <a:t>.</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B9B8B611-F2AF-AFDC-9164-161CAF8F2544}"/>
              </a:ext>
            </a:extLst>
          </p:cNvPr>
          <p:cNvSpPr txBox="1"/>
          <p:nvPr/>
        </p:nvSpPr>
        <p:spPr>
          <a:xfrm>
            <a:off x="1028700" y="3069096"/>
            <a:ext cx="5143500" cy="329193"/>
          </a:xfrm>
          <a:prstGeom prst="rect">
            <a:avLst/>
          </a:prstGeom>
        </p:spPr>
        <p:txBody>
          <a:bodyPr wrap="square" lIns="0" tIns="0" rIns="0" bIns="0" rtlCol="0" anchor="t">
            <a:spAutoFit/>
          </a:bodyPr>
          <a:lstStyle/>
          <a:p>
            <a:pPr algn="l">
              <a:lnSpc>
                <a:spcPts val="2800"/>
              </a:lnSpc>
            </a:pPr>
            <a:r>
              <a:rPr lang="en-US" altLang="ko-KR" sz="1800" b="1" dirty="0" err="1">
                <a:solidFill>
                  <a:srgbClr val="000000"/>
                </a:solidFill>
                <a:latin typeface="Source Han Sans KR Bold"/>
                <a:ea typeface="Source Han Sans KR Bold"/>
                <a:cs typeface="Source Han Sans KR Bold"/>
                <a:sym typeface="Source Han Sans KR Bold"/>
              </a:rPr>
              <a:t>Settings.json</a:t>
            </a:r>
            <a:endParaRPr lang="en-US" altLang="ko-KR" sz="1800" b="1" dirty="0">
              <a:solidFill>
                <a:srgbClr val="000000"/>
              </a:solidFill>
              <a:latin typeface="Source Han Sans KR Bold"/>
              <a:ea typeface="Source Han Sans KR Bold"/>
              <a:cs typeface="Source Han Sans KR Bold"/>
              <a:sym typeface="Source Han Sans KR Bold"/>
            </a:endParaRPr>
          </a:p>
        </p:txBody>
      </p:sp>
      <p:sp>
        <p:nvSpPr>
          <p:cNvPr id="10" name="TextBox 10">
            <a:extLst>
              <a:ext uri="{FF2B5EF4-FFF2-40B4-BE49-F238E27FC236}">
                <a16:creationId xmlns:a16="http://schemas.microsoft.com/office/drawing/2014/main" id="{80832536-71D0-8024-A0F3-7F26A8EB9786}"/>
              </a:ext>
            </a:extLst>
          </p:cNvPr>
          <p:cNvSpPr txBox="1"/>
          <p:nvPr/>
        </p:nvSpPr>
        <p:spPr>
          <a:xfrm>
            <a:off x="1028700" y="971550"/>
            <a:ext cx="6414451" cy="495264"/>
          </a:xfrm>
          <a:prstGeom prst="rect">
            <a:avLst/>
          </a:prstGeom>
        </p:spPr>
        <p:txBody>
          <a:bodyPr wrap="square"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CD0C0BD1-A844-9517-45A8-D758D0A3D7EC}"/>
              </a:ext>
            </a:extLst>
          </p:cNvPr>
          <p:cNvSpPr txBox="1"/>
          <p:nvPr/>
        </p:nvSpPr>
        <p:spPr>
          <a:xfrm>
            <a:off x="1662749" y="1616980"/>
            <a:ext cx="6414451" cy="335861"/>
          </a:xfrm>
          <a:prstGeom prst="rect">
            <a:avLst/>
          </a:prstGeom>
        </p:spPr>
        <p:txBody>
          <a:bodyPr wrap="square"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실행 시 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780957F8-984C-8A82-AB71-74F674004E30}"/>
              </a:ext>
            </a:extLst>
          </p:cNvPr>
          <p:cNvPicPr>
            <a:picLocks noChangeAspect="1"/>
          </p:cNvPicPr>
          <p:nvPr/>
        </p:nvPicPr>
        <p:blipFill>
          <a:blip r:embed="rId4"/>
          <a:stretch>
            <a:fillRect/>
          </a:stretch>
        </p:blipFill>
        <p:spPr>
          <a:xfrm>
            <a:off x="8534400" y="1926821"/>
            <a:ext cx="8535591" cy="4744112"/>
          </a:xfrm>
          <a:prstGeom prst="rect">
            <a:avLst/>
          </a:prstGeom>
        </p:spPr>
      </p:pic>
    </p:spTree>
    <p:extLst>
      <p:ext uri="{BB962C8B-B14F-4D97-AF65-F5344CB8AC3E}">
        <p14:creationId xmlns:p14="http://schemas.microsoft.com/office/powerpoint/2010/main" val="2246359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91D86-9639-4479-8286-08955DA42FF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1A46506-7DF7-CD3A-07BC-5609FBA9D11A}"/>
              </a:ext>
            </a:extLst>
          </p:cNvPr>
          <p:cNvSpPr txBox="1"/>
          <p:nvPr/>
        </p:nvSpPr>
        <p:spPr>
          <a:xfrm>
            <a:off x="1028700" y="971550"/>
            <a:ext cx="11163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2-settings.json</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54779AC5-EF20-39C4-10DD-25F40BEF24B6}"/>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4FDA3A69-D75A-9F66-F24F-6E874EE881B0}"/>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65DA2767-8C7F-E6A9-A5EC-B687A8D63CB4}"/>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C4BDA54B-A2E6-51A3-C369-D0D85CDA75C3}"/>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205C454E-8276-0AE3-7D99-8EB09DEF874E}"/>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F8530751-4198-35B4-85E9-759671CFF8D6}"/>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46E68A86-76DF-755C-85FF-D9D76E2FBC6B}"/>
              </a:ext>
            </a:extLst>
          </p:cNvPr>
          <p:cNvSpPr txBox="1"/>
          <p:nvPr/>
        </p:nvSpPr>
        <p:spPr>
          <a:xfrm>
            <a:off x="1828800" y="4045200"/>
            <a:ext cx="9767176" cy="60711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b="1" dirty="0">
                <a:latin typeface="Source Han Sans KR Bold" panose="020B0600000101010101" charset="-127"/>
                <a:ea typeface="Source Han Sans KR Bold" panose="020B0600000101010101" charset="-127"/>
              </a:rPr>
              <a:t>설정 로드 및 유효성 검사</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설정값</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config_builder.py #</a:t>
            </a:r>
            <a:r>
              <a:rPr lang="ko-KR" altLang="en-US" b="1" dirty="0">
                <a:latin typeface="Source Han Sans KR Bold" panose="020B0600000101010101" charset="-127"/>
                <a:ea typeface="Source Han Sans KR Bold" panose="020B0600000101010101" charset="-127"/>
              </a:rPr>
              <a:t>정보 수집 및 설정 파일 생성</a:t>
            </a:r>
            <a:endParaRPr lang="en-US" altLang="ko-KR" b="1" dirty="0">
              <a:latin typeface="Source Han Sans KR Bold" panose="020B0600000101010101" charset="-127"/>
              <a:ea typeface="Source Han Sans KR Bold" panose="020B0600000101010101" charset="-127"/>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
        <p:nvSpPr>
          <p:cNvPr id="9" name="TextBox 8">
            <a:extLst>
              <a:ext uri="{FF2B5EF4-FFF2-40B4-BE49-F238E27FC236}">
                <a16:creationId xmlns:a16="http://schemas.microsoft.com/office/drawing/2014/main" id="{DD23DA53-B1F8-E132-C829-C3DB2D84BFFE}"/>
              </a:ext>
            </a:extLst>
          </p:cNvPr>
          <p:cNvSpPr txBox="1"/>
          <p:nvPr/>
        </p:nvSpPr>
        <p:spPr>
          <a:xfrm>
            <a:off x="8001000" y="4266337"/>
            <a:ext cx="8632146" cy="1477328"/>
          </a:xfrm>
          <a:prstGeom prst="rect">
            <a:avLst/>
          </a:prstGeom>
          <a:noFill/>
        </p:spPr>
        <p:txBody>
          <a:bodyPr wrap="square" rtlCol="0">
            <a:spAutoFit/>
          </a:bodyPr>
          <a:lstStyle/>
          <a:p>
            <a:r>
              <a:rPr lang="en-US" altLang="ko-KR" dirty="0" err="1"/>
              <a:t>Psutil</a:t>
            </a:r>
            <a:r>
              <a:rPr lang="ko-KR" altLang="en-US" dirty="0"/>
              <a:t>을 사용하여 시스템 상태를 동적으로 가져옴</a:t>
            </a:r>
            <a:r>
              <a:rPr lang="en-US" altLang="ko-KR" dirty="0"/>
              <a:t>.</a:t>
            </a:r>
          </a:p>
          <a:p>
            <a:endParaRPr lang="en-US" altLang="ko-KR" dirty="0"/>
          </a:p>
          <a:p>
            <a:r>
              <a:rPr lang="en-US" altLang="ko-KR" dirty="0" err="1"/>
              <a:t>settings.json</a:t>
            </a:r>
            <a:r>
              <a:rPr lang="ko-KR" altLang="en-US" dirty="0"/>
              <a:t>이 </a:t>
            </a:r>
            <a:r>
              <a:rPr lang="en-US" altLang="ko-KR" dirty="0"/>
              <a:t>JSON </a:t>
            </a:r>
            <a:r>
              <a:rPr lang="ko-KR" altLang="en-US" dirty="0"/>
              <a:t>형식인 이유</a:t>
            </a:r>
            <a:endParaRPr lang="en-US" altLang="ko-KR" dirty="0"/>
          </a:p>
          <a:p>
            <a:r>
              <a:rPr lang="en-US" altLang="ko-KR" dirty="0"/>
              <a:t>	-</a:t>
            </a:r>
            <a:r>
              <a:rPr lang="ko-KR" altLang="en-US" dirty="0"/>
              <a:t>많은 프로그래밍 언어에서 기본적으로 지원되는 데이터 형식</a:t>
            </a:r>
            <a:r>
              <a:rPr lang="en-US" altLang="ko-KR" dirty="0"/>
              <a:t>.(</a:t>
            </a:r>
            <a:r>
              <a:rPr lang="ko-KR" altLang="en-US" dirty="0"/>
              <a:t>호환성</a:t>
            </a:r>
            <a:r>
              <a:rPr lang="en-US" altLang="ko-KR" dirty="0"/>
              <a:t>)</a:t>
            </a:r>
          </a:p>
          <a:p>
            <a:r>
              <a:rPr lang="en-US" altLang="ko-KR" dirty="0"/>
              <a:t>	-</a:t>
            </a:r>
            <a:r>
              <a:rPr lang="ko-KR" altLang="en-US" dirty="0"/>
              <a:t>구조가 명확하고 확장이 용이하여 프로젝트가 커질수록 유리함</a:t>
            </a:r>
            <a:r>
              <a:rPr lang="en-US" altLang="ko-KR" dirty="0"/>
              <a:t>.(</a:t>
            </a:r>
            <a:r>
              <a:rPr lang="ko-KR" altLang="en-US" dirty="0"/>
              <a:t>유연성</a:t>
            </a:r>
            <a:r>
              <a:rPr lang="en-US" altLang="ko-KR" dirty="0"/>
              <a:t>)</a:t>
            </a:r>
          </a:p>
        </p:txBody>
      </p:sp>
    </p:spTree>
    <p:extLst>
      <p:ext uri="{BB962C8B-B14F-4D97-AF65-F5344CB8AC3E}">
        <p14:creationId xmlns:p14="http://schemas.microsoft.com/office/powerpoint/2010/main" val="393048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984D-A05F-9B46-56E3-3FF07172F219}"/>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A6E981E4-542C-1C84-F899-0EC2742D1DF6}"/>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90A39107-3C78-AB82-889D-BD7FE6A9E1CE}"/>
              </a:ext>
            </a:extLst>
          </p:cNvPr>
          <p:cNvGraphicFramePr>
            <a:graphicFrameLocks noGrp="1"/>
          </p:cNvGraphicFramePr>
          <p:nvPr>
            <p:extLst>
              <p:ext uri="{D42A27DB-BD31-4B8C-83A1-F6EECF244321}">
                <p14:modId xmlns:p14="http://schemas.microsoft.com/office/powerpoint/2010/main" val="3741148494"/>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a:t>
                      </a:r>
                      <a:r>
                        <a:rPr lang="ko-KR" altLang="en-US" dirty="0"/>
                        <a:t>신규 추가</a:t>
                      </a:r>
                      <a:r>
                        <a:rPr lang="en-US" altLang="ko-KR" dirty="0"/>
                        <a:t>) → config.py </a:t>
                      </a:r>
                      <a:r>
                        <a:rPr lang="ko-KR" altLang="en-US" dirty="0"/>
                        <a:t>기능 검증</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방화벽 규칙 최적화 기능 구현</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방화벽 규칙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방화벽 규칙 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방화벽 규칙 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4212087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7D92CC-38E2-4FC0-C919-613316DB31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6F0D3AA-F1BE-5F1D-A18D-592A74D39478}"/>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~3</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F78F20A5-4A40-0AE3-F4CA-FB69EC0C1E63}"/>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E03F5A4E-FF95-9D49-57C2-916284F88DA6}"/>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2C0689D7-A117-AB9F-E5AB-DA1897AD3BE6}"/>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7D58DB80-B5D0-78EF-A4F4-A913D23200DF}"/>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6EA3ED71-A887-9793-6FA1-79CE7D68009D}"/>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~3</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930935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A7A5-509F-8CBB-D1E5-0A89D05341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A8C9C0-A5FF-5655-66E2-765E3FDE85E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EBCB87D2-9194-E25B-0795-E026E77BE50A}"/>
              </a:ext>
            </a:extLst>
          </p:cNvPr>
          <p:cNvSpPr txBox="1"/>
          <p:nvPr/>
        </p:nvSpPr>
        <p:spPr>
          <a:xfrm>
            <a:off x="992256" y="2985056"/>
            <a:ext cx="10858501" cy="2536785"/>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en-US" altLang="ko-KR" sz="1800" dirty="0">
                <a:solidFill>
                  <a:srgbClr val="000000"/>
                </a:solidFill>
                <a:latin typeface="+mn-ea"/>
                <a:cs typeface="Source Han Sans KR"/>
                <a:sym typeface="Source Han Sans KR"/>
              </a:rPr>
              <a:t>CPU </a:t>
            </a:r>
            <a:r>
              <a:rPr lang="ko-KR" altLang="en-US" sz="1800" dirty="0">
                <a:solidFill>
                  <a:srgbClr val="000000"/>
                </a:solidFill>
                <a:latin typeface="+mn-ea"/>
                <a:cs typeface="Source Han Sans KR"/>
                <a:sym typeface="Source Han Sans KR"/>
              </a:rPr>
              <a:t>스케줄링 최적화</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CPU </a:t>
            </a:r>
            <a:r>
              <a:rPr lang="ko-KR" altLang="en-US" dirty="0">
                <a:solidFill>
                  <a:srgbClr val="000000"/>
                </a:solidFill>
                <a:latin typeface="+mn-ea"/>
                <a:cs typeface="Source Han Sans KR"/>
                <a:sym typeface="Source Han Sans KR"/>
              </a:rPr>
              <a:t>코어 사용 우선순위를 조정하여 중요한 프로세스에 더 많은 리소스를 할당</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chrt</a:t>
            </a:r>
            <a:r>
              <a:rPr lang="en-US" altLang="ko-KR" dirty="0">
                <a:solidFill>
                  <a:srgbClr val="000000"/>
                </a:solidFill>
                <a:latin typeface="+mn-ea"/>
                <a:cs typeface="Source Han Sans KR"/>
                <a:sym typeface="Source Han Sans KR"/>
              </a:rPr>
              <a:t>, nice, renice</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CPU </a:t>
            </a:r>
            <a:r>
              <a:rPr lang="ko-KR" altLang="en-US" dirty="0">
                <a:solidFill>
                  <a:srgbClr val="000000"/>
                </a:solidFill>
                <a:latin typeface="+mn-ea"/>
                <a:cs typeface="Source Han Sans KR"/>
                <a:sym typeface="Source Han Sans KR"/>
              </a:rPr>
              <a:t>사용량이 과부하 상태에서도 중요한 작업이 원활하게 수행됨</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latin typeface="+mn-ea"/>
              </a:rPr>
              <a:t>I/O </a:t>
            </a:r>
            <a:r>
              <a:rPr lang="ko-KR" altLang="en-US" dirty="0">
                <a:latin typeface="+mn-ea"/>
              </a:rPr>
              <a:t>성능 최적화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디스크 입출력 속도 개선을 위해 </a:t>
            </a:r>
            <a:r>
              <a:rPr lang="ko-KR" altLang="en-US" sz="1800" dirty="0" err="1">
                <a:solidFill>
                  <a:srgbClr val="000000"/>
                </a:solidFill>
                <a:latin typeface="+mn-ea"/>
                <a:cs typeface="Source Han Sans KR"/>
                <a:sym typeface="Source Han Sans KR"/>
              </a:rPr>
              <a:t>캐싱이나</a:t>
            </a:r>
            <a:r>
              <a:rPr lang="ko-KR" altLang="en-US" sz="1800" dirty="0">
                <a:solidFill>
                  <a:srgbClr val="000000"/>
                </a:solidFill>
                <a:latin typeface="+mn-ea"/>
                <a:cs typeface="Source Han Sans KR"/>
                <a:sym typeface="Source Han Sans KR"/>
              </a:rPr>
              <a:t> 버퍼 설정 조정</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 </a:t>
            </a:r>
            <a:r>
              <a:rPr lang="en-US" altLang="ko-KR" sz="1800" dirty="0" err="1">
                <a:solidFill>
                  <a:srgbClr val="000000"/>
                </a:solidFill>
                <a:latin typeface="+mn-ea"/>
                <a:cs typeface="Source Han Sans KR"/>
                <a:sym typeface="Source Han Sans KR"/>
              </a:rPr>
              <a:t>sysctl</a:t>
            </a:r>
            <a:r>
              <a:rPr lang="en-US" altLang="ko-KR" sz="1800" dirty="0">
                <a:solidFill>
                  <a:srgbClr val="000000"/>
                </a:solidFill>
                <a:latin typeface="+mn-ea"/>
                <a:cs typeface="Source Han Sans KR"/>
                <a:sym typeface="Source Han Sans KR"/>
              </a:rPr>
              <a:t> </a:t>
            </a:r>
            <a:r>
              <a:rPr lang="en-US" altLang="ko-KR" sz="1800" dirty="0" err="1">
                <a:solidFill>
                  <a:srgbClr val="000000"/>
                </a:solidFill>
                <a:latin typeface="+mn-ea"/>
                <a:cs typeface="Source Han Sans KR"/>
                <a:sym typeface="Source Han Sans KR"/>
              </a:rPr>
              <a:t>vm.dirty_ratio</a:t>
            </a:r>
            <a:r>
              <a:rPr lang="en-US" altLang="ko-KR" sz="1800" dirty="0">
                <a:solidFill>
                  <a:srgbClr val="000000"/>
                </a:solidFill>
                <a:latin typeface="+mn-ea"/>
                <a:cs typeface="Source Han Sans KR"/>
                <a:sym typeface="Source Han Sans KR"/>
              </a:rPr>
              <a:t>=10 (</a:t>
            </a:r>
            <a:r>
              <a:rPr lang="ko-KR" altLang="en-US" sz="1800" dirty="0">
                <a:solidFill>
                  <a:srgbClr val="000000"/>
                </a:solidFill>
                <a:latin typeface="+mn-ea"/>
                <a:cs typeface="Source Han Sans KR"/>
                <a:sym typeface="Source Han Sans KR"/>
              </a:rPr>
              <a:t>디스크 쓰기 지연 조정</a:t>
            </a:r>
            <a:r>
              <a:rPr lang="en-US" altLang="ko-KR" sz="1800" dirty="0">
                <a:solidFill>
                  <a:srgbClr val="000000"/>
                </a:solidFill>
                <a:latin typeface="+mn-ea"/>
                <a:cs typeface="Source Han Sans KR"/>
                <a:sym typeface="Source Han Sans KR"/>
              </a:rPr>
              <a:t>)</a:t>
            </a: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데이터베이스나 대용량 파일 처리가 </a:t>
            </a:r>
            <a:r>
              <a:rPr lang="ko-KR" altLang="en-US" sz="1800" dirty="0" err="1">
                <a:solidFill>
                  <a:srgbClr val="000000"/>
                </a:solidFill>
                <a:latin typeface="+mn-ea"/>
                <a:cs typeface="Source Han Sans KR"/>
                <a:sym typeface="Source Han Sans KR"/>
              </a:rPr>
              <a:t>빨라짐</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DE2CBE38-0F74-BBEE-1509-915453CF5A49}"/>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시스템 성능 최적화</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AE5EA29B-B2CB-B288-26D6-CDB7A231BFCD}"/>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err="1">
                <a:latin typeface="+mn-ea"/>
              </a:rPr>
              <a:t>Swappiness</a:t>
            </a:r>
            <a:r>
              <a:rPr lang="en-US" altLang="ko-KR" dirty="0">
                <a:latin typeface="+mn-ea"/>
              </a:rPr>
              <a:t> </a:t>
            </a:r>
            <a:r>
              <a:rPr lang="ko-KR" altLang="en-US" dirty="0">
                <a:latin typeface="+mn-ea"/>
              </a:rPr>
              <a:t>설정</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커널이 </a:t>
            </a:r>
            <a:r>
              <a:rPr lang="ko-KR" altLang="en-US" dirty="0" err="1">
                <a:latin typeface="+mn-ea"/>
              </a:rPr>
              <a:t>스왑</a:t>
            </a:r>
            <a:r>
              <a:rPr lang="ko-KR" altLang="en-US" dirty="0">
                <a:latin typeface="+mn-ea"/>
              </a:rPr>
              <a:t> 메모리를 사용하는 빈도를 조정</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 </a:t>
            </a:r>
            <a:r>
              <a:rPr lang="en-US" altLang="ko-KR" dirty="0" err="1">
                <a:latin typeface="+mn-ea"/>
              </a:rPr>
              <a:t>sysctl</a:t>
            </a:r>
            <a:r>
              <a:rPr lang="en-US" altLang="ko-KR" dirty="0">
                <a:latin typeface="+mn-ea"/>
              </a:rPr>
              <a:t> </a:t>
            </a:r>
            <a:r>
              <a:rPr lang="en-US" altLang="ko-KR" dirty="0" err="1">
                <a:latin typeface="+mn-ea"/>
              </a:rPr>
              <a:t>vm.swappiness</a:t>
            </a:r>
            <a:r>
              <a:rPr lang="en-US" altLang="ko-KR" dirty="0">
                <a:latin typeface="+mn-ea"/>
              </a:rPr>
              <a:t>=10</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자주 사용하는 데이터가 메모리에 유지되어 성능이 개선됨</a:t>
            </a:r>
            <a:endParaRPr lang="en-US" altLang="ko-KR" dirty="0">
              <a:latin typeface="+mn-ea"/>
            </a:endParaRPr>
          </a:p>
          <a:p>
            <a:pPr algn="l">
              <a:lnSpc>
                <a:spcPts val="2520"/>
              </a:lnSpc>
            </a:pPr>
            <a:r>
              <a:rPr lang="ko-KR" altLang="en-US" dirty="0">
                <a:latin typeface="+mn-ea"/>
              </a:rPr>
              <a:t>２．　</a:t>
            </a:r>
            <a:r>
              <a:rPr lang="en-US" altLang="ko-KR" dirty="0">
                <a:latin typeface="+mn-ea"/>
              </a:rPr>
              <a:t>Cache </a:t>
            </a:r>
            <a:r>
              <a:rPr lang="ko-KR" altLang="en-US" dirty="0">
                <a:latin typeface="+mn-ea"/>
              </a:rPr>
              <a:t>및 </a:t>
            </a:r>
            <a:r>
              <a:rPr lang="en-US" altLang="ko-KR" dirty="0">
                <a:latin typeface="+mn-ea"/>
              </a:rPr>
              <a:t>Buffer </a:t>
            </a:r>
            <a:r>
              <a:rPr lang="ko-KR" altLang="en-US" dirty="0">
                <a:latin typeface="+mn-ea"/>
              </a:rPr>
              <a:t>최적화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불필요한 캐시 데이터를 정리하여 메모리 공간 확보</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a:t>
            </a:r>
            <a:r>
              <a:rPr lang="ko-KR" altLang="en-US" sz="1800" dirty="0">
                <a:solidFill>
                  <a:srgbClr val="000000"/>
                </a:solidFill>
                <a:latin typeface="+mn-ea"/>
                <a:cs typeface="Source Han Sans KR"/>
                <a:sym typeface="Source Han Sans KR"/>
              </a:rPr>
              <a:t>　</a:t>
            </a:r>
            <a:r>
              <a:rPr lang="en-US" altLang="ko-KR" sz="1800" dirty="0">
                <a:solidFill>
                  <a:srgbClr val="000000"/>
                </a:solidFill>
                <a:latin typeface="+mn-ea"/>
                <a:cs typeface="Source Han Sans KR"/>
                <a:sym typeface="Source Han Sans KR"/>
              </a:rPr>
              <a:t>sync &amp;&amp; echo 3 &gt; /proc/sys/</a:t>
            </a:r>
            <a:r>
              <a:rPr lang="en-US" altLang="ko-KR" sz="1800" dirty="0" err="1">
                <a:solidFill>
                  <a:srgbClr val="000000"/>
                </a:solidFill>
                <a:latin typeface="+mn-ea"/>
                <a:cs typeface="Source Han Sans KR"/>
                <a:sym typeface="Source Han Sans KR"/>
              </a:rPr>
              <a:t>vm</a:t>
            </a:r>
            <a:r>
              <a:rPr lang="en-US" altLang="ko-KR" sz="1800" dirty="0">
                <a:solidFill>
                  <a:srgbClr val="000000"/>
                </a:solidFill>
                <a:latin typeface="+mn-ea"/>
                <a:cs typeface="Source Han Sans KR"/>
                <a:sym typeface="Source Han Sans KR"/>
              </a:rPr>
              <a:t>/</a:t>
            </a:r>
            <a:r>
              <a:rPr lang="en-US" altLang="ko-KR" sz="1800" dirty="0" err="1">
                <a:solidFill>
                  <a:srgbClr val="000000"/>
                </a:solidFill>
                <a:latin typeface="+mn-ea"/>
                <a:cs typeface="Source Han Sans KR"/>
                <a:sym typeface="Source Han Sans KR"/>
              </a:rPr>
              <a:t>drop_caches</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 과부하 시 메모리 확보에 유리</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0E4EE168-8C59-6A29-97F5-31E89352FD28}"/>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FBBEAF1F-A9B0-0781-D1D5-0441654433CA}"/>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98C03774-1D9C-426D-7E86-37343C1B5AE6}"/>
              </a:ext>
            </a:extLst>
          </p:cNvPr>
          <p:cNvSpPr txBox="1"/>
          <p:nvPr/>
        </p:nvSpPr>
        <p:spPr>
          <a:xfrm>
            <a:off x="992256" y="5878130"/>
            <a:ext cx="2019300" cy="292581"/>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mn-ea"/>
                <a:cs typeface="Source Han Sans KR Bold"/>
                <a:sym typeface="Source Han Sans KR Bold"/>
              </a:rPr>
              <a:t>메모리　최적화</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386514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C4B1-FF3C-BE2B-CC47-9D92BE60F8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ADC500-0DC3-BB5B-8FFA-D6FBB76A2DE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F1129C26-33FD-C822-DC4F-3C29FECEB263}"/>
              </a:ext>
            </a:extLst>
          </p:cNvPr>
          <p:cNvSpPr txBox="1"/>
          <p:nvPr/>
        </p:nvSpPr>
        <p:spPr>
          <a:xfrm>
            <a:off x="992256" y="2985056"/>
            <a:ext cx="10858501" cy="2855590"/>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solidFill>
                  <a:srgbClr val="000000"/>
                </a:solidFill>
                <a:latin typeface="+mn-ea"/>
                <a:cs typeface="Source Han Sans KR"/>
                <a:sym typeface="Source Han Sans KR"/>
              </a:rPr>
              <a:t>GRUB </a:t>
            </a:r>
            <a:r>
              <a:rPr lang="ko-KR" altLang="en-US" dirty="0">
                <a:solidFill>
                  <a:srgbClr val="000000"/>
                </a:solidFill>
                <a:latin typeface="+mn-ea"/>
                <a:cs typeface="Source Han Sans KR"/>
                <a:sym typeface="Source Han Sans KR"/>
              </a:rPr>
              <a:t>복원</a:t>
            </a:r>
            <a:endParaRPr lang="en-US" altLang="ko-KR" dirty="0">
              <a:solidFill>
                <a:srgbClr val="000000"/>
              </a:solidFill>
              <a:latin typeface="+mn-ea"/>
              <a:cs typeface="Source Han Sans KR"/>
              <a:sym typeface="Source Han Sans KR"/>
            </a:endParaRPr>
          </a:p>
          <a:p>
            <a:pPr lvl="1">
              <a:lnSpc>
                <a:spcPts val="2520"/>
              </a:lnSpc>
            </a:pPr>
            <a:r>
              <a:rPr lang="en-US" altLang="ko-KR" dirty="0">
                <a:latin typeface="+mn-ea"/>
              </a:rPr>
              <a:t>	</a:t>
            </a:r>
            <a:r>
              <a:rPr lang="ko-KR" altLang="en-US" dirty="0">
                <a:latin typeface="+mn-ea"/>
              </a:rPr>
              <a:t>기능</a:t>
            </a:r>
            <a:r>
              <a:rPr lang="en-US" altLang="ko-KR" dirty="0">
                <a:latin typeface="+mn-ea"/>
              </a:rPr>
              <a:t>: GRUB </a:t>
            </a:r>
            <a:r>
              <a:rPr lang="ko-KR" altLang="en-US" dirty="0" err="1">
                <a:latin typeface="+mn-ea"/>
              </a:rPr>
              <a:t>부트로더가</a:t>
            </a:r>
            <a:r>
              <a:rPr lang="ko-KR" altLang="en-US" dirty="0">
                <a:latin typeface="+mn-ea"/>
              </a:rPr>
              <a:t> 손상되었을 경우 복구</a:t>
            </a:r>
            <a:endParaRPr lang="en-US" altLang="ko-KR" dirty="0">
              <a:latin typeface="+mn-ea"/>
            </a:endParaRPr>
          </a:p>
          <a:p>
            <a:pPr lvl="1">
              <a:lnSpc>
                <a:spcPts val="2520"/>
              </a:lnSpc>
            </a:pPr>
            <a:r>
              <a:rPr lang="en-US" altLang="ko-KR" dirty="0">
                <a:latin typeface="+mn-ea"/>
              </a:rPr>
              <a:t>	</a:t>
            </a:r>
            <a:r>
              <a:rPr lang="ko-KR" altLang="en-US" dirty="0">
                <a:latin typeface="+mn-ea"/>
              </a:rPr>
              <a:t>예시 명령어</a:t>
            </a:r>
            <a:r>
              <a:rPr lang="en-US" altLang="ko-KR" dirty="0">
                <a:latin typeface="+mn-ea"/>
              </a:rPr>
              <a:t>:grub-install /dev/</a:t>
            </a:r>
            <a:r>
              <a:rPr lang="en-US" altLang="ko-KR" dirty="0" err="1">
                <a:latin typeface="+mn-ea"/>
              </a:rPr>
              <a:t>sdX</a:t>
            </a:r>
            <a:r>
              <a:rPr lang="en-US" altLang="ko-KR" dirty="0">
                <a:latin typeface="+mn-ea"/>
              </a:rPr>
              <a:t> 		update-grub</a:t>
            </a:r>
          </a:p>
          <a:p>
            <a:pPr lvl="1">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부팅 불가 상황에서도 정상 상태로 복구 가능</a:t>
            </a:r>
            <a:endParaRPr lang="en-US" altLang="ko-KR" sz="1800" dirty="0">
              <a:solidFill>
                <a:srgbClr val="000000"/>
              </a:solidFill>
              <a:latin typeface="+mn-ea"/>
              <a:cs typeface="Source Han Sans KR"/>
              <a:sym typeface="Source Han Sans KR"/>
            </a:endParaRPr>
          </a:p>
          <a:p>
            <a:pPr marL="800100" lvl="1" indent="-342900">
              <a:lnSpc>
                <a:spcPts val="2520"/>
              </a:lnSpc>
              <a:buAutoNum type="arabicDbPeriod"/>
            </a:pP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ko-KR" altLang="en-US" sz="1800" dirty="0">
                <a:solidFill>
                  <a:srgbClr val="000000"/>
                </a:solidFill>
                <a:latin typeface="+mn-ea"/>
                <a:cs typeface="Source Han Sans KR"/>
                <a:sym typeface="Source Han Sans KR"/>
              </a:rPr>
              <a:t>시스템 스냅샷 </a:t>
            </a:r>
            <a:r>
              <a:rPr lang="en-US" altLang="ko-KR" sz="1800" dirty="0">
                <a:solidFill>
                  <a:srgbClr val="000000"/>
                </a:solidFill>
                <a:latin typeface="+mn-ea"/>
                <a:cs typeface="Source Han Sans KR"/>
                <a:sym typeface="Source Han Sans KR"/>
              </a:rPr>
              <a:t>(Snapshot)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시스템 상태를 특정 시점으로 저장해 복원 가능</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툴</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Timeshift</a:t>
            </a:r>
            <a:r>
              <a:rPr lang="en-US" altLang="ko-KR" dirty="0">
                <a:solidFill>
                  <a:srgbClr val="000000"/>
                </a:solidFill>
                <a:latin typeface="+mn-ea"/>
                <a:cs typeface="Source Han Sans KR"/>
                <a:sym typeface="Source Han Sans KR"/>
              </a:rPr>
              <a:t>, Snapper</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잘못된 업데이트나 설정 변경 후 빠른 복원</a:t>
            </a:r>
            <a:endParaRPr lang="en-US" altLang="ko-KR"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316024BF-94BD-4668-386C-2CDAFAFBD8B7}"/>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시스템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485C6164-BAE1-3A45-8574-C2B4249654F3}"/>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err="1">
                <a:latin typeface="+mn-ea"/>
              </a:rPr>
              <a:t>rsync</a:t>
            </a:r>
            <a:r>
              <a:rPr lang="en-US" altLang="ko-KR" dirty="0">
                <a:latin typeface="+mn-ea"/>
              </a:rPr>
              <a:t> </a:t>
            </a:r>
            <a:r>
              <a:rPr lang="ko-KR" altLang="en-US" dirty="0">
                <a:latin typeface="+mn-ea"/>
              </a:rPr>
              <a:t>기반 백업 복원</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rsync</a:t>
            </a:r>
            <a:r>
              <a:rPr lang="ko-KR" altLang="en-US" dirty="0">
                <a:latin typeface="+mn-ea"/>
              </a:rPr>
              <a:t>를 사용해 특정 디렉토리 또는 파일을 복제 및 복구</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a:t>
            </a:r>
            <a:r>
              <a:rPr lang="en-US" altLang="ko-KR" dirty="0" err="1">
                <a:latin typeface="+mn-ea"/>
              </a:rPr>
              <a:t>rsync</a:t>
            </a:r>
            <a:r>
              <a:rPr lang="en-US" altLang="ko-KR" dirty="0">
                <a:latin typeface="+mn-ea"/>
              </a:rPr>
              <a:t> -</a:t>
            </a:r>
            <a:r>
              <a:rPr lang="en-US" altLang="ko-KR" dirty="0" err="1">
                <a:latin typeface="+mn-ea"/>
              </a:rPr>
              <a:t>avz</a:t>
            </a:r>
            <a:r>
              <a:rPr lang="en-US" altLang="ko-KR" dirty="0">
                <a:latin typeface="+mn-ea"/>
              </a:rPr>
              <a:t> /backup/ /home/user/</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특정 파일 손실 시 부분 복구 가능</a:t>
            </a:r>
            <a:endParaRPr lang="en-US" altLang="ko-KR" dirty="0">
              <a:latin typeface="+mn-ea"/>
            </a:endParaRPr>
          </a:p>
          <a:p>
            <a:pPr marL="342900" indent="-342900" algn="l">
              <a:lnSpc>
                <a:spcPts val="2520"/>
              </a:lnSpc>
              <a:buAutoNum type="arabicDbPeriod"/>
            </a:pPr>
            <a:r>
              <a:rPr lang="en-US" altLang="ko-KR" dirty="0" err="1">
                <a:latin typeface="+mn-ea"/>
              </a:rPr>
              <a:t>Btrfs</a:t>
            </a:r>
            <a:r>
              <a:rPr lang="en-US" altLang="ko-KR" dirty="0">
                <a:latin typeface="+mn-ea"/>
              </a:rPr>
              <a:t> </a:t>
            </a:r>
            <a:r>
              <a:rPr lang="ko-KR" altLang="en-US" dirty="0">
                <a:latin typeface="+mn-ea"/>
              </a:rPr>
              <a:t>복원</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Btrfs</a:t>
            </a:r>
            <a:r>
              <a:rPr lang="en-US" altLang="ko-KR" dirty="0">
                <a:latin typeface="+mn-ea"/>
              </a:rPr>
              <a:t> </a:t>
            </a:r>
            <a:r>
              <a:rPr lang="ko-KR" altLang="en-US" dirty="0">
                <a:latin typeface="+mn-ea"/>
              </a:rPr>
              <a:t>파일 시스템의 스냅샷 기능으로 데이터 복원</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a:t>
            </a:r>
            <a:r>
              <a:rPr lang="en-US" altLang="ko-KR" dirty="0" err="1">
                <a:latin typeface="+mn-ea"/>
              </a:rPr>
              <a:t>btrfs</a:t>
            </a:r>
            <a:r>
              <a:rPr lang="en-US" altLang="ko-KR" dirty="0">
                <a:latin typeface="+mn-ea"/>
              </a:rPr>
              <a:t> </a:t>
            </a:r>
            <a:r>
              <a:rPr lang="en-US" altLang="ko-KR" dirty="0" err="1">
                <a:latin typeface="+mn-ea"/>
              </a:rPr>
              <a:t>subvolume</a:t>
            </a:r>
            <a:r>
              <a:rPr lang="en-US" altLang="ko-KR" dirty="0">
                <a:latin typeface="+mn-ea"/>
              </a:rPr>
              <a:t> snapshot /data /backup/</a:t>
            </a:r>
            <a:r>
              <a:rPr lang="en-US" altLang="ko-KR" dirty="0" err="1">
                <a:latin typeface="+mn-ea"/>
              </a:rPr>
              <a:t>data_snapshot</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데이터 무결성 보장 및 복구 속도 향상</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947E9603-6F2C-670D-A211-62917F467108}"/>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C3C75A0C-2317-C75E-A0AC-AE34853AE04E}"/>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2BDBC497-7024-BAF8-F7AA-530777F9678D}"/>
              </a:ext>
            </a:extLst>
          </p:cNvPr>
          <p:cNvSpPr txBox="1"/>
          <p:nvPr/>
        </p:nvSpPr>
        <p:spPr>
          <a:xfrm>
            <a:off x="992256" y="6020051"/>
            <a:ext cx="2019300" cy="299121"/>
          </a:xfrm>
          <a:prstGeom prst="rect">
            <a:avLst/>
          </a:prstGeom>
        </p:spPr>
        <p:txBody>
          <a:bodyPr wrap="square" lIns="0" tIns="0" rIns="0" bIns="0" rtlCol="0" anchor="t">
            <a:spAutoFit/>
          </a:bodyPr>
          <a:lstStyle/>
          <a:p>
            <a:pPr algn="l">
              <a:lnSpc>
                <a:spcPts val="2520"/>
              </a:lnSpc>
            </a:pPr>
            <a:r>
              <a:rPr lang="ko-KR" altLang="en-US" b="1" dirty="0"/>
              <a:t>파일 및 데이터 복원</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634343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E726E-6060-FF7B-01F5-4C3B89C671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29E187-5545-9FC1-88E7-6519552FF3C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76410A1-1BB2-532C-4B29-CFCC6BA12E3C}"/>
              </a:ext>
            </a:extLst>
          </p:cNvPr>
          <p:cNvSpPr txBox="1"/>
          <p:nvPr/>
        </p:nvSpPr>
        <p:spPr>
          <a:xfrm>
            <a:off x="992256" y="2985056"/>
            <a:ext cx="10858501" cy="3496791"/>
          </a:xfrm>
          <a:prstGeom prst="rect">
            <a:avLst/>
          </a:prstGeom>
        </p:spPr>
        <p:txBody>
          <a:bodyPr wrap="square" lIns="0" tIns="0" rIns="0" bIns="0" rtlCol="0" anchor="t">
            <a:spAutoFit/>
          </a:bodyPr>
          <a:lstStyle/>
          <a:p>
            <a:pPr marL="342900" indent="-342900" algn="l">
              <a:lnSpc>
                <a:spcPts val="2520"/>
              </a:lnSpc>
              <a:buAutoNum type="arabicDbPeriod"/>
            </a:pPr>
            <a:r>
              <a:rPr lang="ko-KR" altLang="en-US" dirty="0">
                <a:solidFill>
                  <a:srgbClr val="000000"/>
                </a:solidFill>
                <a:latin typeface="+mn-ea"/>
                <a:cs typeface="Source Han Sans KR"/>
                <a:sym typeface="Source Han Sans KR"/>
              </a:rPr>
              <a:t>시스템 설정 백업</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etc</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디렉토리의 설정 파일을 주기적으로 백업</a:t>
            </a:r>
          </a:p>
          <a:p>
            <a:pPr lvl="1">
              <a:lnSpc>
                <a:spcPts val="2520"/>
              </a:lnSpc>
            </a:pPr>
            <a:r>
              <a:rPr lang="ko-KR" altLang="en-US" dirty="0">
                <a:solidFill>
                  <a:srgbClr val="000000"/>
                </a:solidFill>
                <a:latin typeface="+mn-ea"/>
                <a:cs typeface="Source Han Sans KR"/>
                <a:sym typeface="Source Han Sans KR"/>
              </a:rPr>
              <a:t>	예시 명령어</a:t>
            </a:r>
            <a:r>
              <a:rPr lang="en-US" altLang="ko-KR" dirty="0">
                <a:solidFill>
                  <a:srgbClr val="000000"/>
                </a:solidFill>
                <a:latin typeface="+mn-ea"/>
                <a:cs typeface="Source Han Sans KR"/>
                <a:sym typeface="Source Han Sans KR"/>
              </a:rPr>
              <a:t>:tar -</a:t>
            </a:r>
            <a:r>
              <a:rPr lang="en-US" altLang="ko-KR" dirty="0" err="1">
                <a:solidFill>
                  <a:srgbClr val="000000"/>
                </a:solidFill>
                <a:latin typeface="+mn-ea"/>
                <a:cs typeface="Source Han Sans KR"/>
                <a:sym typeface="Source Han Sans KR"/>
              </a:rPr>
              <a:t>cvzf</a:t>
            </a:r>
            <a:r>
              <a:rPr lang="en-US" altLang="ko-KR" dirty="0">
                <a:solidFill>
                  <a:srgbClr val="000000"/>
                </a:solidFill>
                <a:latin typeface="+mn-ea"/>
                <a:cs typeface="Source Han Sans KR"/>
                <a:sym typeface="Source Han Sans KR"/>
              </a:rPr>
              <a:t> /backup/etc_backup.tar.gz /</a:t>
            </a:r>
            <a:r>
              <a:rPr lang="en-US" altLang="ko-KR" dirty="0" err="1">
                <a:solidFill>
                  <a:srgbClr val="000000"/>
                </a:solidFill>
                <a:latin typeface="+mn-ea"/>
                <a:cs typeface="Source Han Sans KR"/>
                <a:sym typeface="Source Han Sans KR"/>
              </a:rPr>
              <a:t>etc</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잘못된 설정 변경 시 빠른 복구시스템 스냅샷 </a:t>
            </a:r>
            <a:r>
              <a:rPr lang="en-US" altLang="ko-KR" dirty="0">
                <a:solidFill>
                  <a:srgbClr val="000000"/>
                </a:solidFill>
                <a:latin typeface="+mn-ea"/>
                <a:cs typeface="Source Han Sans KR"/>
                <a:sym typeface="Source Han Sans KR"/>
              </a:rPr>
              <a:t>(Snapshot)</a:t>
            </a:r>
          </a:p>
          <a:p>
            <a:pPr lvl="1">
              <a:lnSpc>
                <a:spcPts val="2520"/>
              </a:lnSpc>
            </a:pPr>
            <a:r>
              <a:rPr lang="ko-KR" altLang="en-US" dirty="0">
                <a:solidFill>
                  <a:srgbClr val="000000"/>
                </a:solidFill>
                <a:latin typeface="+mn-ea"/>
                <a:cs typeface="Source Han Sans KR"/>
                <a:sym typeface="Source Han Sans KR"/>
              </a:rPr>
              <a:t> </a:t>
            </a: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en-US" altLang="ko-KR" dirty="0">
                <a:solidFill>
                  <a:srgbClr val="000000"/>
                </a:solidFill>
                <a:latin typeface="+mn-ea"/>
                <a:cs typeface="Source Han Sans KR"/>
                <a:sym typeface="Source Han Sans KR"/>
              </a:rPr>
              <a:t>UFW (Firewall) </a:t>
            </a:r>
            <a:r>
              <a:rPr lang="ko-KR" altLang="en-US" dirty="0">
                <a:solidFill>
                  <a:srgbClr val="000000"/>
                </a:solidFill>
                <a:latin typeface="+mn-ea"/>
                <a:cs typeface="Source Han Sans KR"/>
                <a:sym typeface="Source Han Sans KR"/>
              </a:rPr>
              <a:t>설정 복원</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방화벽 설정 저장 후 복원</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save    </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reload</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네트워크 설정 오류 복구</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p>
          <a:p>
            <a:pPr algn="l">
              <a:lnSpc>
                <a:spcPts val="2520"/>
              </a:lnSpc>
            </a:pPr>
            <a:endParaRPr lang="en-US" altLang="ko-KR"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18DAA214-E8CF-24A5-D838-710FED684F1E}"/>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설정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0928B34C-C127-F73D-0B8C-C0C2CB47C1AF}"/>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latin typeface="+mn-ea"/>
              </a:rPr>
              <a:t>Home Directory </a:t>
            </a:r>
            <a:r>
              <a:rPr lang="ko-KR" altLang="en-US" dirty="0">
                <a:latin typeface="+mn-ea"/>
              </a:rPr>
              <a:t>백업</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사용자별 설정과 데이터 백업</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:tar -</a:t>
            </a:r>
            <a:r>
              <a:rPr lang="en-US" altLang="ko-KR" dirty="0" err="1">
                <a:latin typeface="+mn-ea"/>
              </a:rPr>
              <a:t>cvzf</a:t>
            </a:r>
            <a:r>
              <a:rPr lang="en-US" altLang="ko-KR" dirty="0">
                <a:latin typeface="+mn-ea"/>
              </a:rPr>
              <a:t> /backup/home_user.tar.gz /home/user</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사용자 환경 및 개인 데이터 복구</a:t>
            </a:r>
            <a:endParaRPr lang="en-US" altLang="ko-KR" dirty="0">
              <a:latin typeface="+mn-ea"/>
            </a:endParaRPr>
          </a:p>
          <a:p>
            <a:pPr marL="342900" indent="-342900" algn="l">
              <a:lnSpc>
                <a:spcPts val="2520"/>
              </a:lnSpc>
              <a:buFont typeface="+mj-lt"/>
              <a:buAutoNum type="arabicPeriod" startAt="2"/>
            </a:pPr>
            <a:r>
              <a:rPr lang="en-US" altLang="ko-KR" dirty="0">
                <a:latin typeface="+mn-ea"/>
              </a:rPr>
              <a:t>Dotfiles </a:t>
            </a:r>
            <a:r>
              <a:rPr lang="ko-KR" altLang="en-US" dirty="0">
                <a:latin typeface="+mn-ea"/>
              </a:rPr>
              <a:t>관리</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bashrc</a:t>
            </a:r>
            <a:r>
              <a:rPr lang="en-US" altLang="ko-KR" dirty="0">
                <a:latin typeface="+mn-ea"/>
              </a:rPr>
              <a:t>, .</a:t>
            </a:r>
            <a:r>
              <a:rPr lang="en-US" altLang="ko-KR" dirty="0" err="1">
                <a:latin typeface="+mn-ea"/>
              </a:rPr>
              <a:t>vimrc</a:t>
            </a:r>
            <a:r>
              <a:rPr lang="en-US" altLang="ko-KR" dirty="0">
                <a:latin typeface="+mn-ea"/>
              </a:rPr>
              <a:t> </a:t>
            </a:r>
            <a:r>
              <a:rPr lang="ko-KR" altLang="en-US" dirty="0">
                <a:latin typeface="+mn-ea"/>
              </a:rPr>
              <a:t>등 사용자 설정 파일 버전 관리</a:t>
            </a:r>
            <a:endParaRPr lang="en-US" altLang="ko-KR" dirty="0">
              <a:latin typeface="+mn-ea"/>
            </a:endParaRPr>
          </a:p>
          <a:p>
            <a:pPr algn="l">
              <a:lnSpc>
                <a:spcPts val="2520"/>
              </a:lnSpc>
            </a:pPr>
            <a:r>
              <a:rPr lang="en-US" altLang="ko-KR" dirty="0">
                <a:latin typeface="+mn-ea"/>
              </a:rPr>
              <a:t>	</a:t>
            </a:r>
            <a:r>
              <a:rPr lang="ko-KR" altLang="en-US" dirty="0">
                <a:latin typeface="+mn-ea"/>
              </a:rPr>
              <a:t>예시 툴</a:t>
            </a:r>
            <a:r>
              <a:rPr lang="en-US" altLang="ko-KR" dirty="0">
                <a:latin typeface="+mn-ea"/>
              </a:rPr>
              <a:t>: git, </a:t>
            </a:r>
            <a:r>
              <a:rPr lang="en-US" altLang="ko-KR" dirty="0" err="1">
                <a:latin typeface="+mn-ea"/>
              </a:rPr>
              <a:t>chezmoi</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개발 환경 및 개인화된 설정 복원</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401F9982-9093-4253-1B0F-79BD358C9D10}"/>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398625F9-EF9E-A756-1F07-12A35E908A16}"/>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C920209B-A9F4-FFE4-2715-01D41E5F4455}"/>
              </a:ext>
            </a:extLst>
          </p:cNvPr>
          <p:cNvSpPr txBox="1"/>
          <p:nvPr/>
        </p:nvSpPr>
        <p:spPr>
          <a:xfrm>
            <a:off x="992256" y="6020051"/>
            <a:ext cx="2019300" cy="299121"/>
          </a:xfrm>
          <a:prstGeom prst="rect">
            <a:avLst/>
          </a:prstGeom>
        </p:spPr>
        <p:txBody>
          <a:bodyPr wrap="square" lIns="0" tIns="0" rIns="0" bIns="0" rtlCol="0" anchor="t">
            <a:spAutoFit/>
          </a:bodyPr>
          <a:lstStyle/>
          <a:p>
            <a:pPr algn="l">
              <a:lnSpc>
                <a:spcPts val="2520"/>
              </a:lnSpc>
            </a:pPr>
            <a:r>
              <a:rPr lang="ko-KR" altLang="en-US" b="1" dirty="0"/>
              <a:t>사용자 환경 복원</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3622118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60CB6-B003-4741-EBEB-E5F50A5AA1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240598-5846-A7CD-C4B1-23889A10EBBA}"/>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6AEF174-5C6A-FB84-23AB-42510434A6D6}"/>
              </a:ext>
            </a:extLst>
          </p:cNvPr>
          <p:cNvSpPr txBox="1"/>
          <p:nvPr/>
        </p:nvSpPr>
        <p:spPr>
          <a:xfrm>
            <a:off x="992256" y="2985056"/>
            <a:ext cx="10858501" cy="3496791"/>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solidFill>
                  <a:srgbClr val="000000"/>
                </a:solidFill>
                <a:latin typeface="+mn-ea"/>
                <a:cs typeface="Source Han Sans KR"/>
                <a:sym typeface="Source Han Sans KR"/>
              </a:rPr>
              <a:t>APT </a:t>
            </a:r>
            <a:r>
              <a:rPr lang="ko-KR" altLang="en-US" dirty="0">
                <a:solidFill>
                  <a:srgbClr val="000000"/>
                </a:solidFill>
                <a:latin typeface="+mn-ea"/>
                <a:cs typeface="Source Han Sans KR"/>
                <a:sym typeface="Source Han Sans KR"/>
              </a:rPr>
              <a:t>캐시 복원 </a:t>
            </a:r>
            <a:r>
              <a:rPr lang="en-US" altLang="ko-KR" dirty="0">
                <a:solidFill>
                  <a:srgbClr val="000000"/>
                </a:solidFill>
                <a:latin typeface="+mn-ea"/>
                <a:cs typeface="Source Han Sans KR"/>
                <a:sym typeface="Source Han Sans KR"/>
              </a:rPr>
              <a:t>(Debian </a:t>
            </a:r>
            <a:r>
              <a:rPr lang="ko-KR" altLang="en-US" dirty="0">
                <a:solidFill>
                  <a:srgbClr val="000000"/>
                </a:solidFill>
                <a:latin typeface="+mn-ea"/>
                <a:cs typeface="Source Han Sans KR"/>
                <a:sym typeface="Source Han Sans KR"/>
              </a:rPr>
              <a:t>계열</a:t>
            </a:r>
            <a:r>
              <a:rPr lang="en-US" altLang="ko-KR" dirty="0">
                <a:solidFill>
                  <a:srgbClr val="000000"/>
                </a:solidFill>
                <a:latin typeface="+mn-ea"/>
                <a:cs typeface="Source Han Sans KR"/>
                <a:sym typeface="Source Han Sans KR"/>
              </a:rPr>
              <a: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설치된 패키지 목록을 저장하고 복구</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dpkg</a:t>
            </a:r>
            <a:r>
              <a:rPr lang="en-US" altLang="ko-KR" dirty="0">
                <a:solidFill>
                  <a:srgbClr val="000000"/>
                </a:solidFill>
                <a:latin typeface="+mn-ea"/>
                <a:cs typeface="Source Han Sans KR"/>
                <a:sym typeface="Source Han Sans KR"/>
              </a:rPr>
              <a:t> --get-selections &gt; package_list.txt</a:t>
            </a:r>
          </a:p>
          <a:p>
            <a:pPr lvl="1">
              <a:lnSpc>
                <a:spcPts val="2520"/>
              </a:lnSpc>
            </a:pP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dpkg</a:t>
            </a:r>
            <a:r>
              <a:rPr lang="en-US" altLang="ko-KR" dirty="0">
                <a:solidFill>
                  <a:srgbClr val="000000"/>
                </a:solidFill>
                <a:latin typeface="+mn-ea"/>
                <a:cs typeface="Source Han Sans KR"/>
                <a:sym typeface="Source Han Sans KR"/>
              </a:rPr>
              <a:t> --set-selections &lt; package_list.txt</a:t>
            </a:r>
          </a:p>
          <a:p>
            <a:pPr lvl="1">
              <a:lnSpc>
                <a:spcPts val="2520"/>
              </a:lnSpc>
            </a:pPr>
            <a:r>
              <a:rPr lang="en-US" altLang="ko-KR" dirty="0">
                <a:solidFill>
                  <a:srgbClr val="000000"/>
                </a:solidFill>
                <a:latin typeface="+mn-ea"/>
                <a:cs typeface="Source Han Sans KR"/>
                <a:sym typeface="Source Han Sans KR"/>
              </a:rPr>
              <a:t>			apt-get </a:t>
            </a:r>
            <a:r>
              <a:rPr lang="en-US" altLang="ko-KR" dirty="0" err="1">
                <a:solidFill>
                  <a:srgbClr val="000000"/>
                </a:solidFill>
                <a:latin typeface="+mn-ea"/>
                <a:cs typeface="Source Han Sans KR"/>
                <a:sym typeface="Source Han Sans KR"/>
              </a:rPr>
              <a:t>dselect</a:t>
            </a:r>
            <a:r>
              <a:rPr lang="en-US" altLang="ko-KR" dirty="0">
                <a:solidFill>
                  <a:srgbClr val="000000"/>
                </a:solidFill>
                <a:latin typeface="+mn-ea"/>
                <a:cs typeface="Source Han Sans KR"/>
                <a:sym typeface="Source Han Sans KR"/>
              </a:rPr>
              <a:t>-upgrade</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패키지 손상 시 빠른 복구</a:t>
            </a: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en-US" altLang="ko-KR" dirty="0">
                <a:solidFill>
                  <a:srgbClr val="000000"/>
                </a:solidFill>
                <a:latin typeface="+mn-ea"/>
                <a:cs typeface="Source Han Sans KR"/>
                <a:sym typeface="Source Han Sans KR"/>
              </a:rPr>
              <a:t>RPM </a:t>
            </a:r>
            <a:r>
              <a:rPr lang="ko-KR" altLang="en-US" dirty="0">
                <a:solidFill>
                  <a:srgbClr val="000000"/>
                </a:solidFill>
                <a:latin typeface="+mn-ea"/>
                <a:cs typeface="Source Han Sans KR"/>
                <a:sym typeface="Source Han Sans KR"/>
              </a:rPr>
              <a:t>패키지 복원 </a:t>
            </a:r>
            <a:r>
              <a:rPr lang="en-US" altLang="ko-KR" dirty="0">
                <a:solidFill>
                  <a:srgbClr val="000000"/>
                </a:solidFill>
                <a:latin typeface="+mn-ea"/>
                <a:cs typeface="Source Han Sans KR"/>
                <a:sym typeface="Source Han Sans KR"/>
              </a:rPr>
              <a:t>(RHEL </a:t>
            </a:r>
            <a:r>
              <a:rPr lang="ko-KR" altLang="en-US" dirty="0">
                <a:solidFill>
                  <a:srgbClr val="000000"/>
                </a:solidFill>
                <a:latin typeface="+mn-ea"/>
                <a:cs typeface="Source Han Sans KR"/>
                <a:sym typeface="Source Han Sans KR"/>
              </a:rPr>
              <a:t>계열</a:t>
            </a:r>
            <a:r>
              <a:rPr lang="en-US" altLang="ko-KR" dirty="0">
                <a:solidFill>
                  <a:srgbClr val="000000"/>
                </a:solidFill>
                <a:latin typeface="+mn-ea"/>
                <a:cs typeface="Source Han Sans KR"/>
                <a:sym typeface="Source Han Sans KR"/>
              </a:rPr>
              <a: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RPM </a:t>
            </a:r>
            <a:r>
              <a:rPr lang="ko-KR" altLang="en-US" dirty="0">
                <a:solidFill>
                  <a:srgbClr val="000000"/>
                </a:solidFill>
                <a:latin typeface="+mn-ea"/>
                <a:cs typeface="Source Han Sans KR"/>
                <a:sym typeface="Source Han Sans KR"/>
              </a:rPr>
              <a:t>패키지 상태 저장 및 복구</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:rpm -</a:t>
            </a:r>
            <a:r>
              <a:rPr lang="en-US" altLang="ko-KR" dirty="0" err="1">
                <a:solidFill>
                  <a:srgbClr val="000000"/>
                </a:solidFill>
                <a:latin typeface="+mn-ea"/>
                <a:cs typeface="Source Han Sans KR"/>
                <a:sym typeface="Source Han Sans KR"/>
              </a:rPr>
              <a:t>qa</a:t>
            </a:r>
            <a:r>
              <a:rPr lang="en-US" altLang="ko-KR" dirty="0">
                <a:solidFill>
                  <a:srgbClr val="000000"/>
                </a:solidFill>
                <a:latin typeface="+mn-ea"/>
                <a:cs typeface="Source Han Sans KR"/>
                <a:sym typeface="Source Han Sans KR"/>
              </a:rPr>
              <a:t> &gt; installed_rpms.txt           yum reinstall $(cat installed_rpms.txt)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시스템 재설치 없이 빠른 복구</a:t>
            </a:r>
            <a:endParaRPr lang="en-US" altLang="ko-KR" dirty="0">
              <a:solidFill>
                <a:srgbClr val="000000"/>
              </a:solidFill>
              <a:latin typeface="+mn-ea"/>
              <a:cs typeface="Source Han Sans KR"/>
              <a:sym typeface="Source Han Sans KR"/>
            </a:endParaRPr>
          </a:p>
          <a:p>
            <a:pPr algn="l">
              <a:lnSpc>
                <a:spcPts val="2520"/>
              </a:lnSpc>
            </a:pPr>
            <a:endParaRPr lang="en-US" altLang="ko-KR"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02CF018D-0621-51E0-DF45-DFDB19C5423C}"/>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소프트웨어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E5DA6626-F9A0-BA3A-187F-D77C92FE2C6E}"/>
              </a:ext>
            </a:extLst>
          </p:cNvPr>
          <p:cNvSpPr txBox="1"/>
          <p:nvPr/>
        </p:nvSpPr>
        <p:spPr>
          <a:xfrm>
            <a:off x="1028699" y="6712227"/>
            <a:ext cx="9751944" cy="1895584"/>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latin typeface="+mn-ea"/>
              </a:rPr>
              <a:t>Cron </a:t>
            </a:r>
            <a:r>
              <a:rPr lang="ko-KR" altLang="en-US" dirty="0">
                <a:latin typeface="+mn-ea"/>
              </a:rPr>
              <a:t>기반 복원 스케줄링기능</a:t>
            </a:r>
            <a:r>
              <a:rPr lang="en-US" altLang="ko-KR" dirty="0">
                <a:latin typeface="+mn-ea"/>
              </a:rPr>
              <a:t>: </a:t>
            </a:r>
            <a:r>
              <a:rPr lang="ko-KR" altLang="en-US" dirty="0">
                <a:latin typeface="+mn-ea"/>
              </a:rPr>
              <a:t>주기적으로 복원 포인트 생성 및 관리</a:t>
            </a:r>
            <a:endParaRPr lang="en-US" altLang="ko-KR" dirty="0">
              <a:latin typeface="+mn-ea"/>
            </a:endParaRPr>
          </a:p>
          <a:p>
            <a:pPr lvl="1">
              <a:lnSpc>
                <a:spcPts val="2520"/>
              </a:lnSpc>
            </a:pPr>
            <a:r>
              <a:rPr lang="en-US" altLang="ko-KR" dirty="0">
                <a:latin typeface="+mn-ea"/>
              </a:rPr>
              <a:t>	</a:t>
            </a:r>
            <a:r>
              <a:rPr lang="ko-KR" altLang="en-US" dirty="0">
                <a:latin typeface="+mn-ea"/>
              </a:rPr>
              <a:t>예시 명령어</a:t>
            </a:r>
            <a:r>
              <a:rPr lang="en-US" altLang="ko-KR" dirty="0">
                <a:latin typeface="+mn-ea"/>
              </a:rPr>
              <a:t>:crontab –e         0 2 * * * /usr/local/bin/backup.sh</a:t>
            </a:r>
          </a:p>
          <a:p>
            <a:pPr lvl="1">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자동 복원 포인트 생성으로 신속한 복구 가능</a:t>
            </a:r>
            <a:endParaRPr lang="en-US" altLang="ko-KR" dirty="0">
              <a:latin typeface="+mn-ea"/>
            </a:endParaRPr>
          </a:p>
          <a:p>
            <a:pPr marL="342900" indent="-342900" algn="l">
              <a:lnSpc>
                <a:spcPts val="2520"/>
              </a:lnSpc>
              <a:buAutoNum type="arabicDbPeriod"/>
            </a:pPr>
            <a:r>
              <a:rPr lang="ko-KR" altLang="en-US" dirty="0">
                <a:latin typeface="+mn-ea"/>
              </a:rPr>
              <a:t>시스템 복원 자동화 스크립트</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여러 복원 절차를 스크립트화</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복구 과정의 일관성 및 효율성 강화</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A3C0D3EA-ABE0-B5BF-ACFB-E89A096009AF}"/>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9477A9EB-945D-6D09-08AD-15E9B1E957BB}"/>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8DEF7E5C-B4A7-9070-1AA8-FFAFE432235F}"/>
              </a:ext>
            </a:extLst>
          </p:cNvPr>
          <p:cNvSpPr txBox="1"/>
          <p:nvPr/>
        </p:nvSpPr>
        <p:spPr>
          <a:xfrm>
            <a:off x="992256" y="6332286"/>
            <a:ext cx="2019300" cy="299121"/>
          </a:xfrm>
          <a:prstGeom prst="rect">
            <a:avLst/>
          </a:prstGeom>
        </p:spPr>
        <p:txBody>
          <a:bodyPr wrap="square" lIns="0" tIns="0" rIns="0" bIns="0" rtlCol="0" anchor="t">
            <a:spAutoFit/>
          </a:bodyPr>
          <a:lstStyle/>
          <a:p>
            <a:pPr algn="l">
              <a:lnSpc>
                <a:spcPts val="2520"/>
              </a:lnSpc>
            </a:pPr>
            <a:r>
              <a:rPr lang="ko-KR" altLang="en-US" b="1" dirty="0"/>
              <a:t>자동화 및 복구 계획</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1481937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31FB4-A2FF-646E-8BE3-52E1943CE3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7A2A7C-81DA-5334-3A17-39608E5589A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C3A2370-B5BE-5DD5-D72B-B8DDD0038CA8}"/>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1B16D152-FBE3-99F7-C005-6CBF8A372F28}"/>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15AA4F2-7089-289A-87C7-47E3D761E28B}"/>
              </a:ext>
            </a:extLst>
          </p:cNvPr>
          <p:cNvSpPr txBox="1"/>
          <p:nvPr/>
        </p:nvSpPr>
        <p:spPr>
          <a:xfrm>
            <a:off x="9780910" y="3771900"/>
            <a:ext cx="7250222" cy="1107996"/>
          </a:xfrm>
          <a:prstGeom prst="rect">
            <a:avLst/>
          </a:prstGeom>
        </p:spPr>
        <p:txBody>
          <a:bodyPr wrap="square" lIns="0" tIns="0" rIns="0" bIns="0" rtlCol="0" anchor="t">
            <a:spAutoFit/>
          </a:bodyPr>
          <a:lstStyle/>
          <a:p>
            <a:r>
              <a:rPr lang="ko-KR" altLang="en-US" dirty="0"/>
              <a:t>리눅스에서 루트 파티션</a:t>
            </a:r>
            <a:r>
              <a:rPr lang="en-US" altLang="ko-KR" dirty="0"/>
              <a:t>('/')</a:t>
            </a:r>
            <a:r>
              <a:rPr lang="ko-KR" altLang="en-US" dirty="0"/>
              <a:t>의 파일 시스템 유형을 자동 감지하는 함수</a:t>
            </a:r>
          </a:p>
          <a:p>
            <a:r>
              <a:rPr lang="ko-KR" altLang="en-US" dirty="0"/>
              <a:t>    </a:t>
            </a:r>
            <a:r>
              <a:rPr lang="en-US" altLang="ko-KR" dirty="0"/>
              <a:t>'</a:t>
            </a:r>
            <a:r>
              <a:rPr lang="en-US" altLang="ko-KR" dirty="0" err="1"/>
              <a:t>df</a:t>
            </a:r>
            <a:r>
              <a:rPr lang="en-US" altLang="ko-KR" dirty="0"/>
              <a:t> -T /' </a:t>
            </a:r>
            <a:r>
              <a:rPr lang="ko-KR" altLang="en-US" dirty="0"/>
              <a:t>명령어를 실행하여 파일 시스템 유형을 가져옴</a:t>
            </a:r>
            <a:endParaRPr lang="en-US" altLang="ko-KR" dirty="0"/>
          </a:p>
          <a:p>
            <a:endParaRPr lang="en-US" altLang="ko-KR" dirty="0"/>
          </a:p>
          <a:p>
            <a:r>
              <a:rPr lang="ko-KR" altLang="en-US" dirty="0"/>
              <a:t>기본적으로 </a:t>
            </a:r>
            <a:r>
              <a:rPr lang="en-US" altLang="ko-KR" dirty="0"/>
              <a:t>ext4</a:t>
            </a:r>
            <a:r>
              <a:rPr lang="ko-KR" altLang="en-US" dirty="0"/>
              <a:t>를 반환하지만</a:t>
            </a:r>
            <a:r>
              <a:rPr lang="en-US" altLang="ko-KR" dirty="0"/>
              <a:t>, </a:t>
            </a:r>
            <a:r>
              <a:rPr lang="ko-KR" altLang="en-US" dirty="0"/>
              <a:t>실제 환경에서 감지된 값을 사용</a:t>
            </a:r>
            <a:endParaRPr lang="en-US" altLang="ko-KR" dirty="0"/>
          </a:p>
        </p:txBody>
      </p:sp>
      <p:sp>
        <p:nvSpPr>
          <p:cNvPr id="8" name="TextBox 8">
            <a:extLst>
              <a:ext uri="{FF2B5EF4-FFF2-40B4-BE49-F238E27FC236}">
                <a16:creationId xmlns:a16="http://schemas.microsoft.com/office/drawing/2014/main" id="{4777DD81-C559-A06F-099D-25B0FDEB7216}"/>
              </a:ext>
            </a:extLst>
          </p:cNvPr>
          <p:cNvSpPr txBox="1"/>
          <p:nvPr/>
        </p:nvSpPr>
        <p:spPr>
          <a:xfrm>
            <a:off x="9780910" y="3269825"/>
            <a:ext cx="4011290" cy="300339"/>
          </a:xfrm>
          <a:prstGeom prst="rect">
            <a:avLst/>
          </a:prstGeom>
        </p:spPr>
        <p:txBody>
          <a:bodyPr wrap="square" lIns="0" tIns="0" rIns="0" bIns="0" rtlCol="0" anchor="t">
            <a:spAutoFit/>
          </a:bodyPr>
          <a:lstStyle/>
          <a:p>
            <a:pPr algn="l">
              <a:lnSpc>
                <a:spcPts val="2520"/>
              </a:lnSpc>
            </a:pPr>
            <a:r>
              <a:rPr lang="en-US" b="1" dirty="0" err="1">
                <a:solidFill>
                  <a:srgbClr val="000000"/>
                </a:solidFill>
                <a:latin typeface="Source Han Sans KR Bold"/>
                <a:ea typeface="Source Han Sans KR Bold"/>
                <a:cs typeface="Source Han Sans KR Bold"/>
                <a:sym typeface="Source Han Sans KR Bold"/>
              </a:rPr>
              <a:t>Get_filesystem_type</a:t>
            </a:r>
            <a:r>
              <a:rPr lang="en-US" b="1" dirty="0">
                <a:solidFill>
                  <a:srgbClr val="000000"/>
                </a:solidFill>
                <a:latin typeface="Source Han Sans KR Bold"/>
                <a:ea typeface="Source Han Sans KR Bold"/>
                <a:cs typeface="Source Han Sans KR Bold"/>
                <a:sym typeface="Source Han Sans KR Bold"/>
              </a:rPr>
              <a:t>() </a:t>
            </a:r>
            <a:r>
              <a:rPr lang="ko-KR" altLang="en-US" b="1" dirty="0">
                <a:solidFill>
                  <a:srgbClr val="000000"/>
                </a:solidFill>
                <a:latin typeface="Source Han Sans KR Bold"/>
                <a:ea typeface="Source Han Sans KR Bold"/>
                <a:cs typeface="Source Han Sans KR Bold"/>
                <a:sym typeface="Source Han Sans KR Bold"/>
              </a:rPr>
              <a:t>함수 추가</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C71518CD-C8DE-D5EC-FC7C-0B5911BC64E8}"/>
              </a:ext>
            </a:extLst>
          </p:cNvPr>
          <p:cNvSpPr txBox="1"/>
          <p:nvPr/>
        </p:nvSpPr>
        <p:spPr>
          <a:xfrm>
            <a:off x="1256868" y="2441744"/>
            <a:ext cx="7582332" cy="6186309"/>
          </a:xfrm>
          <a:prstGeom prst="rect">
            <a:avLst/>
          </a:prstGeom>
          <a:noFill/>
          <a:ln>
            <a:solidFill>
              <a:schemeClr val="tx1"/>
            </a:solidFill>
          </a:ln>
        </p:spPr>
        <p:txBody>
          <a:bodyPr wrap="square">
            <a:spAutoFit/>
          </a:bodyPr>
          <a:lstStyle/>
          <a:p>
            <a:r>
              <a:rPr lang="en-US" altLang="ko-KR" dirty="0"/>
              <a:t>import platform</a:t>
            </a:r>
          </a:p>
          <a:p>
            <a:r>
              <a:rPr lang="en-US" altLang="ko-KR" dirty="0"/>
              <a:t>import </a:t>
            </a:r>
            <a:r>
              <a:rPr lang="en-US" altLang="ko-KR" dirty="0" err="1"/>
              <a:t>psutil</a:t>
            </a:r>
            <a:endParaRPr lang="en-US" altLang="ko-KR" dirty="0"/>
          </a:p>
          <a:p>
            <a:r>
              <a:rPr lang="en-US" altLang="ko-KR" dirty="0"/>
              <a:t>import subprocess</a:t>
            </a:r>
          </a:p>
          <a:p>
            <a:r>
              <a:rPr lang="en-US" altLang="ko-KR" dirty="0"/>
              <a:t>import </a:t>
            </a:r>
            <a:r>
              <a:rPr lang="en-US" altLang="ko-KR" dirty="0" err="1"/>
              <a:t>json</a:t>
            </a:r>
            <a:endParaRPr lang="en-US" altLang="ko-KR" dirty="0"/>
          </a:p>
          <a:p>
            <a:r>
              <a:rPr lang="en-US" altLang="ko-KR" dirty="0"/>
              <a:t>import </a:t>
            </a:r>
            <a:r>
              <a:rPr lang="en-US" altLang="ko-KR" dirty="0" err="1"/>
              <a:t>os</a:t>
            </a:r>
            <a:endParaRPr lang="en-US" altLang="ko-KR" dirty="0"/>
          </a:p>
          <a:p>
            <a:r>
              <a:rPr lang="en-US" altLang="ko-KR" dirty="0"/>
              <a:t>from </a:t>
            </a:r>
            <a:r>
              <a:rPr lang="en-US" altLang="ko-KR" dirty="0" err="1"/>
              <a:t>pathlib</a:t>
            </a:r>
            <a:r>
              <a:rPr lang="en-US" altLang="ko-KR" dirty="0"/>
              <a:t> import Path</a:t>
            </a:r>
          </a:p>
          <a:p>
            <a:endParaRPr lang="en-US" altLang="ko-KR" dirty="0"/>
          </a:p>
          <a:p>
            <a:r>
              <a:rPr lang="en-US" altLang="ko-KR" dirty="0"/>
              <a:t>def </a:t>
            </a:r>
            <a:r>
              <a:rPr lang="en-US" altLang="ko-KR" dirty="0" err="1"/>
              <a:t>get_filesystem_type</a:t>
            </a:r>
            <a:r>
              <a:rPr lang="en-US" altLang="ko-KR" dirty="0"/>
              <a:t>():</a:t>
            </a:r>
          </a:p>
          <a:p>
            <a:endParaRPr lang="en-US" altLang="ko-KR" dirty="0"/>
          </a:p>
          <a:p>
            <a:r>
              <a:rPr lang="en-US" altLang="ko-KR" dirty="0"/>
              <a:t>    try:</a:t>
            </a:r>
          </a:p>
          <a:p>
            <a:r>
              <a:rPr lang="en-US" altLang="ko-KR" dirty="0"/>
              <a:t>        # '</a:t>
            </a:r>
            <a:r>
              <a:rPr lang="en-US" altLang="ko-KR" dirty="0" err="1"/>
              <a:t>df</a:t>
            </a:r>
            <a:r>
              <a:rPr lang="en-US" altLang="ko-KR" dirty="0"/>
              <a:t> -T /' </a:t>
            </a:r>
            <a:r>
              <a:rPr lang="ko-KR" altLang="en-US" dirty="0"/>
              <a:t>실행하여 파일 시스템 정보 가져오기</a:t>
            </a:r>
          </a:p>
          <a:p>
            <a:r>
              <a:rPr lang="ko-KR" altLang="en-US" dirty="0"/>
              <a:t>        </a:t>
            </a:r>
            <a:r>
              <a:rPr lang="en-US" altLang="ko-KR" dirty="0"/>
              <a:t>result = </a:t>
            </a:r>
            <a:r>
              <a:rPr lang="en-US" altLang="ko-KR" dirty="0" err="1"/>
              <a:t>subprocess.run</a:t>
            </a:r>
            <a:r>
              <a:rPr lang="en-US" altLang="ko-KR" dirty="0"/>
              <a:t>(['</a:t>
            </a:r>
            <a:r>
              <a:rPr lang="en-US" altLang="ko-KR" dirty="0" err="1"/>
              <a:t>df</a:t>
            </a:r>
            <a:r>
              <a:rPr lang="en-US" altLang="ko-KR" dirty="0"/>
              <a:t>', '-T', '/'], </a:t>
            </a:r>
            <a:r>
              <a:rPr lang="en-US" altLang="ko-KR" dirty="0" err="1"/>
              <a:t>capture_output</a:t>
            </a:r>
            <a:r>
              <a:rPr lang="en-US" altLang="ko-KR" dirty="0"/>
              <a:t>=True, text=True)</a:t>
            </a:r>
          </a:p>
          <a:p>
            <a:r>
              <a:rPr lang="en-US" altLang="ko-KR" dirty="0"/>
              <a:t>        lines = </a:t>
            </a:r>
            <a:r>
              <a:rPr lang="en-US" altLang="ko-KR" dirty="0" err="1"/>
              <a:t>result.stdout.splitlines</a:t>
            </a:r>
            <a:r>
              <a:rPr lang="en-US" altLang="ko-KR" dirty="0"/>
              <a:t>()</a:t>
            </a:r>
          </a:p>
          <a:p>
            <a:r>
              <a:rPr lang="en-US" altLang="ko-KR" dirty="0"/>
              <a:t>        </a:t>
            </a:r>
          </a:p>
          <a:p>
            <a:r>
              <a:rPr lang="en-US" altLang="ko-KR" dirty="0"/>
              <a:t>        # </a:t>
            </a:r>
            <a:r>
              <a:rPr lang="ko-KR" altLang="en-US" dirty="0"/>
              <a:t>결과에서 두 번째 줄을 가져와 파일 시스템 유형 추출</a:t>
            </a:r>
          </a:p>
          <a:p>
            <a:r>
              <a:rPr lang="ko-KR" altLang="en-US" dirty="0"/>
              <a:t>        </a:t>
            </a:r>
            <a:r>
              <a:rPr lang="en-US" altLang="ko-KR" dirty="0"/>
              <a:t>if </a:t>
            </a:r>
            <a:r>
              <a:rPr lang="en-US" altLang="ko-KR" dirty="0" err="1"/>
              <a:t>len</a:t>
            </a:r>
            <a:r>
              <a:rPr lang="en-US" altLang="ko-KR" dirty="0"/>
              <a:t>(lines) &gt; 1:</a:t>
            </a:r>
          </a:p>
          <a:p>
            <a:r>
              <a:rPr lang="en-US" altLang="ko-KR" dirty="0"/>
              <a:t>            </a:t>
            </a:r>
            <a:r>
              <a:rPr lang="en-US" altLang="ko-KR" dirty="0" err="1"/>
              <a:t>filesystem_type</a:t>
            </a:r>
            <a:r>
              <a:rPr lang="en-US" altLang="ko-KR" dirty="0"/>
              <a:t> = lines[1].split()[1]</a:t>
            </a:r>
          </a:p>
          <a:p>
            <a:r>
              <a:rPr lang="en-US" altLang="ko-KR" dirty="0"/>
              <a:t>            return </a:t>
            </a:r>
            <a:r>
              <a:rPr lang="en-US" altLang="ko-KR" dirty="0" err="1"/>
              <a:t>filesystem_type</a:t>
            </a:r>
            <a:endParaRPr lang="en-US" altLang="ko-KR" dirty="0"/>
          </a:p>
          <a:p>
            <a:r>
              <a:rPr lang="en-US" altLang="ko-KR" dirty="0"/>
              <a:t>    except Exception as e:</a:t>
            </a:r>
          </a:p>
          <a:p>
            <a:r>
              <a:rPr lang="en-US" altLang="ko-KR" dirty="0"/>
              <a:t>        print(f"</a:t>
            </a:r>
            <a:r>
              <a:rPr lang="ko-KR" altLang="en-US" dirty="0"/>
              <a:t>파일 시스템 감지 오류</a:t>
            </a:r>
            <a:r>
              <a:rPr lang="en-US" altLang="ko-KR" dirty="0"/>
              <a:t>: {e}")</a:t>
            </a:r>
          </a:p>
          <a:p>
            <a:r>
              <a:rPr lang="en-US" altLang="ko-KR" dirty="0"/>
              <a:t>    </a:t>
            </a:r>
          </a:p>
          <a:p>
            <a:r>
              <a:rPr lang="en-US" altLang="ko-KR" dirty="0"/>
              <a:t>    return "ext4"  # </a:t>
            </a:r>
            <a:r>
              <a:rPr lang="ko-KR" altLang="en-US" dirty="0"/>
              <a:t>오류 발생 시 기본값으로 </a:t>
            </a:r>
            <a:r>
              <a:rPr lang="en-US" altLang="ko-KR" dirty="0"/>
              <a:t>ext4 </a:t>
            </a:r>
            <a:r>
              <a:rPr lang="ko-KR" altLang="en-US" dirty="0"/>
              <a:t>반환</a:t>
            </a:r>
          </a:p>
        </p:txBody>
      </p:sp>
      <p:sp>
        <p:nvSpPr>
          <p:cNvPr id="4" name="TextBox 3">
            <a:extLst>
              <a:ext uri="{FF2B5EF4-FFF2-40B4-BE49-F238E27FC236}">
                <a16:creationId xmlns:a16="http://schemas.microsoft.com/office/drawing/2014/main" id="{33E231CA-A6FA-815F-EE77-D43CF5C781B3}"/>
              </a:ext>
            </a:extLst>
          </p:cNvPr>
          <p:cNvSpPr txBox="1"/>
          <p:nvPr/>
        </p:nvSpPr>
        <p:spPr>
          <a:xfrm>
            <a:off x="9639300" y="5676900"/>
            <a:ext cx="8305800" cy="369332"/>
          </a:xfrm>
          <a:prstGeom prst="rect">
            <a:avLst/>
          </a:prstGeom>
          <a:noFill/>
        </p:spPr>
        <p:txBody>
          <a:bodyPr wrap="square" rtlCol="0">
            <a:spAutoFit/>
          </a:bodyPr>
          <a:lstStyle/>
          <a:p>
            <a:r>
              <a:rPr lang="ko-KR" altLang="en-US" dirty="0"/>
              <a:t>요약 </a:t>
            </a:r>
            <a:r>
              <a:rPr lang="en-US" altLang="ko-KR" dirty="0"/>
              <a:t>: </a:t>
            </a:r>
            <a:r>
              <a:rPr lang="ko-KR" altLang="en-US" dirty="0"/>
              <a:t>새로운 코드에서는 </a:t>
            </a:r>
            <a:r>
              <a:rPr lang="ko-KR" altLang="en-US" b="1" dirty="0"/>
              <a:t>파일 시스템 유형을 자동 감지</a:t>
            </a:r>
            <a:r>
              <a:rPr lang="ko-KR" altLang="en-US" dirty="0"/>
              <a:t>하는 기능이 추가됨</a:t>
            </a:r>
            <a:r>
              <a:rPr lang="en-US" altLang="ko-KR" dirty="0"/>
              <a:t>.</a:t>
            </a:r>
            <a:endParaRPr lang="ko-KR" altLang="en-US" dirty="0"/>
          </a:p>
        </p:txBody>
      </p:sp>
    </p:spTree>
    <p:extLst>
      <p:ext uri="{BB962C8B-B14F-4D97-AF65-F5344CB8AC3E}">
        <p14:creationId xmlns:p14="http://schemas.microsoft.com/office/powerpoint/2010/main" val="253972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B1F4D-161C-CD42-50B2-85E3B7CC48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7236BC-9DB5-17ED-E219-5539A05F6C4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96D939C4-9DE8-654E-D048-E205D15C0650}"/>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3B26E176-5295-213E-E312-AF1A13E77B1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8F79D8E8-32F5-DDED-E0A4-4BF01F67C3E8}"/>
              </a:ext>
            </a:extLst>
          </p:cNvPr>
          <p:cNvSpPr txBox="1"/>
          <p:nvPr/>
        </p:nvSpPr>
        <p:spPr>
          <a:xfrm>
            <a:off x="9780910" y="3773499"/>
            <a:ext cx="6730975" cy="1982594"/>
          </a:xfrm>
          <a:prstGeom prst="rect">
            <a:avLst/>
          </a:prstGeom>
        </p:spPr>
        <p:txBody>
          <a:bodyPr lIns="0" tIns="0" rIns="0" bIns="0" rtlCol="0" anchor="t">
            <a:spAutoFit/>
          </a:bodyPr>
          <a:lstStyle/>
          <a:p>
            <a:r>
              <a:rPr lang="en-US" altLang="ko-KR" dirty="0">
                <a:latin typeface="+mj-ea"/>
                <a:ea typeface="+mj-ea"/>
              </a:rPr>
              <a:t>OS</a:t>
            </a:r>
            <a:r>
              <a:rPr lang="ko-KR" altLang="en-US" dirty="0">
                <a:latin typeface="+mj-ea"/>
                <a:ea typeface="+mj-ea"/>
              </a:rPr>
              <a:t>는 리눅스로 고정</a:t>
            </a:r>
            <a:endParaRPr lang="en-US" altLang="ko-KR" dirty="0">
              <a:latin typeface="+mj-ea"/>
              <a:ea typeface="+mj-ea"/>
            </a:endParaRPr>
          </a:p>
          <a:p>
            <a:endParaRPr lang="en-US" altLang="ko-KR" dirty="0">
              <a:latin typeface="+mj-ea"/>
              <a:ea typeface="+mj-ea"/>
            </a:endParaRPr>
          </a:p>
          <a:p>
            <a:r>
              <a:rPr lang="ko-KR" altLang="en-US" dirty="0">
                <a:latin typeface="+mj-ea"/>
                <a:ea typeface="+mj-ea"/>
              </a:rPr>
              <a:t>디스크 사용량</a:t>
            </a:r>
            <a:r>
              <a:rPr lang="en-US" altLang="ko-KR" dirty="0">
                <a:latin typeface="+mj-ea"/>
                <a:ea typeface="+mj-ea"/>
              </a:rPr>
              <a:t>(%)</a:t>
            </a:r>
            <a:r>
              <a:rPr lang="ko-KR" altLang="en-US" dirty="0">
                <a:latin typeface="+mj-ea"/>
                <a:ea typeface="+mj-ea"/>
              </a:rPr>
              <a:t>만 수집 하였는데 </a:t>
            </a:r>
            <a:endParaRPr lang="en-US" altLang="ko-KR" dirty="0">
              <a:latin typeface="+mj-ea"/>
              <a:ea typeface="+mj-ea"/>
            </a:endParaRPr>
          </a:p>
          <a:p>
            <a:r>
              <a:rPr lang="ko-KR" altLang="en-US" dirty="0">
                <a:latin typeface="+mj-ea"/>
                <a:ea typeface="+mj-ea"/>
              </a:rPr>
              <a:t>전체 용량</a:t>
            </a:r>
            <a:r>
              <a:rPr lang="en-US" altLang="ko-KR" dirty="0">
                <a:latin typeface="+mj-ea"/>
                <a:ea typeface="+mj-ea"/>
              </a:rPr>
              <a:t>,</a:t>
            </a:r>
            <a:r>
              <a:rPr lang="ko-KR" altLang="en-US" dirty="0">
                <a:latin typeface="+mj-ea"/>
                <a:ea typeface="+mj-ea"/>
              </a:rPr>
              <a:t> 사용량</a:t>
            </a:r>
            <a:r>
              <a:rPr lang="en-US" altLang="ko-KR" dirty="0">
                <a:latin typeface="+mj-ea"/>
                <a:ea typeface="+mj-ea"/>
              </a:rPr>
              <a:t>,</a:t>
            </a:r>
            <a:r>
              <a:rPr lang="ko-KR" altLang="en-US" dirty="0">
                <a:latin typeface="+mj-ea"/>
                <a:ea typeface="+mj-ea"/>
              </a:rPr>
              <a:t> 남은 용량까지 추가</a:t>
            </a:r>
            <a:endParaRPr lang="en-US" altLang="ko-KR" dirty="0">
              <a:latin typeface="+mj-ea"/>
              <a:ea typeface="+mj-ea"/>
            </a:endParaRPr>
          </a:p>
          <a:p>
            <a:endParaRPr lang="en-US" altLang="ko-KR" dirty="0">
              <a:latin typeface="+mj-ea"/>
              <a:ea typeface="+mj-ea"/>
            </a:endParaRPr>
          </a:p>
          <a:p>
            <a:r>
              <a:rPr lang="en-US" altLang="ko-KR" dirty="0" err="1">
                <a:solidFill>
                  <a:srgbClr val="000000"/>
                </a:solidFill>
                <a:latin typeface="+mj-ea"/>
                <a:ea typeface="+mj-ea"/>
                <a:cs typeface="Source Han Sans KR Bold"/>
                <a:sym typeface="Source Han Sans KR Bold"/>
              </a:rPr>
              <a:t>Get_filesystem_type</a:t>
            </a:r>
            <a:r>
              <a:rPr lang="en-US" altLang="ko-KR" dirty="0">
                <a:solidFill>
                  <a:srgbClr val="000000"/>
                </a:solidFill>
                <a:latin typeface="+mj-ea"/>
                <a:ea typeface="+mj-ea"/>
                <a:cs typeface="Source Han Sans KR Bold"/>
                <a:sym typeface="Source Han Sans KR Bold"/>
              </a:rPr>
              <a:t>()</a:t>
            </a:r>
            <a:r>
              <a:rPr lang="ko-KR" altLang="en-US" dirty="0">
                <a:solidFill>
                  <a:srgbClr val="000000"/>
                </a:solidFill>
                <a:latin typeface="+mj-ea"/>
                <a:ea typeface="+mj-ea"/>
                <a:cs typeface="Source Han Sans KR Bold"/>
                <a:sym typeface="Source Han Sans KR Bold"/>
              </a:rPr>
              <a:t>에서 받아온 파일시스템 유형 표시</a:t>
            </a:r>
            <a:endParaRPr lang="en-US" altLang="ko-KR" sz="1800" dirty="0">
              <a:solidFill>
                <a:srgbClr val="000000"/>
              </a:solidFill>
              <a:latin typeface="+mj-ea"/>
              <a:ea typeface="+mj-ea"/>
              <a:cs typeface="Source Han Sans KR Bold"/>
              <a:sym typeface="Source Han Sans KR Bold"/>
            </a:endParaRPr>
          </a:p>
          <a:p>
            <a:endParaRPr lang="ko-KR" altLang="en-US" dirty="0">
              <a:latin typeface="+mj-ea"/>
              <a:ea typeface="+mj-ea"/>
            </a:endParaRPr>
          </a:p>
        </p:txBody>
      </p:sp>
      <p:sp>
        <p:nvSpPr>
          <p:cNvPr id="8" name="TextBox 8">
            <a:extLst>
              <a:ext uri="{FF2B5EF4-FFF2-40B4-BE49-F238E27FC236}">
                <a16:creationId xmlns:a16="http://schemas.microsoft.com/office/drawing/2014/main" id="{9D897EAC-1A75-AFC2-561E-4C672A918CC5}"/>
              </a:ext>
            </a:extLst>
          </p:cNvPr>
          <p:cNvSpPr txBox="1"/>
          <p:nvPr/>
        </p:nvSpPr>
        <p:spPr>
          <a:xfrm>
            <a:off x="9780910" y="3269825"/>
            <a:ext cx="3325490" cy="300339"/>
          </a:xfrm>
          <a:prstGeom prst="rect">
            <a:avLst/>
          </a:prstGeom>
        </p:spPr>
        <p:txBody>
          <a:bodyPr wrap="square" lIns="0" tIns="0" rIns="0" bIns="0" rtlCol="0" anchor="t">
            <a:spAutoFit/>
          </a:bodyPr>
          <a:lstStyle/>
          <a:p>
            <a:pPr algn="l">
              <a:lnSpc>
                <a:spcPts val="2520"/>
              </a:lnSpc>
            </a:pPr>
            <a:r>
              <a:rPr lang="en-US" altLang="ko-KR" b="1" dirty="0" err="1">
                <a:latin typeface="Source Han Sans KR Bold" panose="020B0600000101010101" charset="-127"/>
                <a:ea typeface="Source Han Sans KR Bold" panose="020B0600000101010101" charset="-127"/>
              </a:rPr>
              <a:t>get_system_info</a:t>
            </a:r>
            <a:r>
              <a:rPr lang="en-US" altLang="ko-KR" b="1" dirty="0">
                <a:latin typeface="Source Han Sans KR Bold" panose="020B0600000101010101" charset="-127"/>
                <a:ea typeface="Source Han Sans KR Bold" panose="020B0600000101010101" charset="-127"/>
              </a:rPr>
              <a:t>()</a:t>
            </a:r>
            <a:endParaRPr 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31" name="TextBox 30">
            <a:extLst>
              <a:ext uri="{FF2B5EF4-FFF2-40B4-BE49-F238E27FC236}">
                <a16:creationId xmlns:a16="http://schemas.microsoft.com/office/drawing/2014/main" id="{D0C9F635-FBE3-25EF-431B-2969D4861DBE}"/>
              </a:ext>
            </a:extLst>
          </p:cNvPr>
          <p:cNvSpPr txBox="1"/>
          <p:nvPr/>
        </p:nvSpPr>
        <p:spPr>
          <a:xfrm>
            <a:off x="1256868" y="2175293"/>
            <a:ext cx="8039532" cy="7848302"/>
          </a:xfrm>
          <a:prstGeom prst="rect">
            <a:avLst/>
          </a:prstGeom>
          <a:noFill/>
          <a:ln>
            <a:solidFill>
              <a:schemeClr val="tx1"/>
            </a:solidFill>
          </a:ln>
        </p:spPr>
        <p:txBody>
          <a:bodyPr wrap="square">
            <a:spAutoFit/>
          </a:bodyPr>
          <a:lstStyle/>
          <a:p>
            <a:r>
              <a:rPr lang="en-US" altLang="ko-KR" dirty="0"/>
              <a:t>def </a:t>
            </a:r>
            <a:r>
              <a:rPr lang="en-US" altLang="ko-KR" dirty="0" err="1"/>
              <a:t>get_system_info</a:t>
            </a:r>
            <a:r>
              <a:rPr lang="en-US" altLang="ko-KR" dirty="0"/>
              <a:t>():</a:t>
            </a:r>
          </a:p>
          <a:p>
            <a:r>
              <a:rPr lang="en-US" altLang="ko-KR" dirty="0"/>
              <a:t>    """</a:t>
            </a:r>
          </a:p>
          <a:p>
            <a:r>
              <a:rPr lang="en-US" altLang="ko-KR" dirty="0"/>
              <a:t>    </a:t>
            </a:r>
            <a:r>
              <a:rPr lang="ko-KR" altLang="en-US" dirty="0"/>
              <a:t>현재 시스템의 기본 정보를 수집하는 함수</a:t>
            </a:r>
          </a:p>
          <a:p>
            <a:r>
              <a:rPr lang="ko-KR" altLang="en-US" dirty="0"/>
              <a:t>    </a:t>
            </a:r>
            <a:r>
              <a:rPr lang="en-US" altLang="ko-KR" dirty="0"/>
              <a:t>"""</a:t>
            </a:r>
          </a:p>
          <a:p>
            <a:r>
              <a:rPr lang="en-US" altLang="ko-KR" dirty="0"/>
              <a:t>    </a:t>
            </a:r>
            <a:r>
              <a:rPr lang="en-US" altLang="ko-KR" dirty="0" err="1"/>
              <a:t>system_info</a:t>
            </a:r>
            <a:r>
              <a:rPr lang="en-US" altLang="ko-KR" dirty="0"/>
              <a:t> = {</a:t>
            </a:r>
          </a:p>
          <a:p>
            <a:r>
              <a:rPr lang="en-US" altLang="ko-KR" dirty="0"/>
              <a:t>        "</a:t>
            </a:r>
            <a:r>
              <a:rPr lang="en-US" altLang="ko-KR" dirty="0" err="1"/>
              <a:t>os</a:t>
            </a:r>
            <a:r>
              <a:rPr lang="en-US" altLang="ko-KR" dirty="0"/>
              <a:t>": "Linux", </a:t>
            </a:r>
            <a:endParaRPr lang="ko-KR" altLang="en-US" dirty="0"/>
          </a:p>
          <a:p>
            <a:r>
              <a:rPr lang="ko-KR" altLang="en-US" dirty="0"/>
              <a:t>        </a:t>
            </a:r>
            <a:r>
              <a:rPr lang="en-US" altLang="ko-KR" dirty="0"/>
              <a:t>"architecture": </a:t>
            </a:r>
            <a:r>
              <a:rPr lang="en-US" altLang="ko-KR" dirty="0" err="1"/>
              <a:t>platform.architecture</a:t>
            </a:r>
            <a:r>
              <a:rPr lang="en-US" altLang="ko-KR" dirty="0"/>
              <a:t>()[0], </a:t>
            </a:r>
            <a:endParaRPr lang="ko-KR" altLang="en-US" dirty="0"/>
          </a:p>
          <a:p>
            <a:r>
              <a:rPr lang="ko-KR" altLang="en-US" dirty="0"/>
              <a:t>        </a:t>
            </a:r>
            <a:r>
              <a:rPr lang="en-US" altLang="ko-KR" dirty="0"/>
              <a:t>"</a:t>
            </a:r>
            <a:r>
              <a:rPr lang="en-US" altLang="ko-KR" dirty="0" err="1"/>
              <a:t>cpu_count</a:t>
            </a:r>
            <a:r>
              <a:rPr lang="en-US" altLang="ko-KR" dirty="0"/>
              <a:t>": </a:t>
            </a:r>
            <a:r>
              <a:rPr lang="en-US" altLang="ko-KR" dirty="0" err="1"/>
              <a:t>psutil.cpu_count</a:t>
            </a:r>
            <a:r>
              <a:rPr lang="en-US" altLang="ko-KR" dirty="0"/>
              <a:t>(logical=True), </a:t>
            </a:r>
            <a:endParaRPr lang="ko-KR" altLang="en-US" dirty="0"/>
          </a:p>
          <a:p>
            <a:r>
              <a:rPr lang="ko-KR" altLang="en-US" dirty="0"/>
              <a:t>        </a:t>
            </a:r>
            <a:r>
              <a:rPr lang="en-US" altLang="ko-KR" dirty="0"/>
              <a:t>"</a:t>
            </a:r>
            <a:r>
              <a:rPr lang="en-US" altLang="ko-KR" dirty="0" err="1"/>
              <a:t>memory_total_gb</a:t>
            </a:r>
            <a:r>
              <a:rPr lang="en-US" altLang="ko-KR" dirty="0"/>
              <a:t>": round(</a:t>
            </a:r>
            <a:r>
              <a:rPr lang="en-US" altLang="ko-KR" dirty="0" err="1"/>
              <a:t>psutil.virtual_memory</a:t>
            </a:r>
            <a:r>
              <a:rPr lang="en-US" altLang="ko-KR" dirty="0"/>
              <a:t>().total / (1024 ** 3), 2),  </a:t>
            </a:r>
          </a:p>
          <a:p>
            <a:r>
              <a:rPr lang="en-US" altLang="ko-KR" dirty="0"/>
              <a:t># </a:t>
            </a:r>
            <a:r>
              <a:rPr lang="ko-KR" altLang="en-US" dirty="0"/>
              <a:t>총 메모리 용량 </a:t>
            </a:r>
            <a:r>
              <a:rPr lang="en-US" altLang="ko-KR" dirty="0"/>
              <a:t>(GB)</a:t>
            </a:r>
          </a:p>
          <a:p>
            <a:r>
              <a:rPr lang="en-US" altLang="ko-KR" dirty="0"/>
              <a:t>        "</a:t>
            </a:r>
            <a:r>
              <a:rPr lang="en-US" altLang="ko-KR" dirty="0" err="1"/>
              <a:t>disk_usage</a:t>
            </a:r>
            <a:r>
              <a:rPr lang="en-US" altLang="ko-KR" dirty="0"/>
              <a:t>": {</a:t>
            </a:r>
          </a:p>
          <a:p>
            <a:r>
              <a:rPr lang="en-US" altLang="ko-KR" dirty="0"/>
              <a:t>            "</a:t>
            </a:r>
            <a:r>
              <a:rPr lang="en-US" altLang="ko-KR" dirty="0" err="1"/>
              <a:t>total_gb</a:t>
            </a:r>
            <a:r>
              <a:rPr lang="en-US" altLang="ko-KR" dirty="0"/>
              <a:t>": round(</a:t>
            </a:r>
            <a:r>
              <a:rPr lang="en-US" altLang="ko-KR" dirty="0" err="1"/>
              <a:t>psutil.disk_usage</a:t>
            </a:r>
            <a:r>
              <a:rPr lang="en-US" altLang="ko-KR" dirty="0"/>
              <a:t>('/').total / (1024 ** 3), 2),  </a:t>
            </a:r>
          </a:p>
          <a:p>
            <a:r>
              <a:rPr lang="en-US" altLang="ko-KR" dirty="0"/>
              <a:t># </a:t>
            </a:r>
            <a:r>
              <a:rPr lang="ko-KR" altLang="en-US" dirty="0"/>
              <a:t>전체 디스크 크기</a:t>
            </a:r>
          </a:p>
          <a:p>
            <a:r>
              <a:rPr lang="ko-KR" altLang="en-US" dirty="0"/>
              <a:t>            </a:t>
            </a:r>
            <a:r>
              <a:rPr lang="en-US" altLang="ko-KR" dirty="0"/>
              <a:t>"</a:t>
            </a:r>
            <a:r>
              <a:rPr lang="en-US" altLang="ko-KR" dirty="0" err="1"/>
              <a:t>used_gb</a:t>
            </a:r>
            <a:r>
              <a:rPr lang="en-US" altLang="ko-KR" dirty="0"/>
              <a:t>": round(</a:t>
            </a:r>
            <a:r>
              <a:rPr lang="en-US" altLang="ko-KR" dirty="0" err="1"/>
              <a:t>psutil.disk_usage</a:t>
            </a:r>
            <a:r>
              <a:rPr lang="en-US" altLang="ko-KR" dirty="0"/>
              <a:t>('/').used / (1024 ** 3), 2),  </a:t>
            </a:r>
          </a:p>
          <a:p>
            <a:r>
              <a:rPr lang="en-US" altLang="ko-KR" dirty="0"/>
              <a:t># </a:t>
            </a:r>
            <a:r>
              <a:rPr lang="ko-KR" altLang="en-US" dirty="0"/>
              <a:t>사용된 디스크 크기</a:t>
            </a:r>
          </a:p>
          <a:p>
            <a:r>
              <a:rPr lang="ko-KR" altLang="en-US" dirty="0"/>
              <a:t>            </a:t>
            </a:r>
            <a:r>
              <a:rPr lang="en-US" altLang="ko-KR" dirty="0"/>
              <a:t>"</a:t>
            </a:r>
            <a:r>
              <a:rPr lang="en-US" altLang="ko-KR" dirty="0" err="1"/>
              <a:t>free_gb</a:t>
            </a:r>
            <a:r>
              <a:rPr lang="en-US" altLang="ko-KR" dirty="0"/>
              <a:t>": round(</a:t>
            </a:r>
            <a:r>
              <a:rPr lang="en-US" altLang="ko-KR" dirty="0" err="1"/>
              <a:t>psutil.disk_usage</a:t>
            </a:r>
            <a:r>
              <a:rPr lang="en-US" altLang="ko-KR" dirty="0"/>
              <a:t>('/').free / (1024 ** 3), 2), </a:t>
            </a:r>
          </a:p>
          <a:p>
            <a:r>
              <a:rPr lang="en-US" altLang="ko-KR" dirty="0"/>
              <a:t> # </a:t>
            </a:r>
            <a:r>
              <a:rPr lang="ko-KR" altLang="en-US" dirty="0"/>
              <a:t>남은 디스크 크기</a:t>
            </a:r>
          </a:p>
          <a:p>
            <a:r>
              <a:rPr lang="ko-KR" altLang="en-US" dirty="0"/>
              <a:t>            </a:t>
            </a:r>
            <a:r>
              <a:rPr lang="en-US" altLang="ko-KR" dirty="0"/>
              <a:t>"</a:t>
            </a:r>
            <a:r>
              <a:rPr lang="en-US" altLang="ko-KR" dirty="0" err="1"/>
              <a:t>usage_percent</a:t>
            </a:r>
            <a:r>
              <a:rPr lang="en-US" altLang="ko-KR" dirty="0"/>
              <a:t>": </a:t>
            </a:r>
            <a:r>
              <a:rPr lang="en-US" altLang="ko-KR" dirty="0" err="1"/>
              <a:t>psutil.disk_usage</a:t>
            </a:r>
            <a:r>
              <a:rPr lang="en-US" altLang="ko-KR" dirty="0"/>
              <a:t>('/').percent  # </a:t>
            </a:r>
            <a:r>
              <a:rPr lang="ko-KR" altLang="en-US" dirty="0"/>
              <a:t>디스크 사용률 </a:t>
            </a:r>
            <a:r>
              <a:rPr lang="en-US" altLang="ko-KR" dirty="0"/>
              <a:t>(%)</a:t>
            </a:r>
          </a:p>
          <a:p>
            <a:r>
              <a:rPr lang="en-US" altLang="ko-KR" dirty="0"/>
              <a:t>        },</a:t>
            </a:r>
          </a:p>
          <a:p>
            <a:r>
              <a:rPr lang="en-US" altLang="ko-KR" dirty="0"/>
              <a:t>        "</a:t>
            </a:r>
            <a:r>
              <a:rPr lang="en-US" altLang="ko-KR" dirty="0" err="1"/>
              <a:t>network_interfaces</a:t>
            </a:r>
            <a:r>
              <a:rPr lang="en-US" altLang="ko-KR" dirty="0"/>
              <a:t>": list(</a:t>
            </a:r>
            <a:r>
              <a:rPr lang="en-US" altLang="ko-KR" dirty="0" err="1"/>
              <a:t>psutil.net_if_addrs</a:t>
            </a:r>
            <a:r>
              <a:rPr lang="en-US" altLang="ko-KR" dirty="0"/>
              <a:t>().keys()),  </a:t>
            </a:r>
          </a:p>
          <a:p>
            <a:r>
              <a:rPr lang="en-US" altLang="ko-KR" dirty="0"/>
              <a:t># </a:t>
            </a:r>
            <a:r>
              <a:rPr lang="ko-KR" altLang="en-US" dirty="0"/>
              <a:t>사용 가능한 네트워크 인터페이스 목록</a:t>
            </a:r>
          </a:p>
          <a:p>
            <a:r>
              <a:rPr lang="ko-KR" altLang="en-US" dirty="0"/>
              <a:t>        </a:t>
            </a:r>
            <a:r>
              <a:rPr lang="en-US" altLang="ko-KR" dirty="0"/>
              <a:t>"filesystem": {</a:t>
            </a:r>
          </a:p>
          <a:p>
            <a:r>
              <a:rPr lang="en-US" altLang="ko-KR" dirty="0"/>
              <a:t>            "</a:t>
            </a:r>
            <a:r>
              <a:rPr lang="en-US" altLang="ko-KR" dirty="0" err="1"/>
              <a:t>root_partition</a:t>
            </a:r>
            <a:r>
              <a:rPr lang="en-US" altLang="ko-KR" dirty="0"/>
              <a:t>": "/",  # </a:t>
            </a:r>
            <a:r>
              <a:rPr lang="ko-KR" altLang="en-US" dirty="0"/>
              <a:t>루트 파티션</a:t>
            </a:r>
          </a:p>
          <a:p>
            <a:r>
              <a:rPr lang="ko-KR" altLang="en-US" dirty="0"/>
              <a:t>            </a:t>
            </a:r>
            <a:r>
              <a:rPr lang="en-US" altLang="ko-KR" dirty="0"/>
              <a:t>"</a:t>
            </a:r>
            <a:r>
              <a:rPr lang="en-US" altLang="ko-KR" dirty="0" err="1"/>
              <a:t>filesystem_type</a:t>
            </a:r>
            <a:r>
              <a:rPr lang="en-US" altLang="ko-KR" dirty="0"/>
              <a:t>": </a:t>
            </a:r>
            <a:r>
              <a:rPr lang="en-US" altLang="ko-KR" dirty="0" err="1"/>
              <a:t>get_filesystem_type</a:t>
            </a:r>
            <a:r>
              <a:rPr lang="en-US" altLang="ko-KR" dirty="0"/>
              <a:t>()  # </a:t>
            </a:r>
            <a:r>
              <a:rPr lang="ko-KR" altLang="en-US" dirty="0"/>
              <a:t>자동 감지된 파일 시스템 유형</a:t>
            </a:r>
          </a:p>
          <a:p>
            <a:r>
              <a:rPr lang="ko-KR" altLang="en-US" dirty="0"/>
              <a:t>        </a:t>
            </a:r>
            <a:r>
              <a:rPr lang="en-US" altLang="ko-KR" dirty="0"/>
              <a:t>}</a:t>
            </a:r>
          </a:p>
          <a:p>
            <a:r>
              <a:rPr lang="en-US" altLang="ko-KR" dirty="0"/>
              <a:t>    }</a:t>
            </a:r>
          </a:p>
          <a:p>
            <a:r>
              <a:rPr lang="en-US" altLang="ko-KR" dirty="0"/>
              <a:t>    return </a:t>
            </a:r>
            <a:r>
              <a:rPr lang="en-US" altLang="ko-KR" dirty="0" err="1"/>
              <a:t>system_info</a:t>
            </a:r>
            <a:endParaRPr lang="ko-KR" altLang="en-US" dirty="0"/>
          </a:p>
        </p:txBody>
      </p:sp>
      <p:sp>
        <p:nvSpPr>
          <p:cNvPr id="3" name="TextBox 2">
            <a:extLst>
              <a:ext uri="{FF2B5EF4-FFF2-40B4-BE49-F238E27FC236}">
                <a16:creationId xmlns:a16="http://schemas.microsoft.com/office/drawing/2014/main" id="{9AD5853A-35DA-4E02-BC94-8C2BC8E93290}"/>
              </a:ext>
            </a:extLst>
          </p:cNvPr>
          <p:cNvSpPr txBox="1"/>
          <p:nvPr/>
        </p:nvSpPr>
        <p:spPr>
          <a:xfrm>
            <a:off x="9758787" y="6286500"/>
            <a:ext cx="5943600" cy="646331"/>
          </a:xfrm>
          <a:prstGeom prst="rect">
            <a:avLst/>
          </a:prstGeom>
          <a:noFill/>
        </p:spPr>
        <p:txBody>
          <a:bodyPr wrap="square" rtlCol="0">
            <a:spAutoFit/>
          </a:bodyPr>
          <a:lstStyle/>
          <a:p>
            <a:r>
              <a:rPr lang="ko-KR" altLang="en-US" dirty="0"/>
              <a:t>요약 </a:t>
            </a:r>
            <a:r>
              <a:rPr lang="en-US" altLang="ko-KR" dirty="0"/>
              <a:t>: </a:t>
            </a:r>
            <a:r>
              <a:rPr lang="ko-KR" altLang="en-US" dirty="0"/>
              <a:t>새로운 코드에서는 </a:t>
            </a:r>
            <a:r>
              <a:rPr lang="ko-KR" altLang="en-US" b="1" dirty="0"/>
              <a:t>파일 시스템 유형 감지 기능</a:t>
            </a:r>
            <a:r>
              <a:rPr lang="ko-KR" altLang="en-US" dirty="0"/>
              <a:t>과 </a:t>
            </a:r>
            <a:endParaRPr lang="en-US" altLang="ko-KR" dirty="0"/>
          </a:p>
          <a:p>
            <a:r>
              <a:rPr lang="ko-KR" altLang="en-US" b="1" dirty="0"/>
              <a:t>디스크 사용량 세부 정보</a:t>
            </a:r>
            <a:r>
              <a:rPr lang="ko-KR" altLang="en-US" dirty="0"/>
              <a:t>가 추가됨</a:t>
            </a:r>
            <a:r>
              <a:rPr lang="en-US" altLang="ko-KR" dirty="0"/>
              <a:t>.</a:t>
            </a:r>
            <a:endParaRPr lang="ko-KR" altLang="en-US" dirty="0"/>
          </a:p>
        </p:txBody>
      </p:sp>
    </p:spTree>
    <p:extLst>
      <p:ext uri="{BB962C8B-B14F-4D97-AF65-F5344CB8AC3E}">
        <p14:creationId xmlns:p14="http://schemas.microsoft.com/office/powerpoint/2010/main" val="3025836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2499A-8E7C-0C06-DB95-83FD5414BD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7CFF58-5636-E9F5-BBEA-00F84AA64A78}"/>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D6CDBCD9-ADCF-52BD-209B-0E19EF1633EF}"/>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4A50CB7B-ED88-9F1C-6CAD-4454A44A8A76}"/>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322E8EDB-E72D-F286-58C0-439F6EA3B6E2}"/>
              </a:ext>
            </a:extLst>
          </p:cNvPr>
          <p:cNvSpPr txBox="1"/>
          <p:nvPr/>
        </p:nvSpPr>
        <p:spPr>
          <a:xfrm>
            <a:off x="1028700" y="3710927"/>
            <a:ext cx="7582333" cy="1262140"/>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backup_location</a:t>
            </a:r>
            <a:r>
              <a:rPr lang="en-US" altLang="ko-KR" dirty="0">
                <a:solidFill>
                  <a:srgbClr val="000000"/>
                </a:solidFill>
                <a:latin typeface="Source Han Sans KR"/>
                <a:ea typeface="Source Han Sans KR"/>
                <a:cs typeface="Source Han Sans KR"/>
                <a:sym typeface="Source Han Sans KR"/>
              </a:rPr>
              <a:t>: ~/backups </a:t>
            </a:r>
            <a:r>
              <a:rPr lang="ko-KR" altLang="en-US" dirty="0">
                <a:solidFill>
                  <a:srgbClr val="000000"/>
                </a:solidFill>
                <a:latin typeface="Source Han Sans KR"/>
                <a:ea typeface="Source Han Sans KR"/>
                <a:cs typeface="Source Han Sans KR"/>
                <a:sym typeface="Source Han Sans KR"/>
              </a:rPr>
              <a:t>디렉터리에 백업 저장</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cpu_optimization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특정 프로세스 우선 처리 가능 </a:t>
            </a:r>
            <a:r>
              <a:rPr lang="en-US" altLang="ko-KR" dirty="0">
                <a:solidFill>
                  <a:srgbClr val="000000"/>
                </a:solidFill>
                <a:latin typeface="Source Han Sans KR"/>
                <a:ea typeface="Source Han Sans KR"/>
                <a:cs typeface="Source Han Sans KR"/>
                <a:sym typeface="Source Han Sans KR"/>
              </a:rPr>
              <a:t>(python, chrome </a:t>
            </a:r>
            <a:r>
              <a:rPr lang="ko-KR" altLang="en-US" dirty="0">
                <a:solidFill>
                  <a:srgbClr val="000000"/>
                </a:solidFill>
                <a:latin typeface="Source Han Sans KR"/>
                <a:ea typeface="Source Han Sans KR"/>
                <a:cs typeface="Source Han Sans KR"/>
                <a:sym typeface="Source Han Sans KR"/>
              </a:rPr>
              <a:t>등</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memory_optimization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메모리가 부족하면 최적화 실행</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disk_optimization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디스크 사용률이 </a:t>
            </a:r>
            <a:r>
              <a:rPr lang="en-US" altLang="ko-KR" dirty="0">
                <a:solidFill>
                  <a:srgbClr val="000000"/>
                </a:solidFill>
                <a:latin typeface="Source Han Sans KR"/>
                <a:ea typeface="Source Han Sans KR"/>
                <a:cs typeface="Source Han Sans KR"/>
                <a:sym typeface="Source Han Sans KR"/>
              </a:rPr>
              <a:t>80% </a:t>
            </a:r>
            <a:r>
              <a:rPr lang="ko-KR" altLang="en-US" dirty="0">
                <a:solidFill>
                  <a:srgbClr val="000000"/>
                </a:solidFill>
                <a:latin typeface="Source Han Sans KR"/>
                <a:ea typeface="Source Han Sans KR"/>
                <a:cs typeface="Source Han Sans KR"/>
                <a:sym typeface="Source Han Sans KR"/>
              </a:rPr>
              <a:t>이상이면 자동 정리</a:t>
            </a:r>
            <a:r>
              <a:rPr lang="en-US" altLang="ko-KR" dirty="0">
                <a:solidFill>
                  <a:srgbClr val="000000"/>
                </a:solidFill>
                <a:latin typeface="Source Han Sans KR"/>
                <a:ea typeface="Source Han Sans KR"/>
                <a:cs typeface="Source Han Sans KR"/>
                <a:sym typeface="Source Han Sans KR"/>
              </a:rPr>
              <a:t>.</a:t>
            </a:r>
          </a:p>
        </p:txBody>
      </p:sp>
      <p:sp>
        <p:nvSpPr>
          <p:cNvPr id="8" name="TextBox 8">
            <a:extLst>
              <a:ext uri="{FF2B5EF4-FFF2-40B4-BE49-F238E27FC236}">
                <a16:creationId xmlns:a16="http://schemas.microsoft.com/office/drawing/2014/main" id="{B0F1DEE1-5F5B-55EB-C42A-18F035D1C1D9}"/>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7CA7ADBA-B298-65EE-9F44-629F20F6D193}"/>
              </a:ext>
            </a:extLst>
          </p:cNvPr>
          <p:cNvSpPr txBox="1"/>
          <p:nvPr/>
        </p:nvSpPr>
        <p:spPr>
          <a:xfrm>
            <a:off x="8788746" y="1225722"/>
            <a:ext cx="9016481" cy="7571303"/>
          </a:xfrm>
          <a:prstGeom prst="rect">
            <a:avLst/>
          </a:prstGeom>
          <a:noFill/>
          <a:ln>
            <a:solidFill>
              <a:schemeClr val="tx1"/>
            </a:solidFill>
          </a:ln>
        </p:spPr>
        <p:txBody>
          <a:bodyPr wrap="square">
            <a:spAutoFit/>
          </a:bodyPr>
          <a:lstStyle/>
          <a:p>
            <a:r>
              <a:rPr lang="en-US" altLang="ko-KR" dirty="0"/>
              <a:t>def </a:t>
            </a:r>
            <a:r>
              <a:rPr lang="en-US" altLang="ko-KR" dirty="0" err="1"/>
              <a:t>save_settings</a:t>
            </a:r>
            <a:r>
              <a:rPr lang="en-US" altLang="ko-KR" dirty="0"/>
              <a:t>():</a:t>
            </a:r>
          </a:p>
          <a:p>
            <a:endParaRPr lang="en-US" altLang="ko-KR" dirty="0"/>
          </a:p>
          <a:p>
            <a:r>
              <a:rPr lang="en-US" altLang="ko-KR" dirty="0"/>
              <a:t>    </a:t>
            </a:r>
            <a:r>
              <a:rPr lang="en-US" altLang="ko-KR" dirty="0" err="1"/>
              <a:t>system_info</a:t>
            </a:r>
            <a:r>
              <a:rPr lang="en-US" altLang="ko-KR" dirty="0"/>
              <a:t> = </a:t>
            </a:r>
            <a:r>
              <a:rPr lang="en-US" altLang="ko-KR" dirty="0" err="1"/>
              <a:t>get_system_info</a:t>
            </a:r>
            <a:r>
              <a:rPr lang="en-US" altLang="ko-KR" dirty="0"/>
              <a:t>()</a:t>
            </a:r>
          </a:p>
          <a:p>
            <a:endParaRPr lang="en-US" altLang="ko-KR" dirty="0"/>
          </a:p>
          <a:p>
            <a:r>
              <a:rPr lang="en-US" altLang="ko-KR" dirty="0"/>
              <a:t>    # </a:t>
            </a:r>
            <a:r>
              <a:rPr lang="ko-KR" altLang="en-US" dirty="0"/>
              <a:t>백업 디렉토리 설정 </a:t>
            </a:r>
            <a:r>
              <a:rPr lang="en-US" altLang="ko-KR" dirty="0"/>
              <a:t>(</a:t>
            </a:r>
            <a:r>
              <a:rPr lang="ko-KR" altLang="en-US" dirty="0"/>
              <a:t>리눅스 환경 기준</a:t>
            </a:r>
            <a:r>
              <a:rPr lang="en-US" altLang="ko-KR" dirty="0"/>
              <a:t>)</a:t>
            </a:r>
          </a:p>
          <a:p>
            <a:r>
              <a:rPr lang="en-US" altLang="ko-KR" dirty="0"/>
              <a:t>    </a:t>
            </a:r>
            <a:r>
              <a:rPr lang="en-US" altLang="ko-KR" dirty="0" err="1"/>
              <a:t>backup_location</a:t>
            </a:r>
            <a:r>
              <a:rPr lang="en-US" altLang="ko-KR" dirty="0"/>
              <a:t> = </a:t>
            </a:r>
            <a:r>
              <a:rPr lang="en-US" altLang="ko-KR" dirty="0" err="1"/>
              <a:t>Path.home</a:t>
            </a:r>
            <a:r>
              <a:rPr lang="en-US" altLang="ko-KR" dirty="0"/>
              <a:t>() / "backups"</a:t>
            </a:r>
          </a:p>
          <a:p>
            <a:r>
              <a:rPr lang="en-US" altLang="ko-KR" dirty="0"/>
              <a:t>    </a:t>
            </a:r>
            <a:r>
              <a:rPr lang="en-US" altLang="ko-KR" dirty="0" err="1"/>
              <a:t>backup_location.mkdir</a:t>
            </a:r>
            <a:r>
              <a:rPr lang="en-US" altLang="ko-KR" dirty="0"/>
              <a:t>(parents=True, </a:t>
            </a:r>
            <a:r>
              <a:rPr lang="en-US" altLang="ko-KR" dirty="0" err="1"/>
              <a:t>exist_ok</a:t>
            </a:r>
            <a:r>
              <a:rPr lang="en-US" altLang="ko-KR" dirty="0"/>
              <a:t>=True) </a:t>
            </a:r>
          </a:p>
          <a:p>
            <a:r>
              <a:rPr lang="en-US" altLang="ko-KR" dirty="0"/>
              <a:t> # </a:t>
            </a:r>
            <a:r>
              <a:rPr lang="ko-KR" altLang="en-US" dirty="0"/>
              <a:t>디렉토리 생성 </a:t>
            </a:r>
            <a:r>
              <a:rPr lang="en-US" altLang="ko-KR" dirty="0"/>
              <a:t>(</a:t>
            </a:r>
            <a:r>
              <a:rPr lang="ko-KR" altLang="en-US" dirty="0"/>
              <a:t>이미 존재하면 무시</a:t>
            </a:r>
            <a:r>
              <a:rPr lang="en-US" altLang="ko-KR" dirty="0"/>
              <a:t>)</a:t>
            </a:r>
          </a:p>
          <a:p>
            <a:endParaRPr lang="en-US" altLang="ko-KR" dirty="0"/>
          </a:p>
          <a:p>
            <a:r>
              <a:rPr lang="en-US" altLang="ko-KR" dirty="0"/>
              <a:t>    settings = {</a:t>
            </a:r>
          </a:p>
          <a:p>
            <a:r>
              <a:rPr lang="en-US" altLang="ko-KR" dirty="0"/>
              <a:t>        "</a:t>
            </a:r>
            <a:r>
              <a:rPr lang="en-US" altLang="ko-KR" dirty="0" err="1"/>
              <a:t>system_info</a:t>
            </a:r>
            <a:r>
              <a:rPr lang="en-US" altLang="ko-KR" dirty="0"/>
              <a:t>": </a:t>
            </a:r>
            <a:r>
              <a:rPr lang="en-US" altLang="ko-KR" dirty="0" err="1"/>
              <a:t>system_info</a:t>
            </a:r>
            <a:r>
              <a:rPr lang="en-US" altLang="ko-KR" dirty="0"/>
              <a:t>,</a:t>
            </a:r>
          </a:p>
          <a:p>
            <a:endParaRPr lang="en-US" altLang="ko-KR" dirty="0"/>
          </a:p>
          <a:p>
            <a:r>
              <a:rPr lang="en-US" altLang="ko-KR" dirty="0"/>
              <a:t>        "</a:t>
            </a:r>
            <a:r>
              <a:rPr lang="en-US" altLang="ko-KR" dirty="0" err="1"/>
              <a:t>optimizer_settings</a:t>
            </a:r>
            <a:r>
              <a:rPr lang="en-US" altLang="ko-KR" dirty="0"/>
              <a:t>": {</a:t>
            </a:r>
          </a:p>
          <a:p>
            <a:r>
              <a:rPr lang="en-US" altLang="ko-KR" dirty="0"/>
              <a:t>            "</a:t>
            </a:r>
            <a:r>
              <a:rPr lang="en-US" altLang="ko-KR" dirty="0" err="1"/>
              <a:t>cpu_optimization</a:t>
            </a:r>
            <a:r>
              <a:rPr lang="en-US" altLang="ko-KR" dirty="0"/>
              <a:t>": {</a:t>
            </a:r>
          </a:p>
          <a:p>
            <a:r>
              <a:rPr lang="en-US" altLang="ko-KR" dirty="0"/>
              <a:t>                "enable": True,</a:t>
            </a:r>
          </a:p>
          <a:p>
            <a:r>
              <a:rPr lang="en-US" altLang="ko-KR" dirty="0"/>
              <a:t>                "</a:t>
            </a:r>
            <a:r>
              <a:rPr lang="en-US" altLang="ko-KR" dirty="0" err="1"/>
              <a:t>priority_processes</a:t>
            </a:r>
            <a:r>
              <a:rPr lang="en-US" altLang="ko-KR" dirty="0"/>
              <a:t>": ["python", "chrome"]  # </a:t>
            </a:r>
            <a:r>
              <a:rPr lang="ko-KR" altLang="en-US" dirty="0"/>
              <a:t>우선 순위 프로세스 지정</a:t>
            </a:r>
          </a:p>
          <a:p>
            <a:r>
              <a:rPr lang="ko-KR" altLang="en-US" dirty="0"/>
              <a:t>            </a:t>
            </a:r>
            <a:r>
              <a:rPr lang="en-US" altLang="ko-KR" dirty="0"/>
              <a:t>},</a:t>
            </a:r>
          </a:p>
          <a:p>
            <a:r>
              <a:rPr lang="en-US" altLang="ko-KR" dirty="0"/>
              <a:t>            "</a:t>
            </a:r>
            <a:r>
              <a:rPr lang="en-US" altLang="ko-KR" dirty="0" err="1"/>
              <a:t>memory_optimization</a:t>
            </a:r>
            <a:r>
              <a:rPr lang="en-US" altLang="ko-KR" dirty="0"/>
              <a:t>": {</a:t>
            </a:r>
          </a:p>
          <a:p>
            <a:r>
              <a:rPr lang="en-US" altLang="ko-KR" dirty="0"/>
              <a:t>                "enable": True,</a:t>
            </a:r>
          </a:p>
          <a:p>
            <a:r>
              <a:rPr lang="en-US" altLang="ko-KR" dirty="0"/>
              <a:t>                "</a:t>
            </a:r>
            <a:r>
              <a:rPr lang="en-US" altLang="ko-KR" dirty="0" err="1"/>
              <a:t>max_cache_size_mb</a:t>
            </a:r>
            <a:r>
              <a:rPr lang="en-US" altLang="ko-KR" dirty="0"/>
              <a:t>": 1024,  # </a:t>
            </a:r>
            <a:r>
              <a:rPr lang="ko-KR" altLang="en-US" dirty="0"/>
              <a:t>최대 캐시 크기 </a:t>
            </a:r>
            <a:r>
              <a:rPr lang="en-US" altLang="ko-KR" dirty="0"/>
              <a:t>(MB)</a:t>
            </a:r>
          </a:p>
          <a:p>
            <a:r>
              <a:rPr lang="en-US" altLang="ko-KR" dirty="0"/>
              <a:t>                "</a:t>
            </a:r>
            <a:r>
              <a:rPr lang="en-US" altLang="ko-KR" dirty="0" err="1"/>
              <a:t>low_memory_threshold_percent</a:t>
            </a:r>
            <a:r>
              <a:rPr lang="en-US" altLang="ko-KR" dirty="0"/>
              <a:t>": 20  # </a:t>
            </a:r>
            <a:r>
              <a:rPr lang="ko-KR" altLang="en-US" dirty="0"/>
              <a:t>메모리가 </a:t>
            </a:r>
            <a:r>
              <a:rPr lang="en-US" altLang="ko-KR" dirty="0"/>
              <a:t>20% </a:t>
            </a:r>
            <a:r>
              <a:rPr lang="ko-KR" altLang="en-US" dirty="0"/>
              <a:t>이하로 남으면 최적화 수행</a:t>
            </a:r>
          </a:p>
          <a:p>
            <a:r>
              <a:rPr lang="ko-KR" altLang="en-US" dirty="0"/>
              <a:t>            </a:t>
            </a:r>
            <a:r>
              <a:rPr lang="en-US" altLang="ko-KR" dirty="0"/>
              <a:t>},</a:t>
            </a:r>
          </a:p>
          <a:p>
            <a:r>
              <a:rPr lang="en-US" altLang="ko-KR" dirty="0"/>
              <a:t>            "</a:t>
            </a:r>
            <a:r>
              <a:rPr lang="en-US" altLang="ko-KR" dirty="0" err="1"/>
              <a:t>disk_optimization</a:t>
            </a:r>
            <a:r>
              <a:rPr lang="en-US" altLang="ko-KR" dirty="0"/>
              <a:t>": {</a:t>
            </a:r>
          </a:p>
          <a:p>
            <a:r>
              <a:rPr lang="en-US" altLang="ko-KR" dirty="0"/>
              <a:t>                "enable": True,</a:t>
            </a:r>
          </a:p>
          <a:p>
            <a:r>
              <a:rPr lang="en-US" altLang="ko-KR" dirty="0"/>
              <a:t>                "</a:t>
            </a:r>
            <a:r>
              <a:rPr lang="en-US" altLang="ko-KR" dirty="0" err="1"/>
              <a:t>monitor_paths</a:t>
            </a:r>
            <a:r>
              <a:rPr lang="en-US" altLang="ko-KR" dirty="0"/>
              <a:t>": ["/", "/home"],  # </a:t>
            </a:r>
            <a:r>
              <a:rPr lang="ko-KR" altLang="en-US" dirty="0"/>
              <a:t>모니터링할 디렉토리 경로</a:t>
            </a:r>
          </a:p>
          <a:p>
            <a:r>
              <a:rPr lang="ko-KR" altLang="en-US" dirty="0"/>
              <a:t>                </a:t>
            </a:r>
            <a:r>
              <a:rPr lang="en-US" altLang="ko-KR" dirty="0"/>
              <a:t>"</a:t>
            </a:r>
            <a:r>
              <a:rPr lang="en-US" altLang="ko-KR" dirty="0" err="1"/>
              <a:t>cleanup_threshold_percent</a:t>
            </a:r>
            <a:r>
              <a:rPr lang="en-US" altLang="ko-KR" dirty="0"/>
              <a:t>": 80  # </a:t>
            </a:r>
            <a:r>
              <a:rPr lang="ko-KR" altLang="en-US" dirty="0"/>
              <a:t>디스크 사용률 </a:t>
            </a:r>
            <a:r>
              <a:rPr lang="en-US" altLang="ko-KR" dirty="0"/>
              <a:t>80% </a:t>
            </a:r>
            <a:r>
              <a:rPr lang="ko-KR" altLang="en-US" dirty="0"/>
              <a:t>초과 시 정리 수행</a:t>
            </a:r>
          </a:p>
          <a:p>
            <a:r>
              <a:rPr lang="ko-KR" altLang="en-US" dirty="0"/>
              <a:t>            </a:t>
            </a:r>
            <a:r>
              <a:rPr lang="en-US" altLang="ko-KR" dirty="0"/>
              <a:t>},</a:t>
            </a:r>
            <a:endParaRPr lang="ko-KR" altLang="en-US" dirty="0"/>
          </a:p>
        </p:txBody>
      </p:sp>
    </p:spTree>
    <p:extLst>
      <p:ext uri="{BB962C8B-B14F-4D97-AF65-F5344CB8AC3E}">
        <p14:creationId xmlns:p14="http://schemas.microsoft.com/office/powerpoint/2010/main" val="2604219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0DD8B-06F5-EBF1-7351-38980FDFB5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78F10B3-52A9-CC69-D666-FABF434EDBB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2D98709-0506-7AB7-9237-A5C309C123F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816057A5-D38D-EF51-8A9B-EE9C4CA96639}"/>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F72A15DB-C003-0BC4-C7BF-2B94EF477BF8}"/>
              </a:ext>
            </a:extLst>
          </p:cNvPr>
          <p:cNvSpPr txBox="1"/>
          <p:nvPr/>
        </p:nvSpPr>
        <p:spPr>
          <a:xfrm>
            <a:off x="9042919" y="942348"/>
            <a:ext cx="7582332" cy="8679299"/>
          </a:xfrm>
          <a:prstGeom prst="rect">
            <a:avLst/>
          </a:prstGeom>
          <a:noFill/>
          <a:ln>
            <a:solidFill>
              <a:schemeClr val="tx1"/>
            </a:solidFill>
          </a:ln>
        </p:spPr>
        <p:txBody>
          <a:bodyPr wrap="square">
            <a:spAutoFit/>
          </a:bodyPr>
          <a:lstStyle/>
          <a:p>
            <a:r>
              <a:rPr lang="en-US" altLang="ko-KR" dirty="0"/>
              <a:t>"</a:t>
            </a:r>
            <a:r>
              <a:rPr lang="en-US" altLang="ko-KR" dirty="0" err="1"/>
              <a:t>network_optimization</a:t>
            </a:r>
            <a:r>
              <a:rPr lang="en-US" altLang="ko-KR" dirty="0"/>
              <a:t>": {</a:t>
            </a:r>
          </a:p>
          <a:p>
            <a:r>
              <a:rPr lang="en-US" altLang="ko-KR" dirty="0"/>
              <a:t>                "enable": True,</a:t>
            </a:r>
          </a:p>
          <a:p>
            <a:r>
              <a:rPr lang="en-US" altLang="ko-KR" dirty="0"/>
              <a:t>                "</a:t>
            </a:r>
            <a:r>
              <a:rPr lang="en-US" altLang="ko-KR" dirty="0" err="1"/>
              <a:t>bandwidth_limit_mbps</a:t>
            </a:r>
            <a:r>
              <a:rPr lang="en-US" altLang="ko-KR" dirty="0"/>
              <a:t>": 100,  # </a:t>
            </a:r>
            <a:r>
              <a:rPr lang="ko-KR" altLang="en-US" dirty="0"/>
              <a:t>최대 대역폭 제한 </a:t>
            </a:r>
            <a:r>
              <a:rPr lang="en-US" altLang="ko-KR" dirty="0"/>
              <a:t>(Mbps)</a:t>
            </a:r>
          </a:p>
          <a:p>
            <a:r>
              <a:rPr lang="en-US" altLang="ko-KR" dirty="0"/>
              <a:t># </a:t>
            </a:r>
            <a:r>
              <a:rPr lang="ko-KR" altLang="en-US" dirty="0"/>
              <a:t>우선 순위 네트워크 서비스 지정</a:t>
            </a:r>
          </a:p>
          <a:p>
            <a:r>
              <a:rPr lang="en-US" altLang="ko-KR" dirty="0"/>
              <a:t>                "</a:t>
            </a:r>
            <a:r>
              <a:rPr lang="en-US" altLang="ko-KR" dirty="0" err="1"/>
              <a:t>prioritize_services</a:t>
            </a:r>
            <a:r>
              <a:rPr lang="en-US" altLang="ko-KR" dirty="0"/>
              <a:t>": ["http", "https"] </a:t>
            </a:r>
          </a:p>
          <a:p>
            <a:r>
              <a:rPr lang="en-US" altLang="ko-KR" dirty="0"/>
              <a:t>},</a:t>
            </a:r>
          </a:p>
          <a:p>
            <a:r>
              <a:rPr lang="en-US" altLang="ko-KR" dirty="0"/>
              <a:t>            "</a:t>
            </a:r>
            <a:r>
              <a:rPr lang="en-US" altLang="ko-KR" dirty="0" err="1"/>
              <a:t>battery_saving_mode</a:t>
            </a:r>
            <a:r>
              <a:rPr lang="en-US" altLang="ko-KR" dirty="0"/>
              <a:t>": {</a:t>
            </a:r>
          </a:p>
          <a:p>
            <a:r>
              <a:rPr lang="en-US" altLang="ko-KR" dirty="0"/>
              <a:t>                "enable": False,</a:t>
            </a:r>
          </a:p>
          <a:p>
            <a:r>
              <a:rPr lang="en-US" altLang="ko-KR" dirty="0"/>
              <a:t># </a:t>
            </a:r>
            <a:r>
              <a:rPr lang="ko-KR" altLang="en-US" dirty="0"/>
              <a:t>배터리 잔량 </a:t>
            </a:r>
            <a:r>
              <a:rPr lang="en-US" altLang="ko-KR" dirty="0"/>
              <a:t>15% </a:t>
            </a:r>
            <a:r>
              <a:rPr lang="ko-KR" altLang="en-US" dirty="0"/>
              <a:t>이하 시 절전 모드 활성화</a:t>
            </a:r>
          </a:p>
          <a:p>
            <a:r>
              <a:rPr lang="en-US" altLang="ko-KR" dirty="0"/>
              <a:t>                "</a:t>
            </a:r>
            <a:r>
              <a:rPr lang="en-US" altLang="ko-KR" dirty="0" err="1"/>
              <a:t>low_battery_threshold_percent</a:t>
            </a:r>
            <a:r>
              <a:rPr lang="en-US" altLang="ko-KR" dirty="0"/>
              <a:t>": 15  </a:t>
            </a:r>
          </a:p>
          <a:p>
            <a:r>
              <a:rPr lang="en-US" altLang="ko-KR" dirty="0"/>
              <a:t>},</a:t>
            </a:r>
          </a:p>
          <a:p>
            <a:r>
              <a:rPr lang="en-US" altLang="ko-KR" dirty="0"/>
              <a:t>            "</a:t>
            </a:r>
            <a:r>
              <a:rPr lang="en-US" altLang="ko-KR" dirty="0" err="1"/>
              <a:t>optimization_cycle_hours</a:t>
            </a:r>
            <a:r>
              <a:rPr lang="en-US" altLang="ko-KR" dirty="0"/>
              <a:t>": 12  # </a:t>
            </a:r>
            <a:r>
              <a:rPr lang="ko-KR" altLang="en-US" dirty="0"/>
              <a:t>최적화 주기 </a:t>
            </a:r>
            <a:r>
              <a:rPr lang="en-US" altLang="ko-KR" dirty="0"/>
              <a:t>(</a:t>
            </a:r>
            <a:r>
              <a:rPr lang="ko-KR" altLang="en-US" dirty="0"/>
              <a:t>시간 단위</a:t>
            </a:r>
            <a:r>
              <a:rPr lang="en-US" altLang="ko-KR" dirty="0"/>
              <a:t>)</a:t>
            </a:r>
          </a:p>
          <a:p>
            <a:r>
              <a:rPr lang="en-US" altLang="ko-KR" dirty="0"/>
              <a:t>        },</a:t>
            </a:r>
          </a:p>
          <a:p>
            <a:endParaRPr lang="en-US" altLang="ko-KR" dirty="0"/>
          </a:p>
          <a:p>
            <a:r>
              <a:rPr lang="en-US" altLang="ko-KR" dirty="0"/>
              <a:t>        "</a:t>
            </a:r>
            <a:r>
              <a:rPr lang="en-US" altLang="ko-KR" dirty="0" err="1"/>
              <a:t>restore_settings</a:t>
            </a:r>
            <a:r>
              <a:rPr lang="en-US" altLang="ko-KR" dirty="0"/>
              <a:t>": {</a:t>
            </a:r>
          </a:p>
          <a:p>
            <a:r>
              <a:rPr lang="en-US" altLang="ko-KR" dirty="0"/>
              <a:t>            "</a:t>
            </a:r>
            <a:r>
              <a:rPr lang="en-US" altLang="ko-KR" dirty="0" err="1"/>
              <a:t>auto_backup</a:t>
            </a:r>
            <a:r>
              <a:rPr lang="en-US" altLang="ko-KR" dirty="0"/>
              <a:t>": True,  # </a:t>
            </a:r>
            <a:r>
              <a:rPr lang="ko-KR" altLang="en-US" dirty="0"/>
              <a:t>자동 백업 활성화 여부</a:t>
            </a:r>
          </a:p>
          <a:p>
            <a:r>
              <a:rPr lang="ko-KR" altLang="en-US" dirty="0"/>
              <a:t>            </a:t>
            </a:r>
            <a:r>
              <a:rPr lang="en-US" altLang="ko-KR" dirty="0"/>
              <a:t>"</a:t>
            </a:r>
            <a:r>
              <a:rPr lang="en-US" altLang="ko-KR" dirty="0" err="1"/>
              <a:t>backup_interval_hours</a:t>
            </a:r>
            <a:r>
              <a:rPr lang="en-US" altLang="ko-KR" dirty="0"/>
              <a:t>": 24,  # </a:t>
            </a:r>
            <a:r>
              <a:rPr lang="ko-KR" altLang="en-US" dirty="0"/>
              <a:t>백업 주기 </a:t>
            </a:r>
            <a:r>
              <a:rPr lang="en-US" altLang="ko-KR" dirty="0"/>
              <a:t>(</a:t>
            </a:r>
            <a:r>
              <a:rPr lang="ko-KR" altLang="en-US" dirty="0"/>
              <a:t>시간 단위</a:t>
            </a:r>
            <a:r>
              <a:rPr lang="en-US" altLang="ko-KR" dirty="0"/>
              <a:t>)</a:t>
            </a:r>
          </a:p>
          <a:p>
            <a:r>
              <a:rPr lang="en-US" altLang="ko-KR" dirty="0"/>
              <a:t>            "</a:t>
            </a:r>
            <a:r>
              <a:rPr lang="en-US" altLang="ko-KR" dirty="0" err="1"/>
              <a:t>backup_location</a:t>
            </a:r>
            <a:r>
              <a:rPr lang="en-US" altLang="ko-KR" dirty="0"/>
              <a:t>": str(</a:t>
            </a:r>
            <a:r>
              <a:rPr lang="en-US" altLang="ko-KR" dirty="0" err="1"/>
              <a:t>backup_location</a:t>
            </a:r>
            <a:r>
              <a:rPr lang="en-US" altLang="ko-KR" dirty="0"/>
              <a:t>),  # </a:t>
            </a:r>
            <a:r>
              <a:rPr lang="ko-KR" altLang="en-US" dirty="0"/>
              <a:t>백업 파일 저장 경로</a:t>
            </a:r>
          </a:p>
          <a:p>
            <a:r>
              <a:rPr lang="ko-KR" altLang="en-US" dirty="0"/>
              <a:t>            </a:t>
            </a:r>
            <a:r>
              <a:rPr lang="en-US" altLang="ko-KR" dirty="0"/>
              <a:t>"</a:t>
            </a:r>
            <a:r>
              <a:rPr lang="en-US" altLang="ko-KR" dirty="0" err="1"/>
              <a:t>backup_format</a:t>
            </a:r>
            <a:r>
              <a:rPr lang="en-US" altLang="ko-KR" dirty="0"/>
              <a:t>": "zip",  # </a:t>
            </a:r>
            <a:r>
              <a:rPr lang="ko-KR" altLang="en-US" dirty="0"/>
              <a:t>백업 파일 형식</a:t>
            </a:r>
          </a:p>
          <a:p>
            <a:r>
              <a:rPr lang="ko-KR" altLang="en-US" dirty="0"/>
              <a:t>            </a:t>
            </a:r>
            <a:r>
              <a:rPr lang="en-US" altLang="ko-KR" dirty="0"/>
              <a:t>"</a:t>
            </a:r>
            <a:r>
              <a:rPr lang="en-US" altLang="ko-KR" dirty="0" err="1"/>
              <a:t>restore_cycle_days</a:t>
            </a:r>
            <a:r>
              <a:rPr lang="en-US" altLang="ko-KR" dirty="0"/>
              <a:t>": 7,  # </a:t>
            </a:r>
            <a:r>
              <a:rPr lang="ko-KR" altLang="en-US" dirty="0"/>
              <a:t>복원 주기 </a:t>
            </a:r>
            <a:r>
              <a:rPr lang="en-US" altLang="ko-KR" dirty="0"/>
              <a:t>(</a:t>
            </a:r>
            <a:r>
              <a:rPr lang="ko-KR" altLang="en-US" dirty="0"/>
              <a:t>일 단위</a:t>
            </a:r>
            <a:r>
              <a:rPr lang="en-US" altLang="ko-KR" dirty="0"/>
              <a:t>)</a:t>
            </a:r>
          </a:p>
          <a:p>
            <a:r>
              <a:rPr lang="en-US" altLang="ko-KR" dirty="0"/>
              <a:t>            "</a:t>
            </a:r>
            <a:r>
              <a:rPr lang="en-US" altLang="ko-KR" dirty="0" err="1"/>
              <a:t>restore_points</a:t>
            </a:r>
            <a:r>
              <a:rPr lang="en-US" altLang="ko-KR" dirty="0"/>
              <a:t>": 5  # </a:t>
            </a:r>
            <a:r>
              <a:rPr lang="ko-KR" altLang="en-US" dirty="0"/>
              <a:t>저장할 복원 지점 개수</a:t>
            </a:r>
          </a:p>
          <a:p>
            <a:r>
              <a:rPr lang="ko-KR" altLang="en-US" dirty="0"/>
              <a:t>        </a:t>
            </a:r>
            <a:r>
              <a:rPr lang="en-US" altLang="ko-KR" dirty="0"/>
              <a:t>},</a:t>
            </a:r>
          </a:p>
          <a:p>
            <a:endParaRPr lang="en-US" altLang="ko-KR" dirty="0"/>
          </a:p>
          <a:p>
            <a:r>
              <a:rPr lang="en-US" altLang="ko-KR" dirty="0"/>
              <a:t>        "</a:t>
            </a:r>
            <a:r>
              <a:rPr lang="en-US" altLang="ko-KR" dirty="0" err="1"/>
              <a:t>log_management</a:t>
            </a:r>
            <a:r>
              <a:rPr lang="en-US" altLang="ko-KR" dirty="0"/>
              <a:t>": {</a:t>
            </a:r>
          </a:p>
          <a:p>
            <a:r>
              <a:rPr lang="en-US" altLang="ko-KR" dirty="0"/>
              <a:t>            "enable": True,</a:t>
            </a:r>
          </a:p>
          <a:p>
            <a:r>
              <a:rPr lang="en-US" altLang="ko-KR" dirty="0"/>
              <a:t>            "</a:t>
            </a:r>
            <a:r>
              <a:rPr lang="en-US" altLang="ko-KR" dirty="0" err="1"/>
              <a:t>log_level</a:t>
            </a:r>
            <a:r>
              <a:rPr lang="en-US" altLang="ko-KR" dirty="0"/>
              <a:t>": "INFO",  # </a:t>
            </a:r>
            <a:r>
              <a:rPr lang="ko-KR" altLang="en-US" dirty="0"/>
              <a:t>로그 레벨 설정</a:t>
            </a:r>
          </a:p>
          <a:p>
            <a:r>
              <a:rPr lang="ko-KR" altLang="en-US" dirty="0"/>
              <a:t>            </a:t>
            </a:r>
            <a:r>
              <a:rPr lang="en-US" altLang="ko-KR" dirty="0"/>
              <a:t>"</a:t>
            </a:r>
            <a:r>
              <a:rPr lang="en-US" altLang="ko-KR" dirty="0" err="1"/>
              <a:t>log_file_path</a:t>
            </a:r>
            <a:r>
              <a:rPr lang="en-US" altLang="ko-KR" dirty="0"/>
              <a:t>": str(Path("logs/system.log")),  # </a:t>
            </a:r>
            <a:r>
              <a:rPr lang="ko-KR" altLang="en-US" dirty="0"/>
              <a:t>로그 파일 경로</a:t>
            </a:r>
          </a:p>
          <a:p>
            <a:r>
              <a:rPr lang="ko-KR" altLang="en-US" dirty="0"/>
              <a:t>            </a:t>
            </a:r>
            <a:r>
              <a:rPr lang="en-US" altLang="ko-KR" dirty="0"/>
              <a:t>"</a:t>
            </a:r>
            <a:r>
              <a:rPr lang="en-US" altLang="ko-KR" dirty="0" err="1"/>
              <a:t>max_log_size_mb</a:t>
            </a:r>
            <a:r>
              <a:rPr lang="en-US" altLang="ko-KR" dirty="0"/>
              <a:t>": 50  # </a:t>
            </a:r>
            <a:r>
              <a:rPr lang="ko-KR" altLang="en-US" dirty="0"/>
              <a:t>로그 파일 최대 크기 </a:t>
            </a:r>
            <a:r>
              <a:rPr lang="en-US" altLang="ko-KR" dirty="0"/>
              <a:t>(MB)</a:t>
            </a:r>
          </a:p>
          <a:p>
            <a:r>
              <a:rPr lang="en-US" altLang="ko-KR" dirty="0"/>
              <a:t>        },</a:t>
            </a:r>
          </a:p>
          <a:p>
            <a:endParaRPr lang="ko-KR" altLang="en-US" dirty="0"/>
          </a:p>
        </p:txBody>
      </p:sp>
      <p:sp>
        <p:nvSpPr>
          <p:cNvPr id="3" name="TextBox 7">
            <a:extLst>
              <a:ext uri="{FF2B5EF4-FFF2-40B4-BE49-F238E27FC236}">
                <a16:creationId xmlns:a16="http://schemas.microsoft.com/office/drawing/2014/main" id="{0746323E-397B-AC38-4D74-3044DEBDD4FC}"/>
              </a:ext>
            </a:extLst>
          </p:cNvPr>
          <p:cNvSpPr txBox="1"/>
          <p:nvPr/>
        </p:nvSpPr>
        <p:spPr>
          <a:xfrm>
            <a:off x="1028700" y="3710927"/>
            <a:ext cx="7582333" cy="941540"/>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network_optimization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특정 서비스</a:t>
            </a:r>
            <a:r>
              <a:rPr lang="en-US" altLang="ko-KR" dirty="0">
                <a:solidFill>
                  <a:srgbClr val="000000"/>
                </a:solidFill>
                <a:latin typeface="Source Han Sans KR"/>
                <a:ea typeface="Source Han Sans KR"/>
                <a:cs typeface="Source Han Sans KR"/>
                <a:sym typeface="Source Han Sans KR"/>
              </a:rPr>
              <a:t>(http, https) </a:t>
            </a:r>
            <a:r>
              <a:rPr lang="ko-KR" altLang="en-US" dirty="0">
                <a:solidFill>
                  <a:srgbClr val="000000"/>
                </a:solidFill>
                <a:latin typeface="Source Han Sans KR"/>
                <a:ea typeface="Source Han Sans KR"/>
                <a:cs typeface="Source Han Sans KR"/>
                <a:sym typeface="Source Han Sans KR"/>
              </a:rPr>
              <a:t>우선 처리</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battery_saving_mode</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배터리 절약 모드 추가</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log_management</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로그 관리 설정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로그 파일 크기 제한</a:t>
            </a:r>
            <a:r>
              <a:rPr lang="en-US" altLang="ko-KR" dirty="0">
                <a:solidFill>
                  <a:srgbClr val="000000"/>
                </a:solidFill>
                <a:latin typeface="Source Han Sans KR"/>
                <a:ea typeface="Source Han Sans KR"/>
                <a:cs typeface="Source Han Sans KR"/>
                <a:sym typeface="Source Han Sans KR"/>
              </a:rPr>
              <a:t>).</a:t>
            </a:r>
          </a:p>
        </p:txBody>
      </p:sp>
      <p:sp>
        <p:nvSpPr>
          <p:cNvPr id="11" name="TextBox 8">
            <a:extLst>
              <a:ext uri="{FF2B5EF4-FFF2-40B4-BE49-F238E27FC236}">
                <a16:creationId xmlns:a16="http://schemas.microsoft.com/office/drawing/2014/main" id="{DC45D262-7319-1CC3-0217-D74F1B514943}"/>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808589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0AC8-63A8-00C3-8FC5-833EF16745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83F386-DF46-1CC4-864E-772ABB78A3F3}"/>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C5A14AC-8BBF-24AD-956E-B226303610C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042F3C3E-56DC-DB6C-87D2-ABCA9C4E5FAA}"/>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8B7105CC-F7EA-34D4-E69E-395122E7AF11}"/>
              </a:ext>
            </a:extLst>
          </p:cNvPr>
          <p:cNvSpPr txBox="1"/>
          <p:nvPr/>
        </p:nvSpPr>
        <p:spPr>
          <a:xfrm>
            <a:off x="9296400" y="3147150"/>
            <a:ext cx="7582332" cy="3139321"/>
          </a:xfrm>
          <a:prstGeom prst="rect">
            <a:avLst/>
          </a:prstGeom>
          <a:noFill/>
          <a:ln>
            <a:solidFill>
              <a:schemeClr val="tx1"/>
            </a:solidFill>
          </a:ln>
        </p:spPr>
        <p:txBody>
          <a:bodyPr wrap="square">
            <a:spAutoFit/>
          </a:bodyPr>
          <a:lstStyle/>
          <a:p>
            <a:r>
              <a:rPr lang="en-US" altLang="ko-KR" dirty="0"/>
              <a:t>        "</a:t>
            </a:r>
            <a:r>
              <a:rPr lang="en-US" altLang="ko-KR" dirty="0" err="1"/>
              <a:t>notification_settings</a:t>
            </a:r>
            <a:r>
              <a:rPr lang="en-US" altLang="ko-KR" dirty="0"/>
              <a:t>": {</a:t>
            </a:r>
          </a:p>
          <a:p>
            <a:r>
              <a:rPr lang="en-US" altLang="ko-KR" dirty="0"/>
              <a:t>            "enable": True,</a:t>
            </a:r>
          </a:p>
          <a:p>
            <a:r>
              <a:rPr lang="en-US" altLang="ko-KR" dirty="0"/>
              <a:t>            "</a:t>
            </a:r>
            <a:r>
              <a:rPr lang="en-US" altLang="ko-KR" dirty="0" err="1"/>
              <a:t>notify_on_completion</a:t>
            </a:r>
            <a:r>
              <a:rPr lang="en-US" altLang="ko-KR" dirty="0"/>
              <a:t>": True,  # </a:t>
            </a:r>
            <a:r>
              <a:rPr lang="ko-KR" altLang="en-US" dirty="0"/>
              <a:t>작업 완료 알림 여부</a:t>
            </a:r>
          </a:p>
          <a:p>
            <a:r>
              <a:rPr lang="ko-KR" altLang="en-US" dirty="0"/>
              <a:t>            </a:t>
            </a:r>
            <a:r>
              <a:rPr lang="en-US" altLang="ko-KR" dirty="0"/>
              <a:t>"</a:t>
            </a:r>
            <a:r>
              <a:rPr lang="en-US" altLang="ko-KR" dirty="0" err="1"/>
              <a:t>notify_on_failure</a:t>
            </a:r>
            <a:r>
              <a:rPr lang="en-US" altLang="ko-KR" dirty="0"/>
              <a:t>": True,  # </a:t>
            </a:r>
            <a:r>
              <a:rPr lang="ko-KR" altLang="en-US" dirty="0"/>
              <a:t>작업 실패 시 알림 여부</a:t>
            </a:r>
          </a:p>
          <a:p>
            <a:r>
              <a:rPr lang="ko-KR" altLang="en-US" dirty="0"/>
              <a:t>            </a:t>
            </a:r>
            <a:r>
              <a:rPr lang="en-US" altLang="ko-KR" dirty="0"/>
              <a:t>"</a:t>
            </a:r>
            <a:r>
              <a:rPr lang="en-US" altLang="ko-KR" dirty="0" err="1"/>
              <a:t>notification_method</a:t>
            </a:r>
            <a:r>
              <a:rPr lang="en-US" altLang="ko-KR" dirty="0"/>
              <a:t>": ["email", "desktop"]</a:t>
            </a:r>
          </a:p>
          <a:p>
            <a:r>
              <a:rPr lang="en-US" altLang="ko-KR" dirty="0"/>
              <a:t>        },</a:t>
            </a:r>
          </a:p>
          <a:p>
            <a:endParaRPr lang="en-US" altLang="ko-KR" dirty="0"/>
          </a:p>
          <a:p>
            <a:r>
              <a:rPr lang="en-US" altLang="ko-KR" dirty="0"/>
              <a:t>        "</a:t>
            </a:r>
            <a:r>
              <a:rPr lang="en-US" altLang="ko-KR" dirty="0" err="1"/>
              <a:t>custom_settings</a:t>
            </a:r>
            <a:r>
              <a:rPr lang="en-US" altLang="ko-KR" dirty="0"/>
              <a:t>": {</a:t>
            </a:r>
          </a:p>
          <a:p>
            <a:r>
              <a:rPr lang="en-US" altLang="ko-KR" dirty="0"/>
              <a:t>            "</a:t>
            </a:r>
            <a:r>
              <a:rPr lang="en-US" altLang="ko-KR" dirty="0" err="1"/>
              <a:t>user_defined_options</a:t>
            </a:r>
            <a:r>
              <a:rPr lang="en-US" altLang="ko-KR" dirty="0"/>
              <a:t>": {}  # </a:t>
            </a:r>
            <a:r>
              <a:rPr lang="ko-KR" altLang="en-US" dirty="0"/>
              <a:t>사용자가 정의하는 추가 설정 항목</a:t>
            </a:r>
          </a:p>
          <a:p>
            <a:r>
              <a:rPr lang="ko-KR" altLang="en-US" dirty="0"/>
              <a:t>        </a:t>
            </a:r>
            <a:r>
              <a:rPr lang="en-US" altLang="ko-KR" dirty="0"/>
              <a:t>}</a:t>
            </a:r>
          </a:p>
          <a:p>
            <a:r>
              <a:rPr lang="en-US" altLang="ko-KR" dirty="0"/>
              <a:t>    }</a:t>
            </a:r>
            <a:endParaRPr lang="ko-KR" altLang="en-US" dirty="0"/>
          </a:p>
        </p:txBody>
      </p:sp>
      <p:sp>
        <p:nvSpPr>
          <p:cNvPr id="3" name="TextBox 7">
            <a:extLst>
              <a:ext uri="{FF2B5EF4-FFF2-40B4-BE49-F238E27FC236}">
                <a16:creationId xmlns:a16="http://schemas.microsoft.com/office/drawing/2014/main" id="{70DE5177-B682-9232-56D1-44AD47740DFE}"/>
              </a:ext>
            </a:extLst>
          </p:cNvPr>
          <p:cNvSpPr txBox="1"/>
          <p:nvPr/>
        </p:nvSpPr>
        <p:spPr>
          <a:xfrm>
            <a:off x="1028700" y="3710927"/>
            <a:ext cx="7582333" cy="620939"/>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notification_settings</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이메일</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데스크톱 알림 기능 추가</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custom_settings</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사용자 정의 설정 추가 가능</a:t>
            </a:r>
            <a:r>
              <a:rPr lang="en-US" altLang="ko-KR" dirty="0">
                <a:solidFill>
                  <a:srgbClr val="000000"/>
                </a:solidFill>
                <a:latin typeface="Source Han Sans KR"/>
                <a:ea typeface="Source Han Sans KR"/>
                <a:cs typeface="Source Han Sans KR"/>
                <a:sym typeface="Source Han Sans KR"/>
              </a:rPr>
              <a:t>.</a:t>
            </a:r>
            <a:endParaRPr lang="en-US" sz="1800" dirty="0">
              <a:solidFill>
                <a:srgbClr val="000000"/>
              </a:solidFill>
              <a:latin typeface="Source Han Sans KR"/>
              <a:ea typeface="Source Han Sans KR"/>
              <a:cs typeface="Source Han Sans KR"/>
              <a:sym typeface="Source Han Sans KR"/>
            </a:endParaRPr>
          </a:p>
        </p:txBody>
      </p:sp>
      <p:sp>
        <p:nvSpPr>
          <p:cNvPr id="7" name="TextBox 8">
            <a:extLst>
              <a:ext uri="{FF2B5EF4-FFF2-40B4-BE49-F238E27FC236}">
                <a16:creationId xmlns:a16="http://schemas.microsoft.com/office/drawing/2014/main" id="{E2FFA91B-CE5E-65DC-2F25-E3C3F4B7F32B}"/>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8" name="TextBox 7">
            <a:extLst>
              <a:ext uri="{FF2B5EF4-FFF2-40B4-BE49-F238E27FC236}">
                <a16:creationId xmlns:a16="http://schemas.microsoft.com/office/drawing/2014/main" id="{E08BBA61-BB86-3DE6-6FA4-2703C99FA1BE}"/>
              </a:ext>
            </a:extLst>
          </p:cNvPr>
          <p:cNvSpPr txBox="1"/>
          <p:nvPr/>
        </p:nvSpPr>
        <p:spPr>
          <a:xfrm>
            <a:off x="1028700" y="7124700"/>
            <a:ext cx="11772900" cy="369332"/>
          </a:xfrm>
          <a:prstGeom prst="rect">
            <a:avLst/>
          </a:prstGeom>
          <a:noFill/>
        </p:spPr>
        <p:txBody>
          <a:bodyPr wrap="square" rtlCol="0">
            <a:spAutoFit/>
          </a:bodyPr>
          <a:lstStyle/>
          <a:p>
            <a:r>
              <a:rPr lang="ko-KR" altLang="en-US" dirty="0"/>
              <a:t>요약</a:t>
            </a:r>
            <a:r>
              <a:rPr lang="en-US" altLang="ko-KR" dirty="0"/>
              <a:t>: </a:t>
            </a:r>
            <a:r>
              <a:rPr lang="ko-KR" altLang="en-US" dirty="0"/>
              <a:t>새로운 코드에서는 </a:t>
            </a:r>
            <a:r>
              <a:rPr lang="ko-KR" altLang="en-US" b="1" dirty="0"/>
              <a:t>최적화</a:t>
            </a:r>
            <a:r>
              <a:rPr lang="en-US" altLang="ko-KR" b="1" dirty="0"/>
              <a:t>, </a:t>
            </a:r>
            <a:r>
              <a:rPr lang="ko-KR" altLang="en-US" b="1" dirty="0"/>
              <a:t>백업</a:t>
            </a:r>
            <a:r>
              <a:rPr lang="en-US" altLang="ko-KR" b="1" dirty="0"/>
              <a:t>, </a:t>
            </a:r>
            <a:r>
              <a:rPr lang="ko-KR" altLang="en-US" b="1" dirty="0"/>
              <a:t>네트워크</a:t>
            </a:r>
            <a:r>
              <a:rPr lang="en-US" altLang="ko-KR" b="1" dirty="0"/>
              <a:t>, </a:t>
            </a:r>
            <a:r>
              <a:rPr lang="ko-KR" altLang="en-US" b="1" dirty="0"/>
              <a:t>배터리</a:t>
            </a:r>
            <a:r>
              <a:rPr lang="en-US" altLang="ko-KR" b="1" dirty="0"/>
              <a:t>, </a:t>
            </a:r>
            <a:r>
              <a:rPr lang="ko-KR" altLang="en-US" b="1" dirty="0"/>
              <a:t>로그</a:t>
            </a:r>
            <a:r>
              <a:rPr lang="en-US" altLang="ko-KR" b="1" dirty="0"/>
              <a:t>, </a:t>
            </a:r>
            <a:r>
              <a:rPr lang="ko-KR" altLang="en-US" b="1" dirty="0"/>
              <a:t>알림 관리 등의 추가 기능</a:t>
            </a:r>
            <a:r>
              <a:rPr lang="ko-KR" altLang="en-US" dirty="0"/>
              <a:t>이 포함됨</a:t>
            </a:r>
            <a:r>
              <a:rPr lang="en-US" altLang="ko-KR" dirty="0"/>
              <a:t>.</a:t>
            </a:r>
            <a:endParaRPr lang="ko-KR" altLang="en-US" dirty="0"/>
          </a:p>
        </p:txBody>
      </p:sp>
    </p:spTree>
    <p:extLst>
      <p:ext uri="{BB962C8B-B14F-4D97-AF65-F5344CB8AC3E}">
        <p14:creationId xmlns:p14="http://schemas.microsoft.com/office/powerpoint/2010/main" val="162846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509E8-5FDA-1E2B-EF5F-4D6B3EF063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799CF8-F945-D0D4-39F3-008C245FDAE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TextBox 10">
            <a:extLst>
              <a:ext uri="{FF2B5EF4-FFF2-40B4-BE49-F238E27FC236}">
                <a16:creationId xmlns:a16="http://schemas.microsoft.com/office/drawing/2014/main" id="{CF0DA1F7-8B6B-3A2D-1A0A-B8FB51D11579}"/>
              </a:ext>
            </a:extLst>
          </p:cNvPr>
          <p:cNvSpPr txBox="1"/>
          <p:nvPr/>
        </p:nvSpPr>
        <p:spPr>
          <a:xfrm>
            <a:off x="1028700" y="971550"/>
            <a:ext cx="5295900" cy="495264"/>
          </a:xfrm>
          <a:prstGeom prst="rect">
            <a:avLst/>
          </a:prstGeom>
        </p:spPr>
        <p:txBody>
          <a:bodyPr wrap="square"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 </a:t>
            </a:r>
            <a:r>
              <a:rPr lang="ko-KR" altLang="en-US" sz="2800" b="1" dirty="0" err="1">
                <a:solidFill>
                  <a:srgbClr val="000000"/>
                </a:solidFill>
                <a:latin typeface="Source Han Sans KR Bold"/>
                <a:ea typeface="Source Han Sans KR Bold"/>
                <a:cs typeface="Source Han Sans KR Bold"/>
                <a:sym typeface="Source Han Sans KR Bold"/>
              </a:rPr>
              <a:t>변경점</a:t>
            </a:r>
            <a:r>
              <a:rPr lang="ko-KR" altLang="en-US" sz="2800" b="1" dirty="0">
                <a:solidFill>
                  <a:srgbClr val="000000"/>
                </a:solidFill>
                <a:latin typeface="Source Han Sans KR Bold"/>
                <a:ea typeface="Source Han Sans KR Bold"/>
                <a:cs typeface="Source Han Sans KR Bold"/>
                <a:sym typeface="Source Han Sans KR Bold"/>
              </a:rPr>
              <a:t> 요약</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85EF3798-18FA-5DC4-15D5-622CD69EAAC5}"/>
              </a:ext>
            </a:extLst>
          </p:cNvPr>
          <p:cNvSpPr txBox="1"/>
          <p:nvPr/>
        </p:nvSpPr>
        <p:spPr>
          <a:xfrm>
            <a:off x="1662749" y="1616980"/>
            <a:ext cx="6414451" cy="334515"/>
          </a:xfrm>
          <a:prstGeom prst="rect">
            <a:avLst/>
          </a:prstGeom>
        </p:spPr>
        <p:txBody>
          <a:bodyPr wrap="square" lIns="0" tIns="0" rIns="0" bIns="0" rtlCol="0" anchor="t">
            <a:spAutoFit/>
          </a:bodyPr>
          <a:lstStyle/>
          <a:p>
            <a:pPr algn="l">
              <a:lnSpc>
                <a:spcPts val="2800"/>
              </a:lnSpc>
            </a:pPr>
            <a:r>
              <a:rPr lang="ko-KR" altLang="en-US" sz="2000" b="1" dirty="0"/>
              <a:t>파일 시스템 감지 기능이 추가 및</a:t>
            </a:r>
            <a:r>
              <a:rPr lang="en-US" altLang="ko-KR" sz="2000" b="1" dirty="0"/>
              <a:t> </a:t>
            </a:r>
            <a:r>
              <a:rPr lang="ko-KR" altLang="en-US" sz="2000" b="1" dirty="0"/>
              <a:t>백업 및 최적화 기능 추가</a:t>
            </a:r>
            <a:endParaRPr lang="en-US" sz="2000" b="1" dirty="0">
              <a:solidFill>
                <a:srgbClr val="000000"/>
              </a:solidFill>
              <a:latin typeface="Source Han Sans KR Bold"/>
              <a:ea typeface="Source Han Sans KR Bold"/>
              <a:cs typeface="Source Han Sans KR Bold"/>
              <a:sym typeface="Source Han Sans KR Bold"/>
            </a:endParaRPr>
          </a:p>
        </p:txBody>
      </p:sp>
      <p:graphicFrame>
        <p:nvGraphicFramePr>
          <p:cNvPr id="3" name="표 2">
            <a:extLst>
              <a:ext uri="{FF2B5EF4-FFF2-40B4-BE49-F238E27FC236}">
                <a16:creationId xmlns:a16="http://schemas.microsoft.com/office/drawing/2014/main" id="{BE8694A4-C3A1-FE2F-C277-7143BF9795E8}"/>
              </a:ext>
            </a:extLst>
          </p:cNvPr>
          <p:cNvGraphicFramePr>
            <a:graphicFrameLocks noGrp="1"/>
          </p:cNvGraphicFramePr>
          <p:nvPr>
            <p:extLst>
              <p:ext uri="{D42A27DB-BD31-4B8C-83A1-F6EECF244321}">
                <p14:modId xmlns:p14="http://schemas.microsoft.com/office/powerpoint/2010/main" val="3717826713"/>
              </p:ext>
            </p:extLst>
          </p:nvPr>
        </p:nvGraphicFramePr>
        <p:xfrm>
          <a:off x="3810000" y="3086100"/>
          <a:ext cx="10225850" cy="2966720"/>
        </p:xfrm>
        <a:graphic>
          <a:graphicData uri="http://schemas.openxmlformats.org/drawingml/2006/table">
            <a:tbl>
              <a:tblPr firstRow="1" bandRow="1">
                <a:tableStyleId>{5C22544A-7EE6-4342-B048-85BDC9FD1C3A}</a:tableStyleId>
              </a:tblPr>
              <a:tblGrid>
                <a:gridCol w="2449830">
                  <a:extLst>
                    <a:ext uri="{9D8B030D-6E8A-4147-A177-3AD203B41FA5}">
                      <a16:colId xmlns:a16="http://schemas.microsoft.com/office/drawing/2014/main" val="408440488"/>
                    </a:ext>
                  </a:extLst>
                </a:gridCol>
                <a:gridCol w="3238564">
                  <a:extLst>
                    <a:ext uri="{9D8B030D-6E8A-4147-A177-3AD203B41FA5}">
                      <a16:colId xmlns:a16="http://schemas.microsoft.com/office/drawing/2014/main" val="125901355"/>
                    </a:ext>
                  </a:extLst>
                </a:gridCol>
                <a:gridCol w="4537456">
                  <a:extLst>
                    <a:ext uri="{9D8B030D-6E8A-4147-A177-3AD203B41FA5}">
                      <a16:colId xmlns:a16="http://schemas.microsoft.com/office/drawing/2014/main" val="1775887729"/>
                    </a:ext>
                  </a:extLst>
                </a:gridCol>
              </a:tblGrid>
              <a:tr h="370840">
                <a:tc>
                  <a:txBody>
                    <a:bodyPr/>
                    <a:lstStyle/>
                    <a:p>
                      <a:pPr latinLnBrk="1"/>
                      <a:r>
                        <a:rPr lang="ko-KR" altLang="en-US" dirty="0"/>
                        <a:t>변경 사항</a:t>
                      </a:r>
                    </a:p>
                  </a:txBody>
                  <a:tcPr/>
                </a:tc>
                <a:tc>
                  <a:txBody>
                    <a:bodyPr/>
                    <a:lstStyle/>
                    <a:p>
                      <a:pPr latinLnBrk="1"/>
                      <a:r>
                        <a:rPr lang="ko-KR" altLang="en-US" dirty="0"/>
                        <a:t>기존 코드</a:t>
                      </a:r>
                    </a:p>
                  </a:txBody>
                  <a:tcPr/>
                </a:tc>
                <a:tc>
                  <a:txBody>
                    <a:bodyPr/>
                    <a:lstStyle/>
                    <a:p>
                      <a:pPr latinLnBrk="1"/>
                      <a:r>
                        <a:rPr lang="ko-KR" altLang="en-US" dirty="0"/>
                        <a:t>새로운 코드</a:t>
                      </a:r>
                      <a:endParaRPr lang="en-US" altLang="ko-KR" dirty="0"/>
                    </a:p>
                  </a:txBody>
                  <a:tcPr/>
                </a:tc>
                <a:extLst>
                  <a:ext uri="{0D108BD9-81ED-4DB2-BD59-A6C34878D82A}">
                    <a16:rowId xmlns:a16="http://schemas.microsoft.com/office/drawing/2014/main" val="3474808466"/>
                  </a:ext>
                </a:extLst>
              </a:tr>
              <a:tr h="370840">
                <a:tc>
                  <a:txBody>
                    <a:bodyPr/>
                    <a:lstStyle/>
                    <a:p>
                      <a:pPr latinLnBrk="1"/>
                      <a:r>
                        <a:rPr lang="ko-KR" altLang="en-US" dirty="0"/>
                        <a:t>운영체제 감지</a:t>
                      </a:r>
                    </a:p>
                  </a:txBody>
                  <a:tcPr/>
                </a:tc>
                <a:tc>
                  <a:txBody>
                    <a:bodyPr/>
                    <a:lstStyle/>
                    <a:p>
                      <a:pPr latinLnBrk="1"/>
                      <a:r>
                        <a:rPr lang="en-US" altLang="ko-KR" dirty="0" err="1"/>
                        <a:t>Platform.system</a:t>
                      </a:r>
                      <a:r>
                        <a:rPr lang="en-US" altLang="ko-KR" dirty="0"/>
                        <a:t>() </a:t>
                      </a:r>
                      <a:r>
                        <a:rPr lang="ko-KR" altLang="en-US" dirty="0"/>
                        <a:t>사용</a:t>
                      </a:r>
                    </a:p>
                  </a:txBody>
                  <a:tcPr/>
                </a:tc>
                <a:tc>
                  <a:txBody>
                    <a:bodyPr/>
                    <a:lstStyle/>
                    <a:p>
                      <a:pPr latinLnBrk="1"/>
                      <a:r>
                        <a:rPr lang="en-US" altLang="ko-KR" dirty="0"/>
                        <a:t>“Linux”</a:t>
                      </a:r>
                      <a:r>
                        <a:rPr lang="ko-KR" altLang="en-US" dirty="0"/>
                        <a:t>로 고정</a:t>
                      </a:r>
                    </a:p>
                  </a:txBody>
                  <a:tcPr/>
                </a:tc>
                <a:extLst>
                  <a:ext uri="{0D108BD9-81ED-4DB2-BD59-A6C34878D82A}">
                    <a16:rowId xmlns:a16="http://schemas.microsoft.com/office/drawing/2014/main" val="824593923"/>
                  </a:ext>
                </a:extLst>
              </a:tr>
              <a:tr h="370840">
                <a:tc>
                  <a:txBody>
                    <a:bodyPr/>
                    <a:lstStyle/>
                    <a:p>
                      <a:pPr latinLnBrk="1"/>
                      <a:r>
                        <a:rPr lang="ko-KR" altLang="en-US" dirty="0"/>
                        <a:t>디스크 사용량 정보</a:t>
                      </a:r>
                    </a:p>
                  </a:txBody>
                  <a:tcPr/>
                </a:tc>
                <a:tc>
                  <a:txBody>
                    <a:bodyPr/>
                    <a:lstStyle/>
                    <a:p>
                      <a:pPr latinLnBrk="1"/>
                      <a:r>
                        <a:rPr lang="ko-KR" altLang="en-US" dirty="0"/>
                        <a:t>디스크 사용률만 포함</a:t>
                      </a:r>
                    </a:p>
                  </a:txBody>
                  <a:tcPr/>
                </a:tc>
                <a:tc>
                  <a:txBody>
                    <a:bodyPr/>
                    <a:lstStyle/>
                    <a:p>
                      <a:pPr latinLnBrk="1"/>
                      <a:r>
                        <a:rPr lang="ko-KR" altLang="en-US" dirty="0"/>
                        <a:t>전체 용량</a:t>
                      </a:r>
                      <a:r>
                        <a:rPr lang="en-US" altLang="ko-KR" dirty="0"/>
                        <a:t>, </a:t>
                      </a:r>
                      <a:r>
                        <a:rPr lang="ko-KR" altLang="en-US" dirty="0"/>
                        <a:t>사용량</a:t>
                      </a:r>
                      <a:r>
                        <a:rPr lang="en-US" altLang="ko-KR" dirty="0"/>
                        <a:t>, </a:t>
                      </a:r>
                      <a:r>
                        <a:rPr lang="ko-KR" altLang="en-US" dirty="0"/>
                        <a:t>남은 용량까지 추가</a:t>
                      </a:r>
                    </a:p>
                  </a:txBody>
                  <a:tcPr/>
                </a:tc>
                <a:extLst>
                  <a:ext uri="{0D108BD9-81ED-4DB2-BD59-A6C34878D82A}">
                    <a16:rowId xmlns:a16="http://schemas.microsoft.com/office/drawing/2014/main" val="999010275"/>
                  </a:ext>
                </a:extLst>
              </a:tr>
              <a:tr h="370840">
                <a:tc>
                  <a:txBody>
                    <a:bodyPr/>
                    <a:lstStyle/>
                    <a:p>
                      <a:pPr latinLnBrk="1"/>
                      <a:r>
                        <a:rPr lang="ko-KR" altLang="en-US" dirty="0"/>
                        <a:t>파일 시스템 유형 감지</a:t>
                      </a:r>
                    </a:p>
                  </a:txBody>
                  <a:tcPr/>
                </a:tc>
                <a:tc>
                  <a:txBody>
                    <a:bodyPr/>
                    <a:lstStyle/>
                    <a:p>
                      <a:pPr latinLnBrk="1"/>
                      <a:r>
                        <a:rPr lang="en-US" altLang="ko-KR" dirty="0"/>
                        <a:t>-</a:t>
                      </a:r>
                      <a:endParaRPr lang="ko-KR" altLang="en-US" dirty="0"/>
                    </a:p>
                  </a:txBody>
                  <a:tcPr/>
                </a:tc>
                <a:tc>
                  <a:txBody>
                    <a:bodyPr/>
                    <a:lstStyle/>
                    <a:p>
                      <a:pPr latinLnBrk="1"/>
                      <a:r>
                        <a:rPr lang="en-US" altLang="ko-KR" dirty="0" err="1"/>
                        <a:t>Df</a:t>
                      </a:r>
                      <a:r>
                        <a:rPr lang="en-US" altLang="ko-KR" dirty="0"/>
                        <a:t> –T / </a:t>
                      </a:r>
                      <a:r>
                        <a:rPr lang="ko-KR" altLang="en-US" dirty="0"/>
                        <a:t>로 감지</a:t>
                      </a:r>
                    </a:p>
                  </a:txBody>
                  <a:tcPr/>
                </a:tc>
                <a:extLst>
                  <a:ext uri="{0D108BD9-81ED-4DB2-BD59-A6C34878D82A}">
                    <a16:rowId xmlns:a16="http://schemas.microsoft.com/office/drawing/2014/main" val="3210079785"/>
                  </a:ext>
                </a:extLst>
              </a:tr>
              <a:tr h="370840">
                <a:tc>
                  <a:txBody>
                    <a:bodyPr/>
                    <a:lstStyle/>
                    <a:p>
                      <a:pPr latinLnBrk="1"/>
                      <a:r>
                        <a:rPr lang="ko-KR" altLang="en-US" dirty="0"/>
                        <a:t>최적화 기능</a:t>
                      </a:r>
                    </a:p>
                  </a:txBody>
                  <a:tcPr/>
                </a:tc>
                <a:tc>
                  <a:txBody>
                    <a:bodyPr/>
                    <a:lstStyle/>
                    <a:p>
                      <a:pPr latinLnBrk="1"/>
                      <a:r>
                        <a:rPr lang="ko-KR" altLang="en-US" dirty="0"/>
                        <a:t>캐시 최적화만 포함</a:t>
                      </a:r>
                    </a:p>
                  </a:txBody>
                  <a:tcPr/>
                </a:tc>
                <a:tc>
                  <a:txBody>
                    <a:bodyPr/>
                    <a:lstStyle/>
                    <a:p>
                      <a:pPr latinLnBrk="1"/>
                      <a:r>
                        <a:rPr lang="en-US" altLang="ko-KR" dirty="0"/>
                        <a:t>CPU, </a:t>
                      </a:r>
                      <a:r>
                        <a:rPr lang="ko-KR" altLang="en-US" dirty="0"/>
                        <a:t>메모리</a:t>
                      </a:r>
                      <a:r>
                        <a:rPr lang="en-US" altLang="ko-KR" dirty="0"/>
                        <a:t>, </a:t>
                      </a:r>
                      <a:r>
                        <a:rPr lang="ko-KR" altLang="en-US" dirty="0"/>
                        <a:t>디스크</a:t>
                      </a:r>
                      <a:r>
                        <a:rPr lang="en-US" altLang="ko-KR" dirty="0"/>
                        <a:t>, </a:t>
                      </a:r>
                      <a:r>
                        <a:rPr lang="ko-KR" altLang="en-US" dirty="0"/>
                        <a:t>네트워크</a:t>
                      </a:r>
                      <a:r>
                        <a:rPr lang="en-US" altLang="ko-KR" dirty="0"/>
                        <a:t>, </a:t>
                      </a:r>
                      <a:r>
                        <a:rPr lang="ko-KR" altLang="en-US" dirty="0"/>
                        <a:t>배터리 추가</a:t>
                      </a:r>
                    </a:p>
                  </a:txBody>
                  <a:tcPr/>
                </a:tc>
                <a:extLst>
                  <a:ext uri="{0D108BD9-81ED-4DB2-BD59-A6C34878D82A}">
                    <a16:rowId xmlns:a16="http://schemas.microsoft.com/office/drawing/2014/main" val="1504978120"/>
                  </a:ext>
                </a:extLst>
              </a:tr>
              <a:tr h="370840">
                <a:tc>
                  <a:txBody>
                    <a:bodyPr/>
                    <a:lstStyle/>
                    <a:p>
                      <a:pPr latinLnBrk="1"/>
                      <a:r>
                        <a:rPr lang="ko-KR" altLang="en-US" dirty="0"/>
                        <a:t>백업 설정</a:t>
                      </a:r>
                    </a:p>
                  </a:txBody>
                  <a:tcPr/>
                </a:tc>
                <a:tc>
                  <a:txBody>
                    <a:bodyPr/>
                    <a:lstStyle/>
                    <a:p>
                      <a:pPr latinLnBrk="1"/>
                      <a:r>
                        <a:rPr lang="en-US" altLang="ko-KR" dirty="0" err="1"/>
                        <a:t>Auto_backup</a:t>
                      </a:r>
                      <a:r>
                        <a:rPr lang="en-US" altLang="ko-KR" dirty="0"/>
                        <a:t>: True </a:t>
                      </a:r>
                      <a:r>
                        <a:rPr lang="ko-KR" altLang="en-US" dirty="0"/>
                        <a:t>설정만 포함</a:t>
                      </a:r>
                    </a:p>
                  </a:txBody>
                  <a:tcPr/>
                </a:tc>
                <a:tc>
                  <a:txBody>
                    <a:bodyPr/>
                    <a:lstStyle/>
                    <a:p>
                      <a:pPr latinLnBrk="1"/>
                      <a:r>
                        <a:rPr lang="ko-KR" altLang="en-US" dirty="0"/>
                        <a:t>백업 위치</a:t>
                      </a:r>
                      <a:r>
                        <a:rPr lang="en-US" altLang="ko-KR" dirty="0"/>
                        <a:t>, </a:t>
                      </a:r>
                      <a:r>
                        <a:rPr lang="ko-KR" altLang="en-US" dirty="0"/>
                        <a:t>주기</a:t>
                      </a:r>
                      <a:r>
                        <a:rPr lang="en-US" altLang="ko-KR" dirty="0"/>
                        <a:t>, </a:t>
                      </a:r>
                      <a:r>
                        <a:rPr lang="ko-KR" altLang="en-US" dirty="0"/>
                        <a:t>형식</a:t>
                      </a:r>
                      <a:r>
                        <a:rPr lang="en-US" altLang="ko-KR" dirty="0"/>
                        <a:t>, </a:t>
                      </a:r>
                      <a:r>
                        <a:rPr lang="ko-KR" altLang="en-US" dirty="0"/>
                        <a:t>복원 지점 개수 추가</a:t>
                      </a:r>
                    </a:p>
                  </a:txBody>
                  <a:tcPr/>
                </a:tc>
                <a:extLst>
                  <a:ext uri="{0D108BD9-81ED-4DB2-BD59-A6C34878D82A}">
                    <a16:rowId xmlns:a16="http://schemas.microsoft.com/office/drawing/2014/main" val="517170036"/>
                  </a:ext>
                </a:extLst>
              </a:tr>
              <a:tr h="370840">
                <a:tc>
                  <a:txBody>
                    <a:bodyPr/>
                    <a:lstStyle/>
                    <a:p>
                      <a:pPr latinLnBrk="1"/>
                      <a:r>
                        <a:rPr lang="ko-KR" altLang="en-US" dirty="0"/>
                        <a:t>로그관리</a:t>
                      </a:r>
                    </a:p>
                  </a:txBody>
                  <a:tcPr/>
                </a:tc>
                <a:tc>
                  <a:txBody>
                    <a:bodyPr/>
                    <a:lstStyle/>
                    <a:p>
                      <a:pPr latinLnBrk="1"/>
                      <a:r>
                        <a:rPr lang="en-US" altLang="ko-KR" dirty="0"/>
                        <a:t>-</a:t>
                      </a:r>
                      <a:endParaRPr lang="ko-KR" altLang="en-US" dirty="0"/>
                    </a:p>
                  </a:txBody>
                  <a:tcPr/>
                </a:tc>
                <a:tc>
                  <a:txBody>
                    <a:bodyPr/>
                    <a:lstStyle/>
                    <a:p>
                      <a:pPr latinLnBrk="1"/>
                      <a:r>
                        <a:rPr lang="ko-KR" altLang="en-US" dirty="0"/>
                        <a:t>로그 파일 경로 및 크기 제한 추가</a:t>
                      </a:r>
                    </a:p>
                  </a:txBody>
                  <a:tcPr/>
                </a:tc>
                <a:extLst>
                  <a:ext uri="{0D108BD9-81ED-4DB2-BD59-A6C34878D82A}">
                    <a16:rowId xmlns:a16="http://schemas.microsoft.com/office/drawing/2014/main" val="371347366"/>
                  </a:ext>
                </a:extLst>
              </a:tr>
              <a:tr h="370840">
                <a:tc>
                  <a:txBody>
                    <a:bodyPr/>
                    <a:lstStyle/>
                    <a:p>
                      <a:pPr latinLnBrk="1"/>
                      <a:r>
                        <a:rPr lang="ko-KR" altLang="en-US" dirty="0"/>
                        <a:t>알림 기능</a:t>
                      </a:r>
                    </a:p>
                  </a:txBody>
                  <a:tcPr/>
                </a:tc>
                <a:tc>
                  <a:txBody>
                    <a:bodyPr/>
                    <a:lstStyle/>
                    <a:p>
                      <a:pPr latinLnBrk="1"/>
                      <a:r>
                        <a:rPr lang="en-US" altLang="ko-KR" dirty="0"/>
                        <a:t>-</a:t>
                      </a:r>
                      <a:endParaRPr lang="ko-KR" altLang="en-US" dirty="0"/>
                    </a:p>
                  </a:txBody>
                  <a:tcPr/>
                </a:tc>
                <a:tc>
                  <a:txBody>
                    <a:bodyPr/>
                    <a:lstStyle/>
                    <a:p>
                      <a:pPr latinLnBrk="1"/>
                      <a:r>
                        <a:rPr lang="ko-KR" altLang="en-US" dirty="0"/>
                        <a:t>이메일</a:t>
                      </a:r>
                      <a:r>
                        <a:rPr lang="en-US" altLang="ko-KR" dirty="0"/>
                        <a:t>/</a:t>
                      </a:r>
                      <a:r>
                        <a:rPr lang="ko-KR" altLang="en-US" dirty="0"/>
                        <a:t>데스크톱 알림 기능 추가</a:t>
                      </a:r>
                    </a:p>
                  </a:txBody>
                  <a:tcPr/>
                </a:tc>
                <a:extLst>
                  <a:ext uri="{0D108BD9-81ED-4DB2-BD59-A6C34878D82A}">
                    <a16:rowId xmlns:a16="http://schemas.microsoft.com/office/drawing/2014/main" val="1234129148"/>
                  </a:ext>
                </a:extLst>
              </a:tr>
            </a:tbl>
          </a:graphicData>
        </a:graphic>
      </p:graphicFrame>
      <p:sp>
        <p:nvSpPr>
          <p:cNvPr id="4" name="TextBox 3">
            <a:extLst>
              <a:ext uri="{FF2B5EF4-FFF2-40B4-BE49-F238E27FC236}">
                <a16:creationId xmlns:a16="http://schemas.microsoft.com/office/drawing/2014/main" id="{ADFFF632-EF19-6711-DD58-3B8A96F5715E}"/>
              </a:ext>
            </a:extLst>
          </p:cNvPr>
          <p:cNvSpPr txBox="1"/>
          <p:nvPr/>
        </p:nvSpPr>
        <p:spPr>
          <a:xfrm>
            <a:off x="3810000" y="6362700"/>
            <a:ext cx="3911648" cy="369332"/>
          </a:xfrm>
          <a:prstGeom prst="rect">
            <a:avLst/>
          </a:prstGeom>
          <a:noFill/>
        </p:spPr>
        <p:txBody>
          <a:bodyPr wrap="none" rtlCol="0">
            <a:spAutoFit/>
          </a:bodyPr>
          <a:lstStyle/>
          <a:p>
            <a:r>
              <a:rPr lang="ko-KR" altLang="en-US" dirty="0"/>
              <a:t>방화벽 관련 내용 아직 추가되지 않음</a:t>
            </a:r>
          </a:p>
        </p:txBody>
      </p:sp>
    </p:spTree>
    <p:extLst>
      <p:ext uri="{BB962C8B-B14F-4D97-AF65-F5344CB8AC3E}">
        <p14:creationId xmlns:p14="http://schemas.microsoft.com/office/powerpoint/2010/main" val="508530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6AAABF-DCA1-F613-37AF-740B27C7A0B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76810798-EFA7-41D1-0766-493001979A6A}"/>
              </a:ext>
            </a:extLst>
          </p:cNvPr>
          <p:cNvSpPr txBox="1"/>
          <p:nvPr/>
        </p:nvSpPr>
        <p:spPr>
          <a:xfrm>
            <a:off x="1049571" y="529740"/>
            <a:ext cx="10636950" cy="134787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b="1" u="none" strike="noStrike">
                <a:solidFill>
                  <a:srgbClr val="FFFFFF"/>
                </a:solidFill>
                <a:latin typeface="+mj-lt"/>
                <a:ea typeface="+mj-ea"/>
                <a:cs typeface="+mj-cs"/>
                <a:sym typeface="Source Han Sans KR Bold"/>
              </a:rPr>
              <a:t>Settin</a:t>
            </a:r>
            <a:r>
              <a:rPr lang="en-US" sz="6000" b="1">
                <a:solidFill>
                  <a:srgbClr val="FFFFFF"/>
                </a:solidFill>
                <a:latin typeface="+mj-lt"/>
                <a:ea typeface="+mj-ea"/>
                <a:cs typeface="+mj-cs"/>
                <a:sym typeface="Source Han Sans KR Bold"/>
              </a:rPr>
              <a:t>gs.json</a:t>
            </a:r>
            <a:endParaRPr lang="en-US" sz="6000" b="1" u="none" strike="noStrike">
              <a:solidFill>
                <a:srgbClr val="FFFFFF"/>
              </a:solidFill>
              <a:latin typeface="+mj-lt"/>
              <a:ea typeface="+mj-ea"/>
              <a:cs typeface="+mj-cs"/>
              <a:sym typeface="Inter Bold"/>
            </a:endParaRPr>
          </a:p>
        </p:txBody>
      </p:sp>
      <p:sp>
        <p:nvSpPr>
          <p:cNvPr id="6" name="TextBox 6">
            <a:extLst>
              <a:ext uri="{FF2B5EF4-FFF2-40B4-BE49-F238E27FC236}">
                <a16:creationId xmlns:a16="http://schemas.microsoft.com/office/drawing/2014/main" id="{0A1786FD-4100-D7F4-2B15-99571DADCB1C}"/>
              </a:ext>
            </a:extLst>
          </p:cNvPr>
          <p:cNvSpPr txBox="1"/>
          <p:nvPr/>
        </p:nvSpPr>
        <p:spPr>
          <a:xfrm>
            <a:off x="12857260" y="580836"/>
            <a:ext cx="4937759" cy="1245679"/>
          </a:xfrm>
          <a:prstGeom prst="rect">
            <a:avLst/>
          </a:prstGeom>
        </p:spPr>
        <p:txBody>
          <a:bodyPr vert="horz" lIns="91440" tIns="45720" rIns="91440" bIns="45720" rtlCol="0" anchor="ctr">
            <a:normAutofit/>
          </a:bodyPr>
          <a:lstStyle/>
          <a:p>
            <a:pPr>
              <a:lnSpc>
                <a:spcPct val="90000"/>
              </a:lnSpc>
              <a:spcBef>
                <a:spcPts val="1000"/>
              </a:spcBef>
            </a:pPr>
            <a:r>
              <a:rPr lang="ko-KR" altLang="en-US" sz="3000" b="1">
                <a:solidFill>
                  <a:srgbClr val="FFFFFF"/>
                </a:solidFill>
                <a:sym typeface="Source Han Sans KR Bold"/>
              </a:rPr>
              <a:t>결과물</a:t>
            </a:r>
            <a:endParaRPr lang="en-US" sz="3000" b="1">
              <a:solidFill>
                <a:srgbClr val="FFFFFF"/>
              </a:solidFill>
              <a:sym typeface="Source Han Sans KR Bold"/>
            </a:endParaRPr>
          </a:p>
        </p:txBody>
      </p:sp>
      <p:pic>
        <p:nvPicPr>
          <p:cNvPr id="12" name="그림 11">
            <a:extLst>
              <a:ext uri="{FF2B5EF4-FFF2-40B4-BE49-F238E27FC236}">
                <a16:creationId xmlns:a16="http://schemas.microsoft.com/office/drawing/2014/main" id="{02C01A48-EBAC-231F-B386-C702DF9D62B6}"/>
              </a:ext>
            </a:extLst>
          </p:cNvPr>
          <p:cNvPicPr>
            <a:picLocks noChangeAspect="1"/>
          </p:cNvPicPr>
          <p:nvPr/>
        </p:nvPicPr>
        <p:blipFill>
          <a:blip r:embed="rId2"/>
          <a:stretch>
            <a:fillRect/>
          </a:stretch>
        </p:blipFill>
        <p:spPr>
          <a:xfrm>
            <a:off x="1073622" y="3903652"/>
            <a:ext cx="7696632" cy="4733428"/>
          </a:xfrm>
          <a:prstGeom prst="rect">
            <a:avLst/>
          </a:prstGeom>
        </p:spPr>
      </p:pic>
      <p:pic>
        <p:nvPicPr>
          <p:cNvPr id="4" name="그림 3">
            <a:extLst>
              <a:ext uri="{FF2B5EF4-FFF2-40B4-BE49-F238E27FC236}">
                <a16:creationId xmlns:a16="http://schemas.microsoft.com/office/drawing/2014/main" id="{AF40013A-C266-B3B6-100F-0A9A2501290F}"/>
              </a:ext>
            </a:extLst>
          </p:cNvPr>
          <p:cNvPicPr>
            <a:picLocks noChangeAspect="1"/>
          </p:cNvPicPr>
          <p:nvPr/>
        </p:nvPicPr>
        <p:blipFill>
          <a:blip r:embed="rId3"/>
          <a:stretch>
            <a:fillRect/>
          </a:stretch>
        </p:blipFill>
        <p:spPr>
          <a:xfrm>
            <a:off x="9517747" y="3958382"/>
            <a:ext cx="7696631" cy="4733427"/>
          </a:xfrm>
          <a:prstGeom prst="rect">
            <a:avLst/>
          </a:prstGeom>
        </p:spPr>
      </p:pic>
      <p:sp>
        <p:nvSpPr>
          <p:cNvPr id="2" name="Freeform 2">
            <a:extLst>
              <a:ext uri="{FF2B5EF4-FFF2-40B4-BE49-F238E27FC236}">
                <a16:creationId xmlns:a16="http://schemas.microsoft.com/office/drawing/2014/main" id="{0DDEDB54-524D-216E-6065-01717140CF6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Tree>
    <p:extLst>
      <p:ext uri="{BB962C8B-B14F-4D97-AF65-F5344CB8AC3E}">
        <p14:creationId xmlns:p14="http://schemas.microsoft.com/office/powerpoint/2010/main" val="153517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742BC-6B4F-E3DE-F81B-CFB5AB4508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DE1AFD-42FB-4510-FB28-8203023DC2A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6E896CAF-2151-7B49-A788-2664F2E89D05}"/>
              </a:ext>
            </a:extLst>
          </p:cNvPr>
          <p:cNvSpPr txBox="1"/>
          <p:nvPr/>
        </p:nvSpPr>
        <p:spPr>
          <a:xfrm>
            <a:off x="992256" y="2985056"/>
            <a:ext cx="10858501" cy="2536785"/>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ko-KR" altLang="en-US" dirty="0"/>
              <a:t>서비스 비활성화</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부팅 시 자동으로 실행되는 불필요한 서비스 중지</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systemctl</a:t>
            </a:r>
            <a:r>
              <a:rPr lang="en-US" altLang="ko-KR" dirty="0">
                <a:solidFill>
                  <a:srgbClr val="000000"/>
                </a:solidFill>
                <a:latin typeface="+mn-ea"/>
                <a:cs typeface="Source Han Sans KR"/>
                <a:sym typeface="Source Han Sans KR"/>
              </a:rPr>
              <a:t> disable </a:t>
            </a:r>
            <a:r>
              <a:rPr lang="en-US" altLang="ko-KR" dirty="0" err="1">
                <a:solidFill>
                  <a:srgbClr val="000000"/>
                </a:solidFill>
                <a:latin typeface="+mn-ea"/>
                <a:cs typeface="Source Han Sans KR"/>
                <a:sym typeface="Source Han Sans KR"/>
              </a:rPr>
              <a:t>bluetoothsystemctl</a:t>
            </a:r>
            <a:r>
              <a:rPr lang="en-US" altLang="ko-KR" dirty="0">
                <a:solidFill>
                  <a:srgbClr val="000000"/>
                </a:solidFill>
                <a:latin typeface="+mn-ea"/>
                <a:cs typeface="Source Han Sans KR"/>
                <a:sym typeface="Source Han Sans KR"/>
              </a:rPr>
              <a:t> stop Bluetooth</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메모리 및 </a:t>
            </a:r>
            <a:r>
              <a:rPr lang="en-US" altLang="ko-KR" dirty="0">
                <a:solidFill>
                  <a:srgbClr val="000000"/>
                </a:solidFill>
                <a:latin typeface="+mn-ea"/>
                <a:cs typeface="Source Han Sans KR"/>
                <a:sym typeface="Source Han Sans KR"/>
              </a:rPr>
              <a:t>CPU </a:t>
            </a:r>
            <a:r>
              <a:rPr lang="ko-KR" altLang="en-US" dirty="0">
                <a:solidFill>
                  <a:srgbClr val="000000"/>
                </a:solidFill>
                <a:latin typeface="+mn-ea"/>
                <a:cs typeface="Source Han Sans KR"/>
                <a:sym typeface="Source Han Sans KR"/>
              </a:rPr>
              <a:t>리소스 절약</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t>Zombie </a:t>
            </a:r>
            <a:r>
              <a:rPr lang="ko-KR" altLang="en-US" dirty="0"/>
              <a:t>프로세스 제거</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비정상적으로 종료된 프로세스를 강제 종료</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:kill -9 &lt;PID&gt;</a:t>
            </a: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 자원 낭비 방지</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DA7D0A33-9290-3DFC-0065-F18A5DAD7114}"/>
              </a:ext>
            </a:extLst>
          </p:cNvPr>
          <p:cNvSpPr txBox="1"/>
          <p:nvPr/>
        </p:nvSpPr>
        <p:spPr>
          <a:xfrm>
            <a:off x="1028698" y="2337691"/>
            <a:ext cx="4914901" cy="299121"/>
          </a:xfrm>
          <a:prstGeom prst="rect">
            <a:avLst/>
          </a:prstGeom>
        </p:spPr>
        <p:txBody>
          <a:bodyPr wrap="square" lIns="0" tIns="0" rIns="0" bIns="0" rtlCol="0" anchor="t">
            <a:spAutoFit/>
          </a:bodyPr>
          <a:lstStyle/>
          <a:p>
            <a:pPr algn="l">
              <a:lnSpc>
                <a:spcPts val="2520"/>
              </a:lnSpc>
            </a:pPr>
            <a:r>
              <a:rPr lang="ko-KR" altLang="en-US" b="1" dirty="0"/>
              <a:t>불필요한 서비스 및 프로세스 관리</a:t>
            </a:r>
            <a:endParaRPr lang="en-US" sz="1800" b="1" dirty="0">
              <a:solidFill>
                <a:srgbClr val="000000"/>
              </a:solidFill>
              <a:latin typeface="+mn-ea"/>
              <a:cs typeface="Source Han Sans KR Bold"/>
              <a:sym typeface="Source Han Sans KR Bold"/>
            </a:endParaRPr>
          </a:p>
        </p:txBody>
      </p:sp>
      <p:sp>
        <p:nvSpPr>
          <p:cNvPr id="10" name="TextBox 10">
            <a:extLst>
              <a:ext uri="{FF2B5EF4-FFF2-40B4-BE49-F238E27FC236}">
                <a16:creationId xmlns:a16="http://schemas.microsoft.com/office/drawing/2014/main" id="{BB1D4275-4CA6-0745-46D5-8F6ADAF8450C}"/>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D2CE4F9B-F120-9485-BBDF-973419375201}"/>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4" name="TextBox 7">
            <a:extLst>
              <a:ext uri="{FF2B5EF4-FFF2-40B4-BE49-F238E27FC236}">
                <a16:creationId xmlns:a16="http://schemas.microsoft.com/office/drawing/2014/main" id="{DF459459-4EF0-EF30-B54A-94A4784D9027}"/>
              </a:ext>
            </a:extLst>
          </p:cNvPr>
          <p:cNvSpPr txBox="1"/>
          <p:nvPr/>
        </p:nvSpPr>
        <p:spPr>
          <a:xfrm>
            <a:off x="1028699" y="6523991"/>
            <a:ext cx="9751944" cy="1254382"/>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t>Crontab </a:t>
            </a:r>
            <a:r>
              <a:rPr lang="ko-KR" altLang="en-US" dirty="0"/>
              <a:t>활용</a:t>
            </a:r>
            <a:r>
              <a:rPr lang="en-US" altLang="ko-KR" dirty="0">
                <a:latin typeface="+mn-ea"/>
              </a:rPr>
              <a:t>	</a:t>
            </a: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주기적인 작업 자동화 </a:t>
            </a:r>
            <a:r>
              <a:rPr lang="en-US" altLang="ko-KR" dirty="0">
                <a:latin typeface="+mn-ea"/>
              </a:rPr>
              <a:t>(</a:t>
            </a:r>
            <a:r>
              <a:rPr lang="ko-KR" altLang="en-US" dirty="0">
                <a:latin typeface="+mn-ea"/>
              </a:rPr>
              <a:t>예</a:t>
            </a:r>
            <a:r>
              <a:rPr lang="en-US" altLang="ko-KR" dirty="0">
                <a:latin typeface="+mn-ea"/>
              </a:rPr>
              <a:t>: </a:t>
            </a:r>
            <a:r>
              <a:rPr lang="ko-KR" altLang="en-US" dirty="0">
                <a:latin typeface="+mn-ea"/>
              </a:rPr>
              <a:t>캐시 정리</a:t>
            </a:r>
            <a:r>
              <a:rPr lang="en-US" altLang="ko-KR" dirty="0">
                <a:latin typeface="+mn-ea"/>
              </a:rPr>
              <a:t>, </a:t>
            </a:r>
            <a:r>
              <a:rPr lang="ko-KR" altLang="en-US" dirty="0">
                <a:latin typeface="+mn-ea"/>
              </a:rPr>
              <a:t>서비스 재시작</a:t>
            </a:r>
            <a:r>
              <a:rPr lang="en-US" altLang="ko-KR" dirty="0">
                <a:latin typeface="+mn-ea"/>
              </a:rPr>
              <a:t>)</a:t>
            </a:r>
          </a:p>
          <a:p>
            <a:pPr algn="l">
              <a:lnSpc>
                <a:spcPts val="2520"/>
              </a:lnSpc>
            </a:pPr>
            <a:r>
              <a:rPr lang="en-US" altLang="ko-KR" dirty="0">
                <a:latin typeface="+mn-ea"/>
              </a:rPr>
              <a:t>	</a:t>
            </a:r>
            <a:r>
              <a:rPr lang="ko-KR" altLang="en-US" dirty="0">
                <a:latin typeface="+mn-ea"/>
              </a:rPr>
              <a:t>예시 명령어</a:t>
            </a:r>
            <a:r>
              <a:rPr lang="en-US" altLang="ko-KR" dirty="0">
                <a:latin typeface="+mn-ea"/>
              </a:rPr>
              <a:t>:crontab -e0 3 * * * /</a:t>
            </a:r>
            <a:r>
              <a:rPr lang="en-US" altLang="ko-KR" dirty="0" err="1">
                <a:latin typeface="+mn-ea"/>
              </a:rPr>
              <a:t>usr</a:t>
            </a:r>
            <a:r>
              <a:rPr lang="en-US" altLang="ko-KR" dirty="0">
                <a:latin typeface="+mn-ea"/>
              </a:rPr>
              <a:t>/</a:t>
            </a:r>
            <a:r>
              <a:rPr lang="en-US" altLang="ko-KR" dirty="0" err="1">
                <a:latin typeface="+mn-ea"/>
              </a:rPr>
              <a:t>sbin</a:t>
            </a:r>
            <a:r>
              <a:rPr lang="en-US" altLang="ko-KR" dirty="0">
                <a:latin typeface="+mn-ea"/>
              </a:rPr>
              <a:t>/</a:t>
            </a:r>
            <a:r>
              <a:rPr lang="en-US" altLang="ko-KR" dirty="0" err="1">
                <a:latin typeface="+mn-ea"/>
              </a:rPr>
              <a:t>cron.daily</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시스템 유지보수 자동화 및 안정성 확보</a:t>
            </a:r>
            <a:endParaRPr lang="en-US" sz="1800" dirty="0">
              <a:solidFill>
                <a:srgbClr val="000000"/>
              </a:solidFill>
              <a:latin typeface="+mn-ea"/>
              <a:cs typeface="Source Han Sans KR"/>
              <a:sym typeface="Source Han Sans KR"/>
            </a:endParaRPr>
          </a:p>
        </p:txBody>
      </p:sp>
      <p:sp>
        <p:nvSpPr>
          <p:cNvPr id="8" name="TextBox 6">
            <a:extLst>
              <a:ext uri="{FF2B5EF4-FFF2-40B4-BE49-F238E27FC236}">
                <a16:creationId xmlns:a16="http://schemas.microsoft.com/office/drawing/2014/main" id="{CA502B5A-A126-203E-6E4E-9E1F2016A047}"/>
              </a:ext>
            </a:extLst>
          </p:cNvPr>
          <p:cNvSpPr txBox="1"/>
          <p:nvPr/>
        </p:nvSpPr>
        <p:spPr>
          <a:xfrm>
            <a:off x="992256" y="5878130"/>
            <a:ext cx="2019300" cy="299121"/>
          </a:xfrm>
          <a:prstGeom prst="rect">
            <a:avLst/>
          </a:prstGeom>
        </p:spPr>
        <p:txBody>
          <a:bodyPr wrap="square" lIns="0" tIns="0" rIns="0" bIns="0" rtlCol="0" anchor="t">
            <a:spAutoFit/>
          </a:bodyPr>
          <a:lstStyle/>
          <a:p>
            <a:pPr algn="l">
              <a:lnSpc>
                <a:spcPts val="2520"/>
              </a:lnSpc>
            </a:pPr>
            <a:r>
              <a:rPr lang="ko-KR" altLang="en-US" b="1" dirty="0"/>
              <a:t>자동화 및 스케줄링</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2512724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D2B3A-853A-AFF8-051C-9E54328C80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528B44-8DEB-DAC3-1AA6-58D758F8A847}"/>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B1DC6A60-733C-CD14-B0F9-DF77355368C9}"/>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CF4F5DD-C71E-42DD-A8DB-FDA6621F32E8}"/>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F7546060-5B40-1713-216C-FA7337CADEC0}"/>
              </a:ext>
            </a:extLst>
          </p:cNvPr>
          <p:cNvSpPr txBox="1"/>
          <p:nvPr/>
        </p:nvSpPr>
        <p:spPr>
          <a:xfrm>
            <a:off x="2057400" y="2904752"/>
            <a:ext cx="6730975" cy="2544543"/>
          </a:xfrm>
          <a:prstGeom prst="rect">
            <a:avLst/>
          </a:prstGeom>
        </p:spPr>
        <p:txBody>
          <a:bodyPr lIns="0" tIns="0" rIns="0" bIns="0" rtlCol="0" anchor="t">
            <a:spAutoFit/>
          </a:bodyPr>
          <a:lstStyle/>
          <a:p>
            <a:pPr algn="l">
              <a:lnSpc>
                <a:spcPts val="2520"/>
              </a:lnSpc>
            </a:pPr>
            <a:r>
              <a:rPr lang="en-US" altLang="ko-KR" dirty="0">
                <a:solidFill>
                  <a:srgbClr val="000000"/>
                </a:solidFill>
                <a:latin typeface="Source Han Sans KR"/>
                <a:ea typeface="Source Han Sans KR"/>
                <a:cs typeface="Source Han Sans KR"/>
                <a:sym typeface="Source Han Sans KR"/>
              </a:rPr>
              <a:t>1️⃣ </a:t>
            </a:r>
            <a:r>
              <a:rPr lang="ko-KR" altLang="en-US" dirty="0">
                <a:solidFill>
                  <a:srgbClr val="000000"/>
                </a:solidFill>
                <a:latin typeface="Source Han Sans KR"/>
                <a:ea typeface="Source Han Sans KR"/>
                <a:cs typeface="Source Han Sans KR"/>
                <a:sym typeface="Source Han Sans KR"/>
              </a:rPr>
              <a:t>시스템 정보 수집 </a:t>
            </a:r>
            <a:r>
              <a:rPr lang="en-US" altLang="ko-KR" dirty="0">
                <a:solidFill>
                  <a:srgbClr val="000000"/>
                </a:solidFill>
                <a:latin typeface="Source Han Sans KR"/>
                <a:ea typeface="Source Han Sans KR"/>
                <a:cs typeface="Source Han Sans KR"/>
                <a:sym typeface="Source Han Sans KR"/>
              </a:rPr>
              <a:t>(</a:t>
            </a:r>
            <a:r>
              <a:rPr lang="en-US" altLang="ko-KR" dirty="0" err="1">
                <a:solidFill>
                  <a:srgbClr val="000000"/>
                </a:solidFill>
                <a:latin typeface="Source Han Sans KR"/>
                <a:ea typeface="Source Han Sans KR"/>
                <a:cs typeface="Source Han Sans KR"/>
                <a:sym typeface="Source Han Sans KR"/>
              </a:rPr>
              <a:t>system_info</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운영체제</a:t>
            </a:r>
            <a:r>
              <a:rPr lang="en-US" altLang="ko-KR" dirty="0">
                <a:solidFill>
                  <a:srgbClr val="000000"/>
                </a:solidFill>
                <a:latin typeface="Source Han Sans KR"/>
                <a:ea typeface="Source Han Sans KR"/>
                <a:cs typeface="Source Han Sans KR"/>
                <a:sym typeface="Source Han Sans KR"/>
              </a:rPr>
              <a:t>: Linux</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아키텍처</a:t>
            </a:r>
            <a:r>
              <a:rPr lang="en-US" altLang="ko-KR" dirty="0">
                <a:solidFill>
                  <a:srgbClr val="000000"/>
                </a:solidFill>
                <a:latin typeface="Source Han Sans KR"/>
                <a:ea typeface="Source Han Sans KR"/>
                <a:cs typeface="Source Han Sans KR"/>
                <a:sym typeface="Source Han Sans KR"/>
              </a:rPr>
              <a:t>: 64bit</a:t>
            </a:r>
          </a:p>
          <a:p>
            <a:pPr marL="285750" indent="-285750" algn="l">
              <a:lnSpc>
                <a:spcPts val="2520"/>
              </a:lnSpc>
              <a:buFont typeface="Wingdings" panose="05000000000000000000" pitchFamily="2" charset="2"/>
              <a:buChar char="l"/>
            </a:pPr>
            <a:r>
              <a:rPr lang="en-US" altLang="ko-KR" dirty="0">
                <a:solidFill>
                  <a:srgbClr val="000000"/>
                </a:solidFill>
                <a:latin typeface="Source Han Sans KR"/>
                <a:ea typeface="Source Han Sans KR"/>
                <a:cs typeface="Source Han Sans KR"/>
                <a:sym typeface="Source Han Sans KR"/>
              </a:rPr>
              <a:t>CPU </a:t>
            </a:r>
            <a:r>
              <a:rPr lang="ko-KR" altLang="en-US" dirty="0">
                <a:solidFill>
                  <a:srgbClr val="000000"/>
                </a:solidFill>
                <a:latin typeface="Source Han Sans KR"/>
                <a:ea typeface="Source Han Sans KR"/>
                <a:cs typeface="Source Han Sans KR"/>
                <a:sym typeface="Source Han Sans KR"/>
              </a:rPr>
              <a:t>개수</a:t>
            </a:r>
            <a:r>
              <a:rPr lang="en-US" altLang="ko-KR" dirty="0">
                <a:solidFill>
                  <a:srgbClr val="000000"/>
                </a:solidFill>
                <a:latin typeface="Source Han Sans KR"/>
                <a:ea typeface="Source Han Sans KR"/>
                <a:cs typeface="Source Han Sans KR"/>
                <a:sym typeface="Source Han Sans KR"/>
              </a:rPr>
              <a:t>: 2</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메모리 크기</a:t>
            </a:r>
            <a:r>
              <a:rPr lang="en-US" altLang="ko-KR" dirty="0">
                <a:solidFill>
                  <a:srgbClr val="000000"/>
                </a:solidFill>
                <a:latin typeface="Source Han Sans KR"/>
                <a:ea typeface="Source Han Sans KR"/>
                <a:cs typeface="Source Han Sans KR"/>
                <a:sym typeface="Source Han Sans KR"/>
              </a:rPr>
              <a:t>: 3.78GB</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디스크 사용량</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총 </a:t>
            </a:r>
            <a:r>
              <a:rPr lang="en-US" altLang="ko-KR" dirty="0">
                <a:solidFill>
                  <a:srgbClr val="000000"/>
                </a:solidFill>
                <a:latin typeface="Source Han Sans KR"/>
                <a:ea typeface="Source Han Sans KR"/>
                <a:cs typeface="Source Han Sans KR"/>
                <a:sym typeface="Source Han Sans KR"/>
              </a:rPr>
              <a:t>19.02GB </a:t>
            </a:r>
            <a:r>
              <a:rPr lang="ko-KR" altLang="en-US" dirty="0">
                <a:solidFill>
                  <a:srgbClr val="000000"/>
                </a:solidFill>
                <a:latin typeface="Source Han Sans KR"/>
                <a:ea typeface="Source Han Sans KR"/>
                <a:cs typeface="Source Han Sans KR"/>
                <a:sym typeface="Source Han Sans KR"/>
              </a:rPr>
              <a:t>중 </a:t>
            </a:r>
            <a:r>
              <a:rPr lang="en-US" altLang="ko-KR" dirty="0">
                <a:solidFill>
                  <a:srgbClr val="000000"/>
                </a:solidFill>
                <a:latin typeface="Source Han Sans KR"/>
                <a:ea typeface="Source Han Sans KR"/>
                <a:cs typeface="Source Han Sans KR"/>
                <a:sym typeface="Source Han Sans KR"/>
              </a:rPr>
              <a:t>11.85GB </a:t>
            </a:r>
            <a:r>
              <a:rPr lang="ko-KR" altLang="en-US" dirty="0">
                <a:solidFill>
                  <a:srgbClr val="000000"/>
                </a:solidFill>
                <a:latin typeface="Source Han Sans KR"/>
                <a:ea typeface="Source Han Sans KR"/>
                <a:cs typeface="Source Han Sans KR"/>
                <a:sym typeface="Source Han Sans KR"/>
              </a:rPr>
              <a:t>사용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사용률 </a:t>
            </a:r>
            <a:r>
              <a:rPr lang="en-US" altLang="ko-KR" dirty="0">
                <a:solidFill>
                  <a:srgbClr val="000000"/>
                </a:solidFill>
                <a:latin typeface="Source Han Sans KR"/>
                <a:ea typeface="Source Han Sans KR"/>
                <a:cs typeface="Source Han Sans KR"/>
                <a:sym typeface="Source Han Sans KR"/>
              </a:rPr>
              <a:t>65.7%)</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네트워크 인터페이스</a:t>
            </a:r>
            <a:r>
              <a:rPr lang="en-US" altLang="ko-KR" dirty="0">
                <a:solidFill>
                  <a:srgbClr val="000000"/>
                </a:solidFill>
                <a:latin typeface="Source Han Sans KR"/>
                <a:ea typeface="Source Han Sans KR"/>
                <a:cs typeface="Source Han Sans KR"/>
                <a:sym typeface="Source Han Sans KR"/>
              </a:rPr>
              <a:t>: lo, ens33 (loopback</a:t>
            </a:r>
            <a:r>
              <a:rPr lang="ko-KR" altLang="en-US" dirty="0">
                <a:solidFill>
                  <a:srgbClr val="000000"/>
                </a:solidFill>
                <a:latin typeface="Source Han Sans KR"/>
                <a:ea typeface="Source Han Sans KR"/>
                <a:cs typeface="Source Han Sans KR"/>
                <a:sym typeface="Source Han Sans KR"/>
              </a:rPr>
              <a:t>과 물리적 인터페이스</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파일 시스템 유형</a:t>
            </a:r>
            <a:r>
              <a:rPr lang="en-US" altLang="ko-KR" dirty="0">
                <a:solidFill>
                  <a:srgbClr val="000000"/>
                </a:solidFill>
                <a:latin typeface="Source Han Sans KR"/>
                <a:ea typeface="Source Han Sans KR"/>
                <a:cs typeface="Source Han Sans KR"/>
                <a:sym typeface="Source Han Sans KR"/>
              </a:rPr>
              <a:t>: ext4</a:t>
            </a:r>
            <a:endParaRPr lang="en-US" sz="1800" dirty="0">
              <a:solidFill>
                <a:srgbClr val="000000"/>
              </a:solidFill>
              <a:latin typeface="Source Han Sans KR"/>
              <a:ea typeface="Source Han Sans KR"/>
              <a:cs typeface="Source Han Sans KR"/>
              <a:sym typeface="Source Han Sans KR"/>
            </a:endParaRPr>
          </a:p>
        </p:txBody>
      </p:sp>
      <p:sp>
        <p:nvSpPr>
          <p:cNvPr id="31" name="TextBox 30">
            <a:extLst>
              <a:ext uri="{FF2B5EF4-FFF2-40B4-BE49-F238E27FC236}">
                <a16:creationId xmlns:a16="http://schemas.microsoft.com/office/drawing/2014/main" id="{227DEEED-D5B6-6F48-3BF1-499E76D697D5}"/>
              </a:ext>
            </a:extLst>
          </p:cNvPr>
          <p:cNvSpPr txBox="1"/>
          <p:nvPr/>
        </p:nvSpPr>
        <p:spPr>
          <a:xfrm>
            <a:off x="11811000" y="2651575"/>
            <a:ext cx="3315132" cy="5632311"/>
          </a:xfrm>
          <a:prstGeom prst="rect">
            <a:avLst/>
          </a:prstGeom>
          <a:noFill/>
          <a:ln>
            <a:solidFill>
              <a:schemeClr val="tx1"/>
            </a:solidFill>
          </a:ln>
        </p:spPr>
        <p:txBody>
          <a:bodyPr wrap="square">
            <a:spAutoFit/>
          </a:bodyPr>
          <a:lstStyle/>
          <a:p>
            <a:r>
              <a:rPr lang="en-US" altLang="ko-KR" dirty="0"/>
              <a:t>"</a:t>
            </a:r>
            <a:r>
              <a:rPr lang="en-US" altLang="ko-KR" dirty="0" err="1"/>
              <a:t>system_info</a:t>
            </a:r>
            <a:r>
              <a:rPr lang="en-US" altLang="ko-KR" dirty="0"/>
              <a:t>": {</a:t>
            </a:r>
          </a:p>
          <a:p>
            <a:r>
              <a:rPr lang="en-US" altLang="ko-KR" dirty="0"/>
              <a:t>        "</a:t>
            </a:r>
            <a:r>
              <a:rPr lang="en-US" altLang="ko-KR" dirty="0" err="1"/>
              <a:t>os</a:t>
            </a:r>
            <a:r>
              <a:rPr lang="en-US" altLang="ko-KR" dirty="0"/>
              <a:t>": "Linux",</a:t>
            </a:r>
          </a:p>
          <a:p>
            <a:r>
              <a:rPr lang="en-US" altLang="ko-KR" dirty="0"/>
              <a:t>        "architecture": "64bit",</a:t>
            </a:r>
          </a:p>
          <a:p>
            <a:r>
              <a:rPr lang="en-US" altLang="ko-KR" dirty="0"/>
              <a:t>        "</a:t>
            </a:r>
            <a:r>
              <a:rPr lang="en-US" altLang="ko-KR" dirty="0" err="1"/>
              <a:t>cpu_count</a:t>
            </a:r>
            <a:r>
              <a:rPr lang="en-US" altLang="ko-KR" dirty="0"/>
              <a:t>": 2,</a:t>
            </a:r>
          </a:p>
          <a:p>
            <a:r>
              <a:rPr lang="en-US" altLang="ko-KR" dirty="0"/>
              <a:t>        "</a:t>
            </a:r>
            <a:r>
              <a:rPr lang="en-US" altLang="ko-KR" dirty="0" err="1"/>
              <a:t>memory_total_gb</a:t>
            </a:r>
            <a:r>
              <a:rPr lang="en-US" altLang="ko-KR" dirty="0"/>
              <a:t>": 3.78,</a:t>
            </a:r>
          </a:p>
          <a:p>
            <a:r>
              <a:rPr lang="en-US" altLang="ko-KR" dirty="0"/>
              <a:t>        "</a:t>
            </a:r>
            <a:r>
              <a:rPr lang="en-US" altLang="ko-KR" dirty="0" err="1"/>
              <a:t>disk_usage</a:t>
            </a:r>
            <a:r>
              <a:rPr lang="en-US" altLang="ko-KR" dirty="0"/>
              <a:t>": {</a:t>
            </a:r>
          </a:p>
          <a:p>
            <a:r>
              <a:rPr lang="en-US" altLang="ko-KR" dirty="0"/>
              <a:t>            "</a:t>
            </a:r>
            <a:r>
              <a:rPr lang="en-US" altLang="ko-KR" dirty="0" err="1"/>
              <a:t>total_gb</a:t>
            </a:r>
            <a:r>
              <a:rPr lang="en-US" altLang="ko-KR" dirty="0"/>
              <a:t>": 19.02,</a:t>
            </a:r>
          </a:p>
          <a:p>
            <a:r>
              <a:rPr lang="en-US" altLang="ko-KR" dirty="0"/>
              <a:t>            "</a:t>
            </a:r>
            <a:r>
              <a:rPr lang="en-US" altLang="ko-KR" dirty="0" err="1"/>
              <a:t>used_gb</a:t>
            </a:r>
            <a:r>
              <a:rPr lang="en-US" altLang="ko-KR" dirty="0"/>
              <a:t>": 11.85,</a:t>
            </a:r>
          </a:p>
          <a:p>
            <a:r>
              <a:rPr lang="en-US" altLang="ko-KR" dirty="0"/>
              <a:t>            "</a:t>
            </a:r>
            <a:r>
              <a:rPr lang="en-US" altLang="ko-KR" dirty="0" err="1"/>
              <a:t>free_gb</a:t>
            </a:r>
            <a:r>
              <a:rPr lang="en-US" altLang="ko-KR" dirty="0"/>
              <a:t>": 6.19,</a:t>
            </a:r>
          </a:p>
          <a:p>
            <a:r>
              <a:rPr lang="en-US" altLang="ko-KR" dirty="0"/>
              <a:t>            "</a:t>
            </a:r>
            <a:r>
              <a:rPr lang="en-US" altLang="ko-KR" dirty="0" err="1"/>
              <a:t>usage_percent</a:t>
            </a:r>
            <a:r>
              <a:rPr lang="en-US" altLang="ko-KR" dirty="0"/>
              <a:t>": 65.7</a:t>
            </a:r>
          </a:p>
          <a:p>
            <a:r>
              <a:rPr lang="en-US" altLang="ko-KR" dirty="0"/>
              <a:t>        },</a:t>
            </a:r>
          </a:p>
          <a:p>
            <a:r>
              <a:rPr lang="en-US" altLang="ko-KR" dirty="0"/>
              <a:t>        "</a:t>
            </a:r>
            <a:r>
              <a:rPr lang="en-US" altLang="ko-KR" dirty="0" err="1"/>
              <a:t>network_interfaces</a:t>
            </a:r>
            <a:r>
              <a:rPr lang="en-US" altLang="ko-KR" dirty="0"/>
              <a:t>": [</a:t>
            </a:r>
          </a:p>
          <a:p>
            <a:r>
              <a:rPr lang="en-US" altLang="ko-KR" dirty="0"/>
              <a:t>            "lo",</a:t>
            </a:r>
          </a:p>
          <a:p>
            <a:r>
              <a:rPr lang="en-US" altLang="ko-KR" dirty="0"/>
              <a:t>            "ens33"</a:t>
            </a:r>
          </a:p>
          <a:p>
            <a:r>
              <a:rPr lang="en-US" altLang="ko-KR" dirty="0"/>
              <a:t>        ],</a:t>
            </a:r>
          </a:p>
          <a:p>
            <a:r>
              <a:rPr lang="en-US" altLang="ko-KR" dirty="0"/>
              <a:t>        "filesystem": {</a:t>
            </a:r>
          </a:p>
          <a:p>
            <a:r>
              <a:rPr lang="en-US" altLang="ko-KR" dirty="0"/>
              <a:t>            "</a:t>
            </a:r>
            <a:r>
              <a:rPr lang="en-US" altLang="ko-KR" dirty="0" err="1"/>
              <a:t>root_partition</a:t>
            </a:r>
            <a:r>
              <a:rPr lang="en-US" altLang="ko-KR" dirty="0"/>
              <a:t>": "/",</a:t>
            </a:r>
          </a:p>
          <a:p>
            <a:r>
              <a:rPr lang="en-US" altLang="ko-KR" dirty="0"/>
              <a:t>            "</a:t>
            </a:r>
            <a:r>
              <a:rPr lang="en-US" altLang="ko-KR" dirty="0" err="1"/>
              <a:t>filesystem_type</a:t>
            </a:r>
            <a:r>
              <a:rPr lang="en-US" altLang="ko-KR" dirty="0"/>
              <a:t>": "ext4"</a:t>
            </a:r>
          </a:p>
          <a:p>
            <a:r>
              <a:rPr lang="en-US" altLang="ko-KR" dirty="0"/>
              <a:t>        }</a:t>
            </a:r>
          </a:p>
          <a:p>
            <a:r>
              <a:rPr lang="en-US" altLang="ko-KR" dirty="0"/>
              <a:t>    }</a:t>
            </a:r>
            <a:endParaRPr lang="ko-KR" altLang="en-US" dirty="0"/>
          </a:p>
        </p:txBody>
      </p:sp>
      <p:sp>
        <p:nvSpPr>
          <p:cNvPr id="15" name="TextBox 14">
            <a:extLst>
              <a:ext uri="{FF2B5EF4-FFF2-40B4-BE49-F238E27FC236}">
                <a16:creationId xmlns:a16="http://schemas.microsoft.com/office/drawing/2014/main" id="{996EE95D-558A-DA71-ACBB-4A340E3AD283}"/>
              </a:ext>
            </a:extLst>
          </p:cNvPr>
          <p:cNvSpPr txBox="1"/>
          <p:nvPr/>
        </p:nvSpPr>
        <p:spPr>
          <a:xfrm>
            <a:off x="1905000" y="6074176"/>
            <a:ext cx="5715000" cy="646331"/>
          </a:xfrm>
          <a:prstGeom prst="rect">
            <a:avLst/>
          </a:prstGeom>
          <a:noFill/>
        </p:spPr>
        <p:txBody>
          <a:bodyPr wrap="square" rtlCol="0">
            <a:spAutoFit/>
          </a:bodyPr>
          <a:lstStyle/>
          <a:p>
            <a:r>
              <a:rPr lang="ko-KR" altLang="en-US" dirty="0"/>
              <a:t>✅ 시스템 정보 수집 및 기록</a:t>
            </a:r>
            <a:endParaRPr lang="en-US" altLang="ko-KR" dirty="0"/>
          </a:p>
          <a:p>
            <a:pPr marL="285750" indent="-285750">
              <a:buFont typeface="Wingdings" panose="05000000000000000000" pitchFamily="2" charset="2"/>
              <a:buChar char="l"/>
            </a:pPr>
            <a:r>
              <a:rPr lang="ko-KR" altLang="en-US" dirty="0"/>
              <a:t>운영체제</a:t>
            </a:r>
            <a:r>
              <a:rPr lang="en-US" altLang="ko-KR" dirty="0"/>
              <a:t>, CPU, </a:t>
            </a:r>
            <a:r>
              <a:rPr lang="ko-KR" altLang="en-US" dirty="0"/>
              <a:t>메모리</a:t>
            </a:r>
            <a:r>
              <a:rPr lang="en-US" altLang="ko-KR" dirty="0"/>
              <a:t>, </a:t>
            </a:r>
            <a:r>
              <a:rPr lang="ko-KR" altLang="en-US" dirty="0"/>
              <a:t>디스크 상태 자동 확인</a:t>
            </a:r>
          </a:p>
        </p:txBody>
      </p:sp>
    </p:spTree>
    <p:extLst>
      <p:ext uri="{BB962C8B-B14F-4D97-AF65-F5344CB8AC3E}">
        <p14:creationId xmlns:p14="http://schemas.microsoft.com/office/powerpoint/2010/main" val="2937083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D474-D1B0-5F01-525D-2146827652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DF061E-751A-16A2-4B31-4ADB2C2B030F}"/>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1FF53CA0-6AB1-BAD0-538C-4B3C18DF5B06}"/>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31" name="TextBox 30">
            <a:extLst>
              <a:ext uri="{FF2B5EF4-FFF2-40B4-BE49-F238E27FC236}">
                <a16:creationId xmlns:a16="http://schemas.microsoft.com/office/drawing/2014/main" id="{DDDE66CD-AE1C-41C1-A6D0-70FA0B6810C0}"/>
              </a:ext>
            </a:extLst>
          </p:cNvPr>
          <p:cNvSpPr txBox="1"/>
          <p:nvPr/>
        </p:nvSpPr>
        <p:spPr>
          <a:xfrm>
            <a:off x="10972802" y="424576"/>
            <a:ext cx="5029200" cy="9787295"/>
          </a:xfrm>
          <a:prstGeom prst="rect">
            <a:avLst/>
          </a:prstGeom>
          <a:noFill/>
          <a:ln>
            <a:solidFill>
              <a:schemeClr val="tx1"/>
            </a:solidFill>
          </a:ln>
        </p:spPr>
        <p:txBody>
          <a:bodyPr wrap="square">
            <a:spAutoFit/>
          </a:bodyPr>
          <a:lstStyle/>
          <a:p>
            <a:r>
              <a:rPr lang="en-US" altLang="ko-KR" dirty="0"/>
              <a:t>"</a:t>
            </a:r>
            <a:r>
              <a:rPr lang="en-US" altLang="ko-KR" dirty="0" err="1"/>
              <a:t>optimizer_settings</a:t>
            </a:r>
            <a:r>
              <a:rPr lang="en-US" altLang="ko-KR" dirty="0"/>
              <a:t>": {</a:t>
            </a:r>
          </a:p>
          <a:p>
            <a:r>
              <a:rPr lang="en-US" altLang="ko-KR" dirty="0"/>
              <a:t>        "</a:t>
            </a:r>
            <a:r>
              <a:rPr lang="en-US" altLang="ko-KR" dirty="0" err="1"/>
              <a:t>cpu_optimization</a:t>
            </a:r>
            <a:r>
              <a:rPr lang="en-US" altLang="ko-KR" dirty="0"/>
              <a:t>": {</a:t>
            </a:r>
          </a:p>
          <a:p>
            <a:r>
              <a:rPr lang="en-US" altLang="ko-KR" dirty="0"/>
              <a:t>            "enable": true,</a:t>
            </a:r>
          </a:p>
          <a:p>
            <a:r>
              <a:rPr lang="en-US" altLang="ko-KR" dirty="0"/>
              <a:t>            "</a:t>
            </a:r>
            <a:r>
              <a:rPr lang="en-US" altLang="ko-KR" dirty="0" err="1"/>
              <a:t>priority_processes</a:t>
            </a:r>
            <a:r>
              <a:rPr lang="en-US" altLang="ko-KR" dirty="0"/>
              <a:t>": [</a:t>
            </a:r>
          </a:p>
          <a:p>
            <a:r>
              <a:rPr lang="en-US" altLang="ko-KR" dirty="0"/>
              <a:t>                "python",</a:t>
            </a:r>
          </a:p>
          <a:p>
            <a:r>
              <a:rPr lang="en-US" altLang="ko-KR" dirty="0"/>
              <a:t>                "chrome"</a:t>
            </a:r>
          </a:p>
          <a:p>
            <a:r>
              <a:rPr lang="en-US" altLang="ko-KR" dirty="0"/>
              <a:t>            ]</a:t>
            </a:r>
          </a:p>
          <a:p>
            <a:r>
              <a:rPr lang="en-US" altLang="ko-KR" dirty="0"/>
              <a:t>        },</a:t>
            </a:r>
          </a:p>
          <a:p>
            <a:r>
              <a:rPr lang="en-US" altLang="ko-KR" dirty="0"/>
              <a:t>        "</a:t>
            </a:r>
            <a:r>
              <a:rPr lang="en-US" altLang="ko-KR" dirty="0" err="1"/>
              <a:t>memory_optimization</a:t>
            </a:r>
            <a:r>
              <a:rPr lang="en-US" altLang="ko-KR" dirty="0"/>
              <a:t>": {</a:t>
            </a:r>
          </a:p>
          <a:p>
            <a:r>
              <a:rPr lang="en-US" altLang="ko-KR" dirty="0"/>
              <a:t>            "enable": true,</a:t>
            </a:r>
          </a:p>
          <a:p>
            <a:r>
              <a:rPr lang="en-US" altLang="ko-KR" dirty="0"/>
              <a:t>            "</a:t>
            </a:r>
            <a:r>
              <a:rPr lang="en-US" altLang="ko-KR" dirty="0" err="1"/>
              <a:t>max_cache_size_mb</a:t>
            </a:r>
            <a:r>
              <a:rPr lang="en-US" altLang="ko-KR" dirty="0"/>
              <a:t>": 1024,</a:t>
            </a:r>
          </a:p>
          <a:p>
            <a:r>
              <a:rPr lang="en-US" altLang="ko-KR" dirty="0"/>
              <a:t>            "</a:t>
            </a:r>
            <a:r>
              <a:rPr lang="en-US" altLang="ko-KR" dirty="0" err="1"/>
              <a:t>low_memory_threshold_percent</a:t>
            </a:r>
            <a:r>
              <a:rPr lang="en-US" altLang="ko-KR" dirty="0"/>
              <a:t>": 20</a:t>
            </a:r>
          </a:p>
          <a:p>
            <a:r>
              <a:rPr lang="en-US" altLang="ko-KR" dirty="0"/>
              <a:t>        },</a:t>
            </a:r>
          </a:p>
          <a:p>
            <a:r>
              <a:rPr lang="en-US" altLang="ko-KR" dirty="0"/>
              <a:t>        "</a:t>
            </a:r>
            <a:r>
              <a:rPr lang="en-US" altLang="ko-KR" dirty="0" err="1"/>
              <a:t>disk_optimization</a:t>
            </a:r>
            <a:r>
              <a:rPr lang="en-US" altLang="ko-KR" dirty="0"/>
              <a:t>": {</a:t>
            </a:r>
          </a:p>
          <a:p>
            <a:r>
              <a:rPr lang="en-US" altLang="ko-KR" dirty="0"/>
              <a:t>            "enable": true,</a:t>
            </a:r>
          </a:p>
          <a:p>
            <a:r>
              <a:rPr lang="en-US" altLang="ko-KR" dirty="0"/>
              <a:t>            "</a:t>
            </a:r>
            <a:r>
              <a:rPr lang="en-US" altLang="ko-KR" dirty="0" err="1"/>
              <a:t>monitor_paths</a:t>
            </a:r>
            <a:r>
              <a:rPr lang="en-US" altLang="ko-KR" dirty="0"/>
              <a:t>": [</a:t>
            </a:r>
          </a:p>
          <a:p>
            <a:r>
              <a:rPr lang="en-US" altLang="ko-KR" dirty="0"/>
              <a:t>                "/",</a:t>
            </a:r>
          </a:p>
          <a:p>
            <a:r>
              <a:rPr lang="en-US" altLang="ko-KR" dirty="0"/>
              <a:t>                "/home"</a:t>
            </a:r>
          </a:p>
          <a:p>
            <a:r>
              <a:rPr lang="en-US" altLang="ko-KR" dirty="0"/>
              <a:t>            ],</a:t>
            </a:r>
          </a:p>
          <a:p>
            <a:r>
              <a:rPr lang="en-US" altLang="ko-KR" dirty="0"/>
              <a:t>            "</a:t>
            </a:r>
            <a:r>
              <a:rPr lang="en-US" altLang="ko-KR" dirty="0" err="1"/>
              <a:t>cleanup_threshold_percent</a:t>
            </a:r>
            <a:r>
              <a:rPr lang="en-US" altLang="ko-KR" dirty="0"/>
              <a:t>": 80</a:t>
            </a:r>
          </a:p>
          <a:p>
            <a:r>
              <a:rPr lang="en-US" altLang="ko-KR" dirty="0"/>
              <a:t>        },</a:t>
            </a:r>
          </a:p>
          <a:p>
            <a:r>
              <a:rPr lang="en-US" altLang="ko-KR" dirty="0"/>
              <a:t>        "</a:t>
            </a:r>
            <a:r>
              <a:rPr lang="en-US" altLang="ko-KR" dirty="0" err="1"/>
              <a:t>network_optimization</a:t>
            </a:r>
            <a:r>
              <a:rPr lang="en-US" altLang="ko-KR" dirty="0"/>
              <a:t>": {</a:t>
            </a:r>
          </a:p>
          <a:p>
            <a:r>
              <a:rPr lang="en-US" altLang="ko-KR" dirty="0"/>
              <a:t>            "enable": true,</a:t>
            </a:r>
          </a:p>
          <a:p>
            <a:r>
              <a:rPr lang="en-US" altLang="ko-KR" dirty="0"/>
              <a:t>            "</a:t>
            </a:r>
            <a:r>
              <a:rPr lang="en-US" altLang="ko-KR" dirty="0" err="1"/>
              <a:t>bandwidth_limit_mbps</a:t>
            </a:r>
            <a:r>
              <a:rPr lang="en-US" altLang="ko-KR" dirty="0"/>
              <a:t>": 100,</a:t>
            </a:r>
          </a:p>
          <a:p>
            <a:r>
              <a:rPr lang="en-US" altLang="ko-KR" dirty="0"/>
              <a:t>            "</a:t>
            </a:r>
            <a:r>
              <a:rPr lang="en-US" altLang="ko-KR" dirty="0" err="1"/>
              <a:t>prioritize_services</a:t>
            </a:r>
            <a:r>
              <a:rPr lang="en-US" altLang="ko-KR" dirty="0"/>
              <a:t>": [</a:t>
            </a:r>
          </a:p>
          <a:p>
            <a:r>
              <a:rPr lang="en-US" altLang="ko-KR" dirty="0"/>
              <a:t>                "http",</a:t>
            </a:r>
          </a:p>
          <a:p>
            <a:r>
              <a:rPr lang="en-US" altLang="ko-KR" dirty="0"/>
              <a:t>                "https"</a:t>
            </a:r>
          </a:p>
          <a:p>
            <a:r>
              <a:rPr lang="en-US" altLang="ko-KR" dirty="0"/>
              <a:t>            ]</a:t>
            </a:r>
          </a:p>
          <a:p>
            <a:r>
              <a:rPr lang="en-US" altLang="ko-KR" dirty="0"/>
              <a:t>        },</a:t>
            </a:r>
          </a:p>
          <a:p>
            <a:r>
              <a:rPr lang="en-US" altLang="ko-KR" dirty="0"/>
              <a:t>        "</a:t>
            </a:r>
            <a:r>
              <a:rPr lang="en-US" altLang="ko-KR" dirty="0" err="1"/>
              <a:t>battery_saving_mode</a:t>
            </a:r>
            <a:r>
              <a:rPr lang="en-US" altLang="ko-KR" dirty="0"/>
              <a:t>": {</a:t>
            </a:r>
          </a:p>
          <a:p>
            <a:r>
              <a:rPr lang="en-US" altLang="ko-KR" dirty="0"/>
              <a:t>            "enable": false,</a:t>
            </a:r>
          </a:p>
          <a:p>
            <a:r>
              <a:rPr lang="en-US" altLang="ko-KR" dirty="0"/>
              <a:t>            "</a:t>
            </a:r>
            <a:r>
              <a:rPr lang="en-US" altLang="ko-KR" dirty="0" err="1"/>
              <a:t>low_battery_threshold_percent</a:t>
            </a:r>
            <a:r>
              <a:rPr lang="en-US" altLang="ko-KR" dirty="0"/>
              <a:t>": 15</a:t>
            </a:r>
          </a:p>
          <a:p>
            <a:r>
              <a:rPr lang="en-US" altLang="ko-KR" dirty="0"/>
              <a:t>        },</a:t>
            </a:r>
          </a:p>
          <a:p>
            <a:r>
              <a:rPr lang="en-US" altLang="ko-KR" dirty="0"/>
              <a:t>        "</a:t>
            </a:r>
            <a:r>
              <a:rPr lang="en-US" altLang="ko-KR" dirty="0" err="1"/>
              <a:t>optimization_cycle_hours</a:t>
            </a:r>
            <a:r>
              <a:rPr lang="en-US" altLang="ko-KR" dirty="0"/>
              <a:t>": 12</a:t>
            </a:r>
          </a:p>
          <a:p>
            <a:r>
              <a:rPr lang="en-US" altLang="ko-KR" dirty="0"/>
              <a:t>    }  </a:t>
            </a:r>
            <a:endParaRPr lang="ko-KR" altLang="en-US" dirty="0"/>
          </a:p>
        </p:txBody>
      </p:sp>
      <p:sp>
        <p:nvSpPr>
          <p:cNvPr id="13" name="TextBox 12">
            <a:extLst>
              <a:ext uri="{FF2B5EF4-FFF2-40B4-BE49-F238E27FC236}">
                <a16:creationId xmlns:a16="http://schemas.microsoft.com/office/drawing/2014/main" id="{085F7581-81AD-B9B3-FB2E-185E760A0AD3}"/>
              </a:ext>
            </a:extLst>
          </p:cNvPr>
          <p:cNvSpPr txBox="1"/>
          <p:nvPr/>
        </p:nvSpPr>
        <p:spPr>
          <a:xfrm>
            <a:off x="1981200" y="2705100"/>
            <a:ext cx="7543800" cy="2031325"/>
          </a:xfrm>
          <a:prstGeom prst="rect">
            <a:avLst/>
          </a:prstGeom>
          <a:noFill/>
        </p:spPr>
        <p:txBody>
          <a:bodyPr wrap="square" rtlCol="0">
            <a:spAutoFit/>
          </a:bodyPr>
          <a:lstStyle/>
          <a:p>
            <a:r>
              <a:rPr lang="en-US" altLang="ko-KR" dirty="0"/>
              <a:t>2️⃣ </a:t>
            </a:r>
            <a:r>
              <a:rPr lang="ko-KR" altLang="en-US" dirty="0"/>
              <a:t>최적화 설정 </a:t>
            </a:r>
            <a:r>
              <a:rPr lang="en-US" altLang="ko-KR" dirty="0"/>
              <a:t>(</a:t>
            </a:r>
            <a:r>
              <a:rPr lang="en-US" altLang="ko-KR" dirty="0" err="1"/>
              <a:t>optimizer_settings</a:t>
            </a:r>
            <a:r>
              <a:rPr lang="en-US" altLang="ko-KR" dirty="0"/>
              <a:t>)</a:t>
            </a:r>
          </a:p>
          <a:p>
            <a:pPr marL="285750" indent="-285750">
              <a:buFont typeface="Wingdings" panose="05000000000000000000" pitchFamily="2" charset="2"/>
              <a:buChar char="l"/>
            </a:pPr>
            <a:r>
              <a:rPr lang="en-US" altLang="ko-KR" dirty="0"/>
              <a:t>CPU </a:t>
            </a:r>
            <a:r>
              <a:rPr lang="ko-KR" altLang="en-US" dirty="0"/>
              <a:t>최적화</a:t>
            </a:r>
            <a:r>
              <a:rPr lang="en-US" altLang="ko-KR" dirty="0"/>
              <a:t>: python, chrome </a:t>
            </a:r>
            <a:r>
              <a:rPr lang="ko-KR" altLang="en-US" dirty="0"/>
              <a:t>우선순위</a:t>
            </a:r>
            <a:endParaRPr lang="en-US" altLang="ko-KR" dirty="0"/>
          </a:p>
          <a:p>
            <a:pPr marL="285750" indent="-285750">
              <a:buFont typeface="Wingdings" panose="05000000000000000000" pitchFamily="2" charset="2"/>
              <a:buChar char="l"/>
            </a:pPr>
            <a:r>
              <a:rPr lang="ko-KR" altLang="en-US" dirty="0"/>
              <a:t>메모리 최적화</a:t>
            </a:r>
            <a:r>
              <a:rPr lang="en-US" altLang="ko-KR" dirty="0"/>
              <a:t>: </a:t>
            </a:r>
            <a:r>
              <a:rPr lang="ko-KR" altLang="en-US" dirty="0"/>
              <a:t>최대 캐시 </a:t>
            </a:r>
            <a:r>
              <a:rPr lang="en-US" altLang="ko-KR" dirty="0"/>
              <a:t>1024MB, </a:t>
            </a:r>
            <a:r>
              <a:rPr lang="ko-KR" altLang="en-US" dirty="0"/>
              <a:t>메모리 </a:t>
            </a:r>
            <a:r>
              <a:rPr lang="en-US" altLang="ko-KR" dirty="0"/>
              <a:t>20% </a:t>
            </a:r>
            <a:r>
              <a:rPr lang="ko-KR" altLang="en-US" dirty="0"/>
              <a:t>이하 시 최적화</a:t>
            </a:r>
            <a:endParaRPr lang="en-US" altLang="ko-KR" dirty="0"/>
          </a:p>
          <a:p>
            <a:pPr marL="285750" indent="-285750">
              <a:buFont typeface="Wingdings" panose="05000000000000000000" pitchFamily="2" charset="2"/>
              <a:buChar char="l"/>
            </a:pPr>
            <a:r>
              <a:rPr lang="ko-KR" altLang="en-US" dirty="0"/>
              <a:t>디스크 최적화</a:t>
            </a:r>
            <a:r>
              <a:rPr lang="en-US" altLang="ko-KR" dirty="0"/>
              <a:t>: /, /home </a:t>
            </a:r>
            <a:r>
              <a:rPr lang="ko-KR" altLang="en-US" dirty="0"/>
              <a:t>모니터링</a:t>
            </a:r>
            <a:r>
              <a:rPr lang="en-US" altLang="ko-KR" dirty="0"/>
              <a:t>, </a:t>
            </a:r>
            <a:r>
              <a:rPr lang="ko-KR" altLang="en-US" dirty="0"/>
              <a:t>사용률 </a:t>
            </a:r>
            <a:r>
              <a:rPr lang="en-US" altLang="ko-KR" dirty="0"/>
              <a:t>80% </a:t>
            </a:r>
            <a:r>
              <a:rPr lang="ko-KR" altLang="en-US" dirty="0"/>
              <a:t>초과 시 정리</a:t>
            </a:r>
            <a:endParaRPr lang="en-US" altLang="ko-KR" dirty="0"/>
          </a:p>
          <a:p>
            <a:pPr marL="285750" indent="-285750">
              <a:buFont typeface="Wingdings" panose="05000000000000000000" pitchFamily="2" charset="2"/>
              <a:buChar char="l"/>
            </a:pPr>
            <a:r>
              <a:rPr lang="ko-KR" altLang="en-US" dirty="0"/>
              <a:t>네트워크 최적화</a:t>
            </a:r>
            <a:r>
              <a:rPr lang="en-US" altLang="ko-KR" dirty="0"/>
              <a:t>: </a:t>
            </a:r>
            <a:r>
              <a:rPr lang="ko-KR" altLang="en-US" dirty="0"/>
              <a:t>최대 </a:t>
            </a:r>
            <a:r>
              <a:rPr lang="en-US" altLang="ko-KR" dirty="0"/>
              <a:t>100Mbps </a:t>
            </a:r>
            <a:r>
              <a:rPr lang="ko-KR" altLang="en-US" dirty="0"/>
              <a:t>제한</a:t>
            </a:r>
            <a:r>
              <a:rPr lang="en-US" altLang="ko-KR" dirty="0"/>
              <a:t>, HTTP/HTTPS </a:t>
            </a:r>
            <a:r>
              <a:rPr lang="ko-KR" altLang="en-US" dirty="0"/>
              <a:t>우선</a:t>
            </a:r>
            <a:endParaRPr lang="en-US" altLang="ko-KR" dirty="0"/>
          </a:p>
          <a:p>
            <a:pPr marL="285750" indent="-285750">
              <a:buFont typeface="Wingdings" panose="05000000000000000000" pitchFamily="2" charset="2"/>
              <a:buChar char="l"/>
            </a:pPr>
            <a:r>
              <a:rPr lang="ko-KR" altLang="en-US" dirty="0"/>
              <a:t>배터리 절약 모드</a:t>
            </a:r>
            <a:r>
              <a:rPr lang="en-US" altLang="ko-KR" dirty="0"/>
              <a:t>: </a:t>
            </a:r>
            <a:r>
              <a:rPr lang="ko-KR" altLang="en-US" dirty="0"/>
              <a:t>비활성화</a:t>
            </a:r>
            <a:endParaRPr lang="en-US" altLang="ko-KR" dirty="0"/>
          </a:p>
          <a:p>
            <a:pPr marL="285750" indent="-285750">
              <a:buFont typeface="Wingdings" panose="05000000000000000000" pitchFamily="2" charset="2"/>
              <a:buChar char="l"/>
            </a:pPr>
            <a:r>
              <a:rPr lang="ko-KR" altLang="en-US" dirty="0"/>
              <a:t>최적화 주기</a:t>
            </a:r>
            <a:r>
              <a:rPr lang="en-US" altLang="ko-KR" dirty="0"/>
              <a:t>: 12</a:t>
            </a:r>
            <a:r>
              <a:rPr lang="ko-KR" altLang="en-US" dirty="0"/>
              <a:t>시간</a:t>
            </a:r>
          </a:p>
        </p:txBody>
      </p:sp>
      <p:sp>
        <p:nvSpPr>
          <p:cNvPr id="3" name="TextBox 2">
            <a:extLst>
              <a:ext uri="{FF2B5EF4-FFF2-40B4-BE49-F238E27FC236}">
                <a16:creationId xmlns:a16="http://schemas.microsoft.com/office/drawing/2014/main" id="{ABA54BFA-0871-8F5C-31C3-1A42AA53782C}"/>
              </a:ext>
            </a:extLst>
          </p:cNvPr>
          <p:cNvSpPr txBox="1"/>
          <p:nvPr/>
        </p:nvSpPr>
        <p:spPr>
          <a:xfrm>
            <a:off x="1981200" y="5738467"/>
            <a:ext cx="6477000" cy="646331"/>
          </a:xfrm>
          <a:prstGeom prst="rect">
            <a:avLst/>
          </a:prstGeom>
          <a:noFill/>
        </p:spPr>
        <p:txBody>
          <a:bodyPr wrap="square" rtlCol="0">
            <a:spAutoFit/>
          </a:bodyPr>
          <a:lstStyle/>
          <a:p>
            <a:r>
              <a:rPr lang="ko-KR" altLang="en-US" dirty="0"/>
              <a:t>✅ 자동 최적화 설정</a:t>
            </a:r>
            <a:endParaRPr lang="en-US" altLang="ko-KR" dirty="0"/>
          </a:p>
          <a:p>
            <a:pPr marL="285750" indent="-285750">
              <a:buFont typeface="Wingdings" panose="05000000000000000000" pitchFamily="2" charset="2"/>
              <a:buChar char="l"/>
            </a:pPr>
            <a:r>
              <a:rPr lang="en-US" altLang="ko-KR" dirty="0"/>
              <a:t>CPU, </a:t>
            </a:r>
            <a:r>
              <a:rPr lang="ko-KR" altLang="en-US" dirty="0"/>
              <a:t>메모리</a:t>
            </a:r>
            <a:r>
              <a:rPr lang="en-US" altLang="ko-KR" dirty="0"/>
              <a:t>, </a:t>
            </a:r>
            <a:r>
              <a:rPr lang="ko-KR" altLang="en-US" dirty="0"/>
              <a:t>디스크</a:t>
            </a:r>
            <a:r>
              <a:rPr lang="en-US" altLang="ko-KR" dirty="0"/>
              <a:t>, </a:t>
            </a:r>
            <a:r>
              <a:rPr lang="ko-KR" altLang="en-US" dirty="0"/>
              <a:t>네트워크 최적화 정책 적용 가능</a:t>
            </a:r>
          </a:p>
        </p:txBody>
      </p:sp>
      <p:sp>
        <p:nvSpPr>
          <p:cNvPr id="4" name="TextBox 6">
            <a:extLst>
              <a:ext uri="{FF2B5EF4-FFF2-40B4-BE49-F238E27FC236}">
                <a16:creationId xmlns:a16="http://schemas.microsoft.com/office/drawing/2014/main" id="{B0E0068F-8CC5-19B7-6BDA-848E10BAC2F2}"/>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591703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ED0D4-F62F-2347-B6EF-DFE601BE39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4C7373-73D9-9880-6EA5-52F3AA1D912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D411679-2384-5843-93A5-223882D371B6}"/>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31" name="TextBox 30">
            <a:extLst>
              <a:ext uri="{FF2B5EF4-FFF2-40B4-BE49-F238E27FC236}">
                <a16:creationId xmlns:a16="http://schemas.microsoft.com/office/drawing/2014/main" id="{25FF7881-8EB4-D6DF-B484-3E9962436A0C}"/>
              </a:ext>
            </a:extLst>
          </p:cNvPr>
          <p:cNvSpPr txBox="1"/>
          <p:nvPr/>
        </p:nvSpPr>
        <p:spPr>
          <a:xfrm>
            <a:off x="5562600" y="2322575"/>
            <a:ext cx="5029200" cy="2308324"/>
          </a:xfrm>
          <a:prstGeom prst="rect">
            <a:avLst/>
          </a:prstGeom>
          <a:noFill/>
          <a:ln>
            <a:solidFill>
              <a:schemeClr val="tx1"/>
            </a:solidFill>
          </a:ln>
        </p:spPr>
        <p:txBody>
          <a:bodyPr wrap="square">
            <a:spAutoFit/>
          </a:bodyPr>
          <a:lstStyle/>
          <a:p>
            <a:r>
              <a:rPr lang="en-US" altLang="ko-KR" dirty="0"/>
              <a:t>"</a:t>
            </a:r>
            <a:r>
              <a:rPr lang="en-US" altLang="ko-KR" dirty="0" err="1"/>
              <a:t>restore_settings</a:t>
            </a:r>
            <a:r>
              <a:rPr lang="en-US" altLang="ko-KR" dirty="0"/>
              <a:t>": {</a:t>
            </a:r>
          </a:p>
          <a:p>
            <a:r>
              <a:rPr lang="en-US" altLang="ko-KR" dirty="0"/>
              <a:t>        "</a:t>
            </a:r>
            <a:r>
              <a:rPr lang="en-US" altLang="ko-KR" dirty="0" err="1"/>
              <a:t>auto_backup</a:t>
            </a:r>
            <a:r>
              <a:rPr lang="en-US" altLang="ko-KR" dirty="0"/>
              <a:t>": true,</a:t>
            </a:r>
          </a:p>
          <a:p>
            <a:r>
              <a:rPr lang="en-US" altLang="ko-KR" dirty="0"/>
              <a:t>        "</a:t>
            </a:r>
            <a:r>
              <a:rPr lang="en-US" altLang="ko-KR" dirty="0" err="1"/>
              <a:t>backup_interval_hours</a:t>
            </a:r>
            <a:r>
              <a:rPr lang="en-US" altLang="ko-KR" dirty="0"/>
              <a:t>": 24,</a:t>
            </a:r>
          </a:p>
          <a:p>
            <a:r>
              <a:rPr lang="en-US" altLang="ko-KR" dirty="0"/>
              <a:t>        "</a:t>
            </a:r>
            <a:r>
              <a:rPr lang="en-US" altLang="ko-KR" dirty="0" err="1"/>
              <a:t>backup_location</a:t>
            </a:r>
            <a:r>
              <a:rPr lang="en-US" altLang="ko-KR" dirty="0"/>
              <a:t>": "/home/user/backups",</a:t>
            </a:r>
          </a:p>
          <a:p>
            <a:r>
              <a:rPr lang="en-US" altLang="ko-KR" dirty="0"/>
              <a:t>        "</a:t>
            </a:r>
            <a:r>
              <a:rPr lang="en-US" altLang="ko-KR" dirty="0" err="1"/>
              <a:t>backup_format</a:t>
            </a:r>
            <a:r>
              <a:rPr lang="en-US" altLang="ko-KR" dirty="0"/>
              <a:t>": "zip",</a:t>
            </a:r>
          </a:p>
          <a:p>
            <a:r>
              <a:rPr lang="en-US" altLang="ko-KR" dirty="0"/>
              <a:t>        "</a:t>
            </a:r>
            <a:r>
              <a:rPr lang="en-US" altLang="ko-KR" dirty="0" err="1"/>
              <a:t>restore_cycle_days</a:t>
            </a:r>
            <a:r>
              <a:rPr lang="en-US" altLang="ko-KR" dirty="0"/>
              <a:t>": 7,</a:t>
            </a:r>
          </a:p>
          <a:p>
            <a:r>
              <a:rPr lang="en-US" altLang="ko-KR" dirty="0"/>
              <a:t>        "</a:t>
            </a:r>
            <a:r>
              <a:rPr lang="en-US" altLang="ko-KR" dirty="0" err="1"/>
              <a:t>restore_points</a:t>
            </a:r>
            <a:r>
              <a:rPr lang="en-US" altLang="ko-KR" dirty="0"/>
              <a:t>": 5</a:t>
            </a:r>
          </a:p>
          <a:p>
            <a:r>
              <a:rPr lang="en-US" altLang="ko-KR" dirty="0"/>
              <a:t>    }</a:t>
            </a:r>
            <a:endParaRPr lang="ko-KR" altLang="en-US" dirty="0"/>
          </a:p>
        </p:txBody>
      </p:sp>
      <p:sp>
        <p:nvSpPr>
          <p:cNvPr id="13" name="TextBox 12">
            <a:extLst>
              <a:ext uri="{FF2B5EF4-FFF2-40B4-BE49-F238E27FC236}">
                <a16:creationId xmlns:a16="http://schemas.microsoft.com/office/drawing/2014/main" id="{C02730BF-F397-AC85-DE28-2DF14D618987}"/>
              </a:ext>
            </a:extLst>
          </p:cNvPr>
          <p:cNvSpPr txBox="1"/>
          <p:nvPr/>
        </p:nvSpPr>
        <p:spPr>
          <a:xfrm>
            <a:off x="1124566" y="2426163"/>
            <a:ext cx="6400800" cy="2031325"/>
          </a:xfrm>
          <a:prstGeom prst="rect">
            <a:avLst/>
          </a:prstGeom>
          <a:noFill/>
        </p:spPr>
        <p:txBody>
          <a:bodyPr wrap="square" rtlCol="0">
            <a:spAutoFit/>
          </a:bodyPr>
          <a:lstStyle/>
          <a:p>
            <a:r>
              <a:rPr lang="en-US" altLang="ko-KR" dirty="0"/>
              <a:t>3️⃣ </a:t>
            </a:r>
            <a:r>
              <a:rPr lang="ko-KR" altLang="en-US" dirty="0"/>
              <a:t>백업 및 복원 설정 </a:t>
            </a:r>
            <a:r>
              <a:rPr lang="en-US" altLang="ko-KR" dirty="0"/>
              <a:t>(</a:t>
            </a:r>
            <a:r>
              <a:rPr lang="en-US" altLang="ko-KR" dirty="0" err="1"/>
              <a:t>restore_settings</a:t>
            </a:r>
            <a:r>
              <a:rPr lang="en-US" altLang="ko-KR" dirty="0"/>
              <a:t>)</a:t>
            </a:r>
          </a:p>
          <a:p>
            <a:pPr marL="285750" indent="-285750">
              <a:buFont typeface="Wingdings" panose="05000000000000000000" pitchFamily="2" charset="2"/>
              <a:buChar char="l"/>
            </a:pPr>
            <a:r>
              <a:rPr lang="ko-KR" altLang="en-US" dirty="0"/>
              <a:t>자동 백업 활성화</a:t>
            </a:r>
            <a:endParaRPr lang="en-US" altLang="ko-KR" dirty="0"/>
          </a:p>
          <a:p>
            <a:pPr marL="285750" indent="-285750">
              <a:buFont typeface="Wingdings" panose="05000000000000000000" pitchFamily="2" charset="2"/>
              <a:buChar char="l"/>
            </a:pPr>
            <a:r>
              <a:rPr lang="ko-KR" altLang="en-US" dirty="0"/>
              <a:t>백업 주기</a:t>
            </a:r>
            <a:r>
              <a:rPr lang="en-US" altLang="ko-KR" dirty="0"/>
              <a:t>: 24</a:t>
            </a:r>
            <a:r>
              <a:rPr lang="ko-KR" altLang="en-US" dirty="0"/>
              <a:t>시간</a:t>
            </a:r>
            <a:endParaRPr lang="en-US" altLang="ko-KR" dirty="0"/>
          </a:p>
          <a:p>
            <a:pPr marL="285750" indent="-285750">
              <a:buFont typeface="Wingdings" panose="05000000000000000000" pitchFamily="2" charset="2"/>
              <a:buChar char="l"/>
            </a:pPr>
            <a:r>
              <a:rPr lang="ko-KR" altLang="en-US" dirty="0"/>
              <a:t>백업 경로</a:t>
            </a:r>
            <a:r>
              <a:rPr lang="en-US" altLang="ko-KR" dirty="0"/>
              <a:t>: /home/user/backups</a:t>
            </a:r>
          </a:p>
          <a:p>
            <a:pPr marL="285750" indent="-285750">
              <a:buFont typeface="Wingdings" panose="05000000000000000000" pitchFamily="2" charset="2"/>
              <a:buChar char="l"/>
            </a:pPr>
            <a:r>
              <a:rPr lang="ko-KR" altLang="en-US" dirty="0"/>
              <a:t>백업 포맷</a:t>
            </a:r>
            <a:r>
              <a:rPr lang="en-US" altLang="ko-KR" dirty="0"/>
              <a:t>: ZIP</a:t>
            </a:r>
          </a:p>
          <a:p>
            <a:pPr marL="285750" indent="-285750">
              <a:buFont typeface="Wingdings" panose="05000000000000000000" pitchFamily="2" charset="2"/>
              <a:buChar char="l"/>
            </a:pPr>
            <a:r>
              <a:rPr lang="ko-KR" altLang="en-US" dirty="0"/>
              <a:t>복원 주기</a:t>
            </a:r>
            <a:r>
              <a:rPr lang="en-US" altLang="ko-KR" dirty="0"/>
              <a:t>: 7</a:t>
            </a:r>
            <a:r>
              <a:rPr lang="ko-KR" altLang="en-US" dirty="0"/>
              <a:t>일마다</a:t>
            </a:r>
            <a:endParaRPr lang="en-US" altLang="ko-KR" dirty="0"/>
          </a:p>
          <a:p>
            <a:pPr marL="285750" indent="-285750">
              <a:buFont typeface="Wingdings" panose="05000000000000000000" pitchFamily="2" charset="2"/>
              <a:buChar char="l"/>
            </a:pPr>
            <a:r>
              <a:rPr lang="ko-KR" altLang="en-US" dirty="0"/>
              <a:t>최대 복원 지점</a:t>
            </a:r>
            <a:r>
              <a:rPr lang="en-US" altLang="ko-KR" dirty="0"/>
              <a:t>: 5</a:t>
            </a:r>
            <a:r>
              <a:rPr lang="ko-KR" altLang="en-US" dirty="0"/>
              <a:t>개</a:t>
            </a:r>
          </a:p>
        </p:txBody>
      </p:sp>
      <p:sp>
        <p:nvSpPr>
          <p:cNvPr id="3" name="TextBox 2">
            <a:extLst>
              <a:ext uri="{FF2B5EF4-FFF2-40B4-BE49-F238E27FC236}">
                <a16:creationId xmlns:a16="http://schemas.microsoft.com/office/drawing/2014/main" id="{AD304FF5-DD48-BCB6-6002-9BAAD713C1A4}"/>
              </a:ext>
            </a:extLst>
          </p:cNvPr>
          <p:cNvSpPr txBox="1"/>
          <p:nvPr/>
        </p:nvSpPr>
        <p:spPr>
          <a:xfrm>
            <a:off x="5562600" y="4919152"/>
            <a:ext cx="5029200" cy="1754326"/>
          </a:xfrm>
          <a:prstGeom prst="rect">
            <a:avLst/>
          </a:prstGeom>
          <a:noFill/>
          <a:ln>
            <a:solidFill>
              <a:schemeClr val="tx1"/>
            </a:solidFill>
          </a:ln>
        </p:spPr>
        <p:txBody>
          <a:bodyPr wrap="square">
            <a:spAutoFit/>
          </a:bodyPr>
          <a:lstStyle/>
          <a:p>
            <a:r>
              <a:rPr lang="en-US" altLang="ko-KR" dirty="0"/>
              <a:t>"</a:t>
            </a:r>
            <a:r>
              <a:rPr lang="en-US" altLang="ko-KR" dirty="0" err="1"/>
              <a:t>log_management</a:t>
            </a:r>
            <a:r>
              <a:rPr lang="en-US" altLang="ko-KR" dirty="0"/>
              <a:t>": {</a:t>
            </a:r>
          </a:p>
          <a:p>
            <a:r>
              <a:rPr lang="en-US" altLang="ko-KR" dirty="0"/>
              <a:t>        "enable": true,</a:t>
            </a:r>
          </a:p>
          <a:p>
            <a:r>
              <a:rPr lang="en-US" altLang="ko-KR" dirty="0"/>
              <a:t>        "</a:t>
            </a:r>
            <a:r>
              <a:rPr lang="en-US" altLang="ko-KR" dirty="0" err="1"/>
              <a:t>log_level</a:t>
            </a:r>
            <a:r>
              <a:rPr lang="en-US" altLang="ko-KR" dirty="0"/>
              <a:t>": "INFO",</a:t>
            </a:r>
          </a:p>
          <a:p>
            <a:r>
              <a:rPr lang="en-US" altLang="ko-KR" dirty="0"/>
              <a:t>        "</a:t>
            </a:r>
            <a:r>
              <a:rPr lang="en-US" altLang="ko-KR" dirty="0" err="1"/>
              <a:t>log_file_path</a:t>
            </a:r>
            <a:r>
              <a:rPr lang="en-US" altLang="ko-KR" dirty="0"/>
              <a:t>": "logs/system.log",</a:t>
            </a:r>
          </a:p>
          <a:p>
            <a:r>
              <a:rPr lang="en-US" altLang="ko-KR" dirty="0"/>
              <a:t>        "</a:t>
            </a:r>
            <a:r>
              <a:rPr lang="en-US" altLang="ko-KR" dirty="0" err="1"/>
              <a:t>max_log_size_mb</a:t>
            </a:r>
            <a:r>
              <a:rPr lang="en-US" altLang="ko-KR" dirty="0"/>
              <a:t>": 50</a:t>
            </a:r>
          </a:p>
          <a:p>
            <a:r>
              <a:rPr lang="en-US" altLang="ko-KR" dirty="0"/>
              <a:t>    }</a:t>
            </a:r>
            <a:endParaRPr lang="ko-KR" altLang="en-US" dirty="0"/>
          </a:p>
        </p:txBody>
      </p:sp>
      <p:sp>
        <p:nvSpPr>
          <p:cNvPr id="7" name="TextBox 6">
            <a:extLst>
              <a:ext uri="{FF2B5EF4-FFF2-40B4-BE49-F238E27FC236}">
                <a16:creationId xmlns:a16="http://schemas.microsoft.com/office/drawing/2014/main" id="{F368C8C6-300F-7073-1851-21D92337653F}"/>
              </a:ext>
            </a:extLst>
          </p:cNvPr>
          <p:cNvSpPr txBox="1"/>
          <p:nvPr/>
        </p:nvSpPr>
        <p:spPr>
          <a:xfrm>
            <a:off x="1028700" y="5367848"/>
            <a:ext cx="6400800" cy="923330"/>
          </a:xfrm>
          <a:prstGeom prst="rect">
            <a:avLst/>
          </a:prstGeom>
          <a:noFill/>
        </p:spPr>
        <p:txBody>
          <a:bodyPr wrap="square" rtlCol="0">
            <a:spAutoFit/>
          </a:bodyPr>
          <a:lstStyle/>
          <a:p>
            <a:r>
              <a:rPr lang="en-US" altLang="ko-KR" dirty="0"/>
              <a:t>4️⃣ </a:t>
            </a:r>
            <a:r>
              <a:rPr lang="ko-KR" altLang="en-US" dirty="0"/>
              <a:t>로그 관리 </a:t>
            </a:r>
            <a:r>
              <a:rPr lang="en-US" altLang="ko-KR" dirty="0"/>
              <a:t>(</a:t>
            </a:r>
            <a:r>
              <a:rPr lang="en-US" altLang="ko-KR" dirty="0" err="1"/>
              <a:t>log_management</a:t>
            </a:r>
            <a:r>
              <a:rPr lang="en-US" altLang="ko-KR" dirty="0"/>
              <a:t>)</a:t>
            </a:r>
          </a:p>
          <a:p>
            <a:r>
              <a:rPr lang="ko-KR" altLang="en-US" dirty="0"/>
              <a:t>로그 저장 위치</a:t>
            </a:r>
            <a:r>
              <a:rPr lang="en-US" altLang="ko-KR" dirty="0"/>
              <a:t>: logs/system.log</a:t>
            </a:r>
          </a:p>
          <a:p>
            <a:r>
              <a:rPr lang="ko-KR" altLang="en-US" dirty="0"/>
              <a:t>최대 로그 크기</a:t>
            </a:r>
            <a:r>
              <a:rPr lang="en-US" altLang="ko-KR" dirty="0"/>
              <a:t>: 50MB</a:t>
            </a:r>
            <a:endParaRPr lang="ko-KR" altLang="en-US" dirty="0"/>
          </a:p>
        </p:txBody>
      </p:sp>
      <p:sp>
        <p:nvSpPr>
          <p:cNvPr id="8" name="TextBox 7">
            <a:extLst>
              <a:ext uri="{FF2B5EF4-FFF2-40B4-BE49-F238E27FC236}">
                <a16:creationId xmlns:a16="http://schemas.microsoft.com/office/drawing/2014/main" id="{1E5D7D4E-5A41-C878-6F87-B716364F40B7}"/>
              </a:ext>
            </a:extLst>
          </p:cNvPr>
          <p:cNvSpPr txBox="1"/>
          <p:nvPr/>
        </p:nvSpPr>
        <p:spPr>
          <a:xfrm>
            <a:off x="1028700" y="7502760"/>
            <a:ext cx="6400800" cy="923330"/>
          </a:xfrm>
          <a:prstGeom prst="rect">
            <a:avLst/>
          </a:prstGeom>
          <a:noFill/>
        </p:spPr>
        <p:txBody>
          <a:bodyPr wrap="square" rtlCol="0">
            <a:spAutoFit/>
          </a:bodyPr>
          <a:lstStyle/>
          <a:p>
            <a:r>
              <a:rPr lang="en-US" altLang="ko-KR" dirty="0"/>
              <a:t>5️⃣ </a:t>
            </a:r>
            <a:r>
              <a:rPr lang="ko-KR" altLang="en-US" dirty="0"/>
              <a:t>알림 설정 </a:t>
            </a:r>
            <a:r>
              <a:rPr lang="en-US" altLang="ko-KR" dirty="0"/>
              <a:t>(</a:t>
            </a:r>
            <a:r>
              <a:rPr lang="en-US" altLang="ko-KR" dirty="0" err="1"/>
              <a:t>notification_settings</a:t>
            </a:r>
            <a:r>
              <a:rPr lang="en-US" altLang="ko-KR" dirty="0"/>
              <a:t>)</a:t>
            </a:r>
          </a:p>
          <a:p>
            <a:r>
              <a:rPr lang="ko-KR" altLang="en-US" dirty="0"/>
              <a:t>작업 완료 및 실패 알림</a:t>
            </a:r>
            <a:r>
              <a:rPr lang="en-US" altLang="ko-KR" dirty="0"/>
              <a:t>: </a:t>
            </a:r>
            <a:r>
              <a:rPr lang="ko-KR" altLang="en-US" dirty="0"/>
              <a:t>활성화</a:t>
            </a:r>
            <a:endParaRPr lang="en-US" altLang="ko-KR" dirty="0"/>
          </a:p>
          <a:p>
            <a:r>
              <a:rPr lang="ko-KR" altLang="en-US" dirty="0"/>
              <a:t>알림 방법</a:t>
            </a:r>
            <a:r>
              <a:rPr lang="en-US" altLang="ko-KR" dirty="0"/>
              <a:t>: </a:t>
            </a:r>
            <a:r>
              <a:rPr lang="ko-KR" altLang="en-US" dirty="0"/>
              <a:t>이메일 </a:t>
            </a:r>
            <a:r>
              <a:rPr lang="en-US" altLang="ko-KR" dirty="0"/>
              <a:t>&amp; </a:t>
            </a:r>
            <a:r>
              <a:rPr lang="ko-KR" altLang="en-US" dirty="0"/>
              <a:t>데스크탑</a:t>
            </a:r>
          </a:p>
        </p:txBody>
      </p:sp>
      <p:sp>
        <p:nvSpPr>
          <p:cNvPr id="9" name="TextBox 8">
            <a:extLst>
              <a:ext uri="{FF2B5EF4-FFF2-40B4-BE49-F238E27FC236}">
                <a16:creationId xmlns:a16="http://schemas.microsoft.com/office/drawing/2014/main" id="{0566179C-973A-C490-C20B-B64ABCE73843}"/>
              </a:ext>
            </a:extLst>
          </p:cNvPr>
          <p:cNvSpPr txBox="1"/>
          <p:nvPr/>
        </p:nvSpPr>
        <p:spPr>
          <a:xfrm>
            <a:off x="5552768" y="6966095"/>
            <a:ext cx="5029200" cy="2585323"/>
          </a:xfrm>
          <a:prstGeom prst="rect">
            <a:avLst/>
          </a:prstGeom>
          <a:noFill/>
          <a:ln>
            <a:solidFill>
              <a:schemeClr val="tx1"/>
            </a:solidFill>
          </a:ln>
        </p:spPr>
        <p:txBody>
          <a:bodyPr wrap="square">
            <a:spAutoFit/>
          </a:bodyPr>
          <a:lstStyle/>
          <a:p>
            <a:r>
              <a:rPr lang="en-US" altLang="ko-KR" dirty="0"/>
              <a:t>"</a:t>
            </a:r>
            <a:r>
              <a:rPr lang="en-US" altLang="ko-KR" dirty="0" err="1"/>
              <a:t>notification_settings</a:t>
            </a:r>
            <a:r>
              <a:rPr lang="en-US" altLang="ko-KR" dirty="0"/>
              <a:t>": {</a:t>
            </a:r>
          </a:p>
          <a:p>
            <a:r>
              <a:rPr lang="en-US" altLang="ko-KR" dirty="0"/>
              <a:t>        "enable": true,</a:t>
            </a:r>
          </a:p>
          <a:p>
            <a:r>
              <a:rPr lang="en-US" altLang="ko-KR" dirty="0"/>
              <a:t>        "</a:t>
            </a:r>
            <a:r>
              <a:rPr lang="en-US" altLang="ko-KR" dirty="0" err="1"/>
              <a:t>notify_on_completion</a:t>
            </a:r>
            <a:r>
              <a:rPr lang="en-US" altLang="ko-KR" dirty="0"/>
              <a:t>": true,</a:t>
            </a:r>
          </a:p>
          <a:p>
            <a:r>
              <a:rPr lang="en-US" altLang="ko-KR" dirty="0"/>
              <a:t>        "</a:t>
            </a:r>
            <a:r>
              <a:rPr lang="en-US" altLang="ko-KR" dirty="0" err="1"/>
              <a:t>notify_on_failure</a:t>
            </a:r>
            <a:r>
              <a:rPr lang="en-US" altLang="ko-KR" dirty="0"/>
              <a:t>": true,</a:t>
            </a:r>
          </a:p>
          <a:p>
            <a:r>
              <a:rPr lang="en-US" altLang="ko-KR" dirty="0"/>
              <a:t>        "</a:t>
            </a:r>
            <a:r>
              <a:rPr lang="en-US" altLang="ko-KR" dirty="0" err="1"/>
              <a:t>notification_method</a:t>
            </a:r>
            <a:r>
              <a:rPr lang="en-US" altLang="ko-KR" dirty="0"/>
              <a:t>": [</a:t>
            </a:r>
          </a:p>
          <a:p>
            <a:r>
              <a:rPr lang="en-US" altLang="ko-KR" dirty="0"/>
              <a:t>            "email",</a:t>
            </a:r>
          </a:p>
          <a:p>
            <a:r>
              <a:rPr lang="en-US" altLang="ko-KR" dirty="0"/>
              <a:t>            "desktop"</a:t>
            </a:r>
          </a:p>
          <a:p>
            <a:r>
              <a:rPr lang="en-US" altLang="ko-KR" dirty="0"/>
              <a:t>        ]</a:t>
            </a:r>
          </a:p>
          <a:p>
            <a:r>
              <a:rPr lang="en-US" altLang="ko-KR" dirty="0"/>
              <a:t>    }</a:t>
            </a:r>
            <a:endParaRPr lang="ko-KR" altLang="en-US" dirty="0"/>
          </a:p>
        </p:txBody>
      </p:sp>
      <p:sp>
        <p:nvSpPr>
          <p:cNvPr id="11" name="TextBox 10">
            <a:extLst>
              <a:ext uri="{FF2B5EF4-FFF2-40B4-BE49-F238E27FC236}">
                <a16:creationId xmlns:a16="http://schemas.microsoft.com/office/drawing/2014/main" id="{879E5B17-B3AF-4B1D-BBD3-48662564E892}"/>
              </a:ext>
            </a:extLst>
          </p:cNvPr>
          <p:cNvSpPr txBox="1"/>
          <p:nvPr/>
        </p:nvSpPr>
        <p:spPr>
          <a:xfrm>
            <a:off x="11430000" y="2876572"/>
            <a:ext cx="3257550" cy="1200329"/>
          </a:xfrm>
          <a:prstGeom prst="rect">
            <a:avLst/>
          </a:prstGeom>
          <a:noFill/>
        </p:spPr>
        <p:txBody>
          <a:bodyPr wrap="square">
            <a:spAutoFit/>
          </a:bodyPr>
          <a:lstStyle/>
          <a:p>
            <a:pPr>
              <a:buNone/>
            </a:pPr>
            <a:r>
              <a:rPr lang="ko-KR" altLang="en-US" dirty="0"/>
              <a:t>✅ 백업 및 복원 기능</a:t>
            </a:r>
            <a:endParaRPr lang="en-US" altLang="ko-KR" dirty="0"/>
          </a:p>
          <a:p>
            <a:pPr marL="285750" indent="-285750">
              <a:buFont typeface="Wingdings" panose="05000000000000000000" pitchFamily="2" charset="2"/>
              <a:buChar char="l"/>
            </a:pPr>
            <a:r>
              <a:rPr lang="ko-KR" altLang="en-US" dirty="0"/>
              <a:t>일정 시간마다 자동 백업</a:t>
            </a:r>
            <a:endParaRPr lang="en-US" altLang="ko-KR" dirty="0"/>
          </a:p>
          <a:p>
            <a:pPr marL="285750" indent="-285750">
              <a:buFont typeface="Wingdings" panose="05000000000000000000" pitchFamily="2" charset="2"/>
              <a:buChar char="l"/>
            </a:pPr>
            <a:r>
              <a:rPr lang="ko-KR" altLang="en-US" dirty="0"/>
              <a:t>백업 파일 압축 저장 </a:t>
            </a:r>
            <a:r>
              <a:rPr lang="en-US" altLang="ko-KR" dirty="0"/>
              <a:t>(ZIP)</a:t>
            </a:r>
          </a:p>
          <a:p>
            <a:pPr marL="285750" indent="-285750">
              <a:buFont typeface="Wingdings" panose="05000000000000000000" pitchFamily="2" charset="2"/>
              <a:buChar char="l"/>
            </a:pPr>
            <a:r>
              <a:rPr lang="en-US" altLang="ko-KR" dirty="0"/>
              <a:t>7</a:t>
            </a:r>
            <a:r>
              <a:rPr lang="ko-KR" altLang="en-US" dirty="0"/>
              <a:t>일 주기로 복원 설정 가능</a:t>
            </a:r>
          </a:p>
        </p:txBody>
      </p:sp>
      <p:sp>
        <p:nvSpPr>
          <p:cNvPr id="12" name="TextBox 11">
            <a:extLst>
              <a:ext uri="{FF2B5EF4-FFF2-40B4-BE49-F238E27FC236}">
                <a16:creationId xmlns:a16="http://schemas.microsoft.com/office/drawing/2014/main" id="{4F006DB0-60DC-3350-8BDB-624DA280B139}"/>
              </a:ext>
            </a:extLst>
          </p:cNvPr>
          <p:cNvSpPr txBox="1"/>
          <p:nvPr/>
        </p:nvSpPr>
        <p:spPr>
          <a:xfrm>
            <a:off x="11430000" y="5367848"/>
            <a:ext cx="5257800" cy="923330"/>
          </a:xfrm>
          <a:prstGeom prst="rect">
            <a:avLst/>
          </a:prstGeom>
          <a:noFill/>
        </p:spPr>
        <p:txBody>
          <a:bodyPr wrap="square">
            <a:spAutoFit/>
          </a:bodyPr>
          <a:lstStyle/>
          <a:p>
            <a:pPr>
              <a:buNone/>
            </a:pPr>
            <a:r>
              <a:rPr lang="ko-KR" altLang="en-US" dirty="0"/>
              <a:t>✅ 로그 관리</a:t>
            </a:r>
            <a:endParaRPr lang="en-US" altLang="ko-KR" dirty="0"/>
          </a:p>
          <a:p>
            <a:pPr marL="285750" indent="-285750">
              <a:buFont typeface="Wingdings" panose="05000000000000000000" pitchFamily="2" charset="2"/>
              <a:buChar char="l"/>
            </a:pPr>
            <a:r>
              <a:rPr lang="ko-KR" altLang="en-US" dirty="0"/>
              <a:t>시스템 최적화 및 복원 과정 기록</a:t>
            </a:r>
            <a:endParaRPr lang="en-US" altLang="ko-KR" dirty="0"/>
          </a:p>
          <a:p>
            <a:pPr marL="285750" indent="-285750">
              <a:buFont typeface="Wingdings" panose="05000000000000000000" pitchFamily="2" charset="2"/>
              <a:buChar char="l"/>
            </a:pPr>
            <a:r>
              <a:rPr lang="ko-KR" altLang="en-US" dirty="0"/>
              <a:t>로그 파일이 커지면 새로운 파일로 롤링 가능</a:t>
            </a:r>
          </a:p>
        </p:txBody>
      </p:sp>
      <p:sp>
        <p:nvSpPr>
          <p:cNvPr id="14" name="TextBox 13">
            <a:extLst>
              <a:ext uri="{FF2B5EF4-FFF2-40B4-BE49-F238E27FC236}">
                <a16:creationId xmlns:a16="http://schemas.microsoft.com/office/drawing/2014/main" id="{1DDCEF58-7EC9-0A33-CA28-35B27A7939DD}"/>
              </a:ext>
            </a:extLst>
          </p:cNvPr>
          <p:cNvSpPr txBox="1"/>
          <p:nvPr/>
        </p:nvSpPr>
        <p:spPr>
          <a:xfrm>
            <a:off x="11430000" y="7935590"/>
            <a:ext cx="6700684" cy="646331"/>
          </a:xfrm>
          <a:prstGeom prst="rect">
            <a:avLst/>
          </a:prstGeom>
          <a:noFill/>
        </p:spPr>
        <p:txBody>
          <a:bodyPr wrap="square">
            <a:spAutoFit/>
          </a:bodyPr>
          <a:lstStyle/>
          <a:p>
            <a:pPr>
              <a:buNone/>
            </a:pPr>
            <a:r>
              <a:rPr lang="ko-KR" altLang="en-US" dirty="0"/>
              <a:t>✅ 알림 기능</a:t>
            </a:r>
            <a:endParaRPr lang="en-US" altLang="ko-KR" dirty="0"/>
          </a:p>
          <a:p>
            <a:pPr marL="285750" indent="-285750">
              <a:buFont typeface="Wingdings" panose="05000000000000000000" pitchFamily="2" charset="2"/>
              <a:buChar char="l"/>
            </a:pPr>
            <a:r>
              <a:rPr lang="ko-KR" altLang="en-US" dirty="0"/>
              <a:t>작업 완료 또는 오류 발생 시 이메일</a:t>
            </a:r>
            <a:r>
              <a:rPr lang="en-US" altLang="ko-KR" dirty="0"/>
              <a:t>/</a:t>
            </a:r>
            <a:r>
              <a:rPr lang="ko-KR" altLang="en-US" dirty="0"/>
              <a:t>데스크탑 알림</a:t>
            </a:r>
          </a:p>
        </p:txBody>
      </p:sp>
      <p:sp>
        <p:nvSpPr>
          <p:cNvPr id="15" name="TextBox 6">
            <a:extLst>
              <a:ext uri="{FF2B5EF4-FFF2-40B4-BE49-F238E27FC236}">
                <a16:creationId xmlns:a16="http://schemas.microsoft.com/office/drawing/2014/main" id="{EEBA094A-41E3-3930-2D85-1E8FF6F61A7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41339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71FEC-5F62-22FD-427E-316C3C3277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DDD560-7EF6-8090-61A5-1FE2FEBCE1FC}"/>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B94FCBDB-F9A7-7A9B-7947-F1EB25661E4A}"/>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80207A64-F83B-8C25-5BB5-4EC7FEB5D67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GPT</a:t>
            </a:r>
            <a:r>
              <a:rPr lang="ko-KR" altLang="en-US" sz="2000" b="1" dirty="0">
                <a:solidFill>
                  <a:srgbClr val="000000"/>
                </a:solidFill>
                <a:latin typeface="Source Han Sans KR Bold"/>
                <a:ea typeface="Source Han Sans KR Bold"/>
                <a:cs typeface="Source Han Sans KR Bold"/>
                <a:sym typeface="Source Han Sans KR Bold"/>
              </a:rPr>
              <a:t>추천 확장 아이디어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D21C5FED-2A32-D5AD-06D9-18297DC5CD20}"/>
              </a:ext>
            </a:extLst>
          </p:cNvPr>
          <p:cNvSpPr txBox="1"/>
          <p:nvPr/>
        </p:nvSpPr>
        <p:spPr>
          <a:xfrm>
            <a:off x="2286000" y="2781300"/>
            <a:ext cx="8534400" cy="3185744"/>
          </a:xfrm>
          <a:prstGeom prst="rect">
            <a:avLst/>
          </a:prstGeom>
        </p:spPr>
        <p:txBody>
          <a:bodyPr wrap="square" lIns="0" tIns="0" rIns="0" bIns="0" rtlCol="0" anchor="t">
            <a:spAutoFit/>
          </a:bodyPr>
          <a:lstStyle/>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최적화 자동 실행</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특정 조건</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예</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메모리 부족</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에서 자동 최적화 실행하도록 설정</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디스크 정리 기능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en-US" altLang="ko-KR" dirty="0">
                <a:solidFill>
                  <a:srgbClr val="000000"/>
                </a:solidFill>
                <a:latin typeface="Source Han Sans KR"/>
                <a:ea typeface="Source Han Sans KR"/>
                <a:cs typeface="Source Han Sans KR"/>
                <a:sym typeface="Source Han Sans KR"/>
              </a:rPr>
              <a:t>/home </a:t>
            </a:r>
            <a:r>
              <a:rPr lang="ko-KR" altLang="en-US" dirty="0">
                <a:solidFill>
                  <a:srgbClr val="000000"/>
                </a:solidFill>
                <a:latin typeface="Source Han Sans KR"/>
                <a:ea typeface="Source Han Sans KR"/>
                <a:cs typeface="Source Han Sans KR"/>
                <a:sym typeface="Source Han Sans KR"/>
              </a:rPr>
              <a:t>내 불필요한 캐시 파일 자동 삭제</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en-US" altLang="ko-KR" b="1" dirty="0">
                <a:solidFill>
                  <a:srgbClr val="000000"/>
                </a:solidFill>
                <a:latin typeface="Source Han Sans KR"/>
                <a:ea typeface="Source Han Sans KR"/>
                <a:cs typeface="Source Han Sans KR"/>
                <a:sym typeface="Source Han Sans KR"/>
              </a:rPr>
              <a:t>GUI </a:t>
            </a:r>
            <a:r>
              <a:rPr lang="ko-KR" altLang="en-US" b="1" dirty="0">
                <a:solidFill>
                  <a:srgbClr val="000000"/>
                </a:solidFill>
                <a:latin typeface="Source Han Sans KR"/>
                <a:ea typeface="Source Han Sans KR"/>
                <a:cs typeface="Source Han Sans KR"/>
                <a:sym typeface="Source Han Sans KR"/>
              </a:rPr>
              <a:t>인터페이스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en-US" altLang="ko-KR" dirty="0">
                <a:solidFill>
                  <a:srgbClr val="000000"/>
                </a:solidFill>
                <a:latin typeface="Source Han Sans KR"/>
                <a:ea typeface="Source Han Sans KR"/>
                <a:cs typeface="Source Han Sans KR"/>
                <a:sym typeface="Source Han Sans KR"/>
              </a:rPr>
              <a:t>JSON </a:t>
            </a:r>
            <a:r>
              <a:rPr lang="ko-KR" altLang="en-US" dirty="0">
                <a:solidFill>
                  <a:srgbClr val="000000"/>
                </a:solidFill>
                <a:latin typeface="Source Han Sans KR"/>
                <a:ea typeface="Source Han Sans KR"/>
                <a:cs typeface="Source Han Sans KR"/>
                <a:sym typeface="Source Han Sans KR"/>
              </a:rPr>
              <a:t>파일을 직접 수정하는 대신</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간단한 웹 또는 </a:t>
            </a:r>
            <a:r>
              <a:rPr lang="en-US" altLang="ko-KR" dirty="0">
                <a:solidFill>
                  <a:srgbClr val="000000"/>
                </a:solidFill>
                <a:latin typeface="Source Han Sans KR"/>
                <a:ea typeface="Source Han Sans KR"/>
                <a:cs typeface="Source Han Sans KR"/>
                <a:sym typeface="Source Han Sans KR"/>
              </a:rPr>
              <a:t>CLI </a:t>
            </a:r>
            <a:r>
              <a:rPr lang="ko-KR" altLang="en-US" dirty="0">
                <a:solidFill>
                  <a:srgbClr val="000000"/>
                </a:solidFill>
                <a:latin typeface="Source Han Sans KR"/>
                <a:ea typeface="Source Han Sans KR"/>
                <a:cs typeface="Source Han Sans KR"/>
                <a:sym typeface="Source Han Sans KR"/>
              </a:rPr>
              <a:t>인터페이스 제공</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백업 복원 스크립트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자동으로 최신 백업을 복원하는 기능 구현</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네트워크 트래픽 모니터링</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네트워크 사용량을 실시간으로 모니터링하여 자동 최적화</a:t>
            </a:r>
            <a:endParaRPr lang="en-US" dirty="0">
              <a:solidFill>
                <a:srgbClr val="000000"/>
              </a:solidFill>
              <a:latin typeface="Source Han Sans KR"/>
              <a:ea typeface="Source Han Sans KR"/>
              <a:cs typeface="Source Han Sans KR"/>
              <a:sym typeface="Source Han Sans KR"/>
            </a:endParaRPr>
          </a:p>
        </p:txBody>
      </p:sp>
    </p:spTree>
    <p:extLst>
      <p:ext uri="{BB962C8B-B14F-4D97-AF65-F5344CB8AC3E}">
        <p14:creationId xmlns:p14="http://schemas.microsoft.com/office/powerpoint/2010/main" val="2644665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A6D8B-AE63-E424-8234-7E8F4E79A3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D183BA-8906-9770-39E0-C21B53BB288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80FEF7B-1BAE-AA2B-9894-40E3E9E3C740}"/>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F81FEE9C-977F-880B-42B0-52FF38348B9E}"/>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파일의 내용</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F91B7F3-2199-0F93-CA6D-1213D434F0A8}"/>
              </a:ext>
            </a:extLst>
          </p:cNvPr>
          <p:cNvSpPr txBox="1"/>
          <p:nvPr/>
        </p:nvSpPr>
        <p:spPr>
          <a:xfrm>
            <a:off x="1028700" y="3578304"/>
            <a:ext cx="7250222" cy="1107996"/>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err="1"/>
              <a:t>settings.json</a:t>
            </a:r>
            <a:r>
              <a:rPr lang="en-US" altLang="ko-KR" dirty="0"/>
              <a:t> </a:t>
            </a:r>
            <a:r>
              <a:rPr lang="ko-KR" altLang="en-US" dirty="0"/>
              <a:t>파일을 로드하고 </a:t>
            </a:r>
            <a:r>
              <a:rPr lang="en-US" altLang="ko-KR" dirty="0"/>
              <a:t>JSON </a:t>
            </a:r>
            <a:r>
              <a:rPr lang="ko-KR" altLang="en-US" dirty="0"/>
              <a:t>형식을 검증</a:t>
            </a:r>
            <a:endParaRPr lang="en-US" altLang="ko-KR" dirty="0"/>
          </a:p>
          <a:p>
            <a:pPr marL="285750" indent="-285750">
              <a:buFont typeface="Wingdings" panose="05000000000000000000" pitchFamily="2" charset="2"/>
              <a:buChar char="l"/>
            </a:pPr>
            <a:r>
              <a:rPr lang="en-US" altLang="ko-KR" dirty="0" err="1"/>
              <a:t>jsonschema</a:t>
            </a:r>
            <a:r>
              <a:rPr lang="ko-KR" altLang="en-US" dirty="0"/>
              <a:t>를 활용해 설정 값의 유효성을 검사</a:t>
            </a:r>
            <a:endParaRPr lang="en-US" altLang="ko-KR" dirty="0"/>
          </a:p>
          <a:p>
            <a:pPr marL="285750" indent="-285750">
              <a:buFont typeface="Wingdings" panose="05000000000000000000" pitchFamily="2" charset="2"/>
              <a:buChar char="l"/>
            </a:pPr>
            <a:r>
              <a:rPr lang="ko-KR" altLang="en-US" dirty="0" err="1"/>
              <a:t>설정값이</a:t>
            </a:r>
            <a:r>
              <a:rPr lang="ko-KR" altLang="en-US" dirty="0"/>
              <a:t> 올바르지 않으면 예외 발생</a:t>
            </a:r>
            <a:endParaRPr lang="en-US" altLang="ko-KR" dirty="0"/>
          </a:p>
          <a:p>
            <a:pPr marL="285750" indent="-285750">
              <a:buFont typeface="Wingdings" panose="05000000000000000000" pitchFamily="2" charset="2"/>
              <a:buChar char="l"/>
            </a:pPr>
            <a:r>
              <a:rPr lang="en-US" altLang="ko-KR" dirty="0"/>
              <a:t>__main__ </a:t>
            </a:r>
            <a:r>
              <a:rPr lang="ko-KR" altLang="en-US" dirty="0"/>
              <a:t>실행 시 설정 파일을 테스트 </a:t>
            </a:r>
            <a:r>
              <a:rPr lang="ko-KR" altLang="en-US" dirty="0" err="1"/>
              <a:t>로드하여</a:t>
            </a:r>
            <a:r>
              <a:rPr lang="ko-KR" altLang="en-US" dirty="0"/>
              <a:t> 확인</a:t>
            </a:r>
            <a:endParaRPr lang="en-US" altLang="ko-KR" dirty="0"/>
          </a:p>
        </p:txBody>
      </p:sp>
      <p:sp>
        <p:nvSpPr>
          <p:cNvPr id="8" name="TextBox 8">
            <a:extLst>
              <a:ext uri="{FF2B5EF4-FFF2-40B4-BE49-F238E27FC236}">
                <a16:creationId xmlns:a16="http://schemas.microsoft.com/office/drawing/2014/main" id="{2AE6EAD9-D4DA-03DB-5692-A7C0CEF88BE4}"/>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파일의 주요 기능</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8">
            <a:extLst>
              <a:ext uri="{FF2B5EF4-FFF2-40B4-BE49-F238E27FC236}">
                <a16:creationId xmlns:a16="http://schemas.microsoft.com/office/drawing/2014/main" id="{2E179E0E-7895-72C8-7EA3-D5BB9A3F0CAF}"/>
              </a:ext>
            </a:extLst>
          </p:cNvPr>
          <p:cNvSpPr txBox="1"/>
          <p:nvPr/>
        </p:nvSpPr>
        <p:spPr>
          <a:xfrm>
            <a:off x="1028700" y="5313402"/>
            <a:ext cx="4011290" cy="300339"/>
          </a:xfrm>
          <a:prstGeom prst="rect">
            <a:avLst/>
          </a:prstGeom>
        </p:spPr>
        <p:txBody>
          <a:bodyPr wrap="square" lIns="0" tIns="0" rIns="0" bIns="0" rtlCol="0" anchor="t">
            <a:spAutoFit/>
          </a:bodyPr>
          <a:lstStyle/>
          <a:p>
            <a:pPr algn="l">
              <a:lnSpc>
                <a:spcPts val="2520"/>
              </a:lnSpc>
            </a:pPr>
            <a:r>
              <a:rPr lang="en-US" altLang="ko-KR" b="1" dirty="0"/>
              <a:t>JSON Schema</a:t>
            </a:r>
            <a:r>
              <a:rPr lang="ko-KR" altLang="en-US" b="1" dirty="0"/>
              <a:t>란</a:t>
            </a:r>
            <a:r>
              <a:rPr lang="en-US" altLang="ko-KR" b="1" dirty="0"/>
              <a:t>?</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1" name="TextBox 7">
            <a:extLst>
              <a:ext uri="{FF2B5EF4-FFF2-40B4-BE49-F238E27FC236}">
                <a16:creationId xmlns:a16="http://schemas.microsoft.com/office/drawing/2014/main" id="{2DF155B2-CD65-E5E6-B13A-7CE5E46FCCA8}"/>
              </a:ext>
            </a:extLst>
          </p:cNvPr>
          <p:cNvSpPr txBox="1"/>
          <p:nvPr/>
        </p:nvSpPr>
        <p:spPr>
          <a:xfrm>
            <a:off x="1028700" y="5905500"/>
            <a:ext cx="7250222" cy="553998"/>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a:t>JSON </a:t>
            </a:r>
            <a:r>
              <a:rPr lang="ko-KR" altLang="en-US" dirty="0"/>
              <a:t>데이터의 구조와 제약 조건을 정의하는 표준</a:t>
            </a:r>
            <a:endParaRPr lang="en-US" altLang="ko-KR" dirty="0"/>
          </a:p>
          <a:p>
            <a:pPr marL="285750" indent="-285750">
              <a:buFont typeface="Wingdings" panose="05000000000000000000" pitchFamily="2" charset="2"/>
              <a:buChar char="l"/>
            </a:pPr>
            <a:r>
              <a:rPr lang="en-US" altLang="ko-KR" dirty="0"/>
              <a:t>JSON </a:t>
            </a:r>
            <a:r>
              <a:rPr lang="ko-KR" altLang="en-US" dirty="0"/>
              <a:t>데이터가 특정 형식과 규칙을 준수하는지 검증 가능</a:t>
            </a:r>
            <a:endParaRPr lang="en-US" altLang="ko-KR" dirty="0"/>
          </a:p>
        </p:txBody>
      </p:sp>
    </p:spTree>
    <p:extLst>
      <p:ext uri="{BB962C8B-B14F-4D97-AF65-F5344CB8AC3E}">
        <p14:creationId xmlns:p14="http://schemas.microsoft.com/office/powerpoint/2010/main" val="585184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3B32-1223-7998-B52A-7733E0CC82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9C1CC6-6533-E907-CC4F-074BA59B7B4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AD7B597-AF5A-3E4C-5300-418129F7E845}"/>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8798CF73-2FDE-59AD-16DC-2EDD2CBBB09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6A37A6B1-0E8C-8149-CDF5-41B085A55CD7}"/>
              </a:ext>
            </a:extLst>
          </p:cNvPr>
          <p:cNvSpPr txBox="1"/>
          <p:nvPr/>
        </p:nvSpPr>
        <p:spPr>
          <a:xfrm>
            <a:off x="1028700" y="3578304"/>
            <a:ext cx="7250222" cy="830997"/>
          </a:xfrm>
          <a:prstGeom prst="rect">
            <a:avLst/>
          </a:prstGeom>
        </p:spPr>
        <p:txBody>
          <a:bodyPr wrap="square" lIns="0" tIns="0" rIns="0" bIns="0" rtlCol="0" anchor="t">
            <a:spAutoFit/>
          </a:bodyPr>
          <a:lstStyle/>
          <a:p>
            <a:r>
              <a:rPr lang="en-US" altLang="ko-KR" dirty="0"/>
              <a:t>Json : </a:t>
            </a:r>
            <a:r>
              <a:rPr lang="en-US" altLang="ko-KR" dirty="0" err="1"/>
              <a:t>json</a:t>
            </a:r>
            <a:r>
              <a:rPr lang="en-US" altLang="ko-KR" dirty="0"/>
              <a:t> </a:t>
            </a:r>
            <a:r>
              <a:rPr lang="ko-KR" altLang="en-US" dirty="0"/>
              <a:t>파일을 </a:t>
            </a:r>
            <a:r>
              <a:rPr lang="ko-KR" altLang="en-US" dirty="0" err="1"/>
              <a:t>읽기위함</a:t>
            </a:r>
            <a:endParaRPr lang="en-US" altLang="ko-KR" dirty="0"/>
          </a:p>
          <a:p>
            <a:r>
              <a:rPr lang="en-US" altLang="ko-KR" dirty="0" err="1"/>
              <a:t>Jsonschema</a:t>
            </a:r>
            <a:r>
              <a:rPr lang="en-US" altLang="ko-KR" dirty="0"/>
              <a:t>: </a:t>
            </a:r>
            <a:r>
              <a:rPr lang="en-US" altLang="ko-KR" dirty="0" err="1"/>
              <a:t>json</a:t>
            </a:r>
            <a:r>
              <a:rPr lang="en-US" altLang="ko-KR" dirty="0"/>
              <a:t> </a:t>
            </a:r>
            <a:r>
              <a:rPr lang="ko-KR" altLang="en-US" dirty="0"/>
              <a:t>데이터를 사전 정의된 스키마에 맞게 검증하기 위함</a:t>
            </a:r>
            <a:endParaRPr lang="en-US" altLang="ko-KR" dirty="0"/>
          </a:p>
          <a:p>
            <a:r>
              <a:rPr lang="en-US" altLang="ko-KR" dirty="0"/>
              <a:t>Validate : </a:t>
            </a:r>
            <a:r>
              <a:rPr lang="ko-KR" altLang="en-US" dirty="0"/>
              <a:t>특정 객체 검증을 위함</a:t>
            </a:r>
            <a:endParaRPr lang="en-US" altLang="ko-KR" dirty="0"/>
          </a:p>
        </p:txBody>
      </p:sp>
      <p:sp>
        <p:nvSpPr>
          <p:cNvPr id="8" name="TextBox 8">
            <a:extLst>
              <a:ext uri="{FF2B5EF4-FFF2-40B4-BE49-F238E27FC236}">
                <a16:creationId xmlns:a16="http://schemas.microsoft.com/office/drawing/2014/main" id="{CBC82BF6-A4D0-55C6-0DC7-A033D67AFBB9}"/>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Import</a:t>
            </a:r>
          </a:p>
        </p:txBody>
      </p:sp>
      <p:sp>
        <p:nvSpPr>
          <p:cNvPr id="31" name="TextBox 30">
            <a:extLst>
              <a:ext uri="{FF2B5EF4-FFF2-40B4-BE49-F238E27FC236}">
                <a16:creationId xmlns:a16="http://schemas.microsoft.com/office/drawing/2014/main" id="{39F146C7-1B2C-B15E-FC56-5CB89BD09827}"/>
              </a:ext>
            </a:extLst>
          </p:cNvPr>
          <p:cNvSpPr txBox="1"/>
          <p:nvPr/>
        </p:nvSpPr>
        <p:spPr>
          <a:xfrm>
            <a:off x="9144000" y="803850"/>
            <a:ext cx="7582332" cy="8679299"/>
          </a:xfrm>
          <a:prstGeom prst="rect">
            <a:avLst/>
          </a:prstGeom>
          <a:noFill/>
          <a:ln>
            <a:solidFill>
              <a:schemeClr val="tx1"/>
            </a:solidFill>
          </a:ln>
        </p:spPr>
        <p:txBody>
          <a:bodyPr wrap="square">
            <a:spAutoFit/>
          </a:bodyPr>
          <a:lstStyle/>
          <a:p>
            <a:r>
              <a:rPr lang="en-US" altLang="ko-KR" dirty="0"/>
              <a:t>import </a:t>
            </a:r>
            <a:r>
              <a:rPr lang="en-US" altLang="ko-KR" dirty="0" err="1"/>
              <a:t>json</a:t>
            </a:r>
            <a:endParaRPr lang="en-US" altLang="ko-KR" dirty="0"/>
          </a:p>
          <a:p>
            <a:r>
              <a:rPr lang="en-US" altLang="ko-KR" dirty="0"/>
              <a:t>import </a:t>
            </a:r>
            <a:r>
              <a:rPr lang="en-US" altLang="ko-KR" dirty="0" err="1"/>
              <a:t>jsonschema</a:t>
            </a:r>
            <a:endParaRPr lang="en-US" altLang="ko-KR" dirty="0"/>
          </a:p>
          <a:p>
            <a:r>
              <a:rPr lang="en-US" altLang="ko-KR" dirty="0"/>
              <a:t>from </a:t>
            </a:r>
            <a:r>
              <a:rPr lang="en-US" altLang="ko-KR" dirty="0" err="1"/>
              <a:t>jsonschema</a:t>
            </a:r>
            <a:r>
              <a:rPr lang="en-US" altLang="ko-KR" dirty="0"/>
              <a:t> import validate</a:t>
            </a:r>
          </a:p>
          <a:p>
            <a:r>
              <a:rPr lang="en-US" altLang="ko-KR" dirty="0"/>
              <a:t>from </a:t>
            </a:r>
            <a:r>
              <a:rPr lang="en-US" altLang="ko-KR" dirty="0" err="1"/>
              <a:t>pathlib</a:t>
            </a:r>
            <a:r>
              <a:rPr lang="en-US" altLang="ko-KR" dirty="0"/>
              <a:t> import Path</a:t>
            </a:r>
          </a:p>
          <a:p>
            <a:endParaRPr lang="en-US" altLang="ko-KR" dirty="0"/>
          </a:p>
          <a:p>
            <a:r>
              <a:rPr lang="en-US" altLang="ko-KR" dirty="0"/>
              <a:t># </a:t>
            </a:r>
            <a:r>
              <a:rPr lang="ko-KR" altLang="en-US" dirty="0"/>
              <a:t>설정 파일 경로</a:t>
            </a:r>
          </a:p>
          <a:p>
            <a:r>
              <a:rPr lang="en-US" altLang="ko-KR" dirty="0"/>
              <a:t>CONFIG_PATH = Path("</a:t>
            </a:r>
            <a:r>
              <a:rPr lang="en-US" altLang="ko-KR" dirty="0" err="1"/>
              <a:t>settings.json</a:t>
            </a:r>
            <a:r>
              <a:rPr lang="en-US" altLang="ko-KR" dirty="0"/>
              <a:t>")</a:t>
            </a:r>
          </a:p>
          <a:p>
            <a:endParaRPr lang="en-US" altLang="ko-KR" dirty="0"/>
          </a:p>
          <a:p>
            <a:r>
              <a:rPr lang="en-US" altLang="ko-KR" dirty="0"/>
              <a:t># JSON Schema </a:t>
            </a:r>
            <a:r>
              <a:rPr lang="ko-KR" altLang="en-US" dirty="0"/>
              <a:t>정의</a:t>
            </a:r>
          </a:p>
          <a:p>
            <a:r>
              <a:rPr lang="en-US" altLang="ko-KR" dirty="0"/>
              <a:t>CONFIG_SCHEMA = {</a:t>
            </a:r>
          </a:p>
          <a:p>
            <a:r>
              <a:rPr lang="en-US" altLang="ko-KR" dirty="0"/>
              <a:t>    "type": "object",</a:t>
            </a:r>
          </a:p>
          <a:p>
            <a:r>
              <a:rPr lang="en-US" altLang="ko-KR" dirty="0"/>
              <a:t>    "properties": {</a:t>
            </a:r>
          </a:p>
          <a:p>
            <a:r>
              <a:rPr lang="en-US" altLang="ko-KR" dirty="0"/>
              <a:t>        "</a:t>
            </a:r>
            <a:r>
              <a:rPr lang="en-US" altLang="ko-KR" dirty="0" err="1"/>
              <a:t>optimization_cycle_hours</a:t>
            </a:r>
            <a:r>
              <a:rPr lang="en-US" altLang="ko-KR" dirty="0"/>
              <a:t>": {"type": "number", "minimum": 1},</a:t>
            </a:r>
          </a:p>
          <a:p>
            <a:r>
              <a:rPr lang="en-US" altLang="ko-KR" dirty="0"/>
              <a:t>        "</a:t>
            </a:r>
            <a:r>
              <a:rPr lang="en-US" altLang="ko-KR" dirty="0" err="1"/>
              <a:t>cpu_optimization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high_priority_processes</a:t>
            </a:r>
            <a:r>
              <a:rPr lang="en-US" altLang="ko-KR" dirty="0"/>
              <a:t>": {"type": "array", "items": {"type": "string"}}</a:t>
            </a:r>
          </a:p>
          <a:p>
            <a:r>
              <a:rPr lang="en-US" altLang="ko-KR" dirty="0"/>
              <a:t>            },</a:t>
            </a:r>
          </a:p>
          <a:p>
            <a:r>
              <a:rPr lang="en-US" altLang="ko-KR" dirty="0"/>
              <a:t>            "required": ["enable", "</a:t>
            </a:r>
            <a:r>
              <a:rPr lang="en-US" altLang="ko-KR" dirty="0" err="1"/>
              <a:t>high_priority_processes</a:t>
            </a:r>
            <a:r>
              <a:rPr lang="en-US" altLang="ko-KR" dirty="0"/>
              <a:t>"]</a:t>
            </a:r>
          </a:p>
          <a:p>
            <a:r>
              <a:rPr lang="en-US" altLang="ko-KR" dirty="0"/>
              <a:t>        },</a:t>
            </a:r>
          </a:p>
          <a:p>
            <a:r>
              <a:rPr lang="en-US" altLang="ko-KR" dirty="0"/>
              <a:t>        "</a:t>
            </a:r>
            <a:r>
              <a:rPr lang="en-US" altLang="ko-KR" dirty="0" err="1"/>
              <a:t>memory_optimization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min_free_memory_percent</a:t>
            </a:r>
            <a:r>
              <a:rPr lang="en-US" altLang="ko-KR" dirty="0"/>
              <a:t>": {"type": "number", "minimum": 1, "maximum": 100}</a:t>
            </a:r>
          </a:p>
          <a:p>
            <a:r>
              <a:rPr lang="en-US" altLang="ko-KR" dirty="0"/>
              <a:t>            },</a:t>
            </a:r>
          </a:p>
          <a:p>
            <a:r>
              <a:rPr lang="en-US" altLang="ko-KR" dirty="0"/>
              <a:t>            "required": ["enable", "</a:t>
            </a:r>
            <a:r>
              <a:rPr lang="en-US" altLang="ko-KR" dirty="0" err="1"/>
              <a:t>min_free_memory_percent</a:t>
            </a:r>
            <a:r>
              <a:rPr lang="en-US" altLang="ko-KR" dirty="0"/>
              <a:t>"]</a:t>
            </a:r>
          </a:p>
          <a:p>
            <a:r>
              <a:rPr lang="en-US" altLang="ko-KR" dirty="0"/>
              <a:t>        },</a:t>
            </a:r>
          </a:p>
          <a:p>
            <a:endParaRPr lang="ko-KR" altLang="en-US" dirty="0"/>
          </a:p>
        </p:txBody>
      </p:sp>
      <p:sp>
        <p:nvSpPr>
          <p:cNvPr id="3" name="TextBox 7">
            <a:extLst>
              <a:ext uri="{FF2B5EF4-FFF2-40B4-BE49-F238E27FC236}">
                <a16:creationId xmlns:a16="http://schemas.microsoft.com/office/drawing/2014/main" id="{6BDF2CA9-E249-6C97-B3EE-D763916C0E8B}"/>
              </a:ext>
            </a:extLst>
          </p:cNvPr>
          <p:cNvSpPr txBox="1"/>
          <p:nvPr/>
        </p:nvSpPr>
        <p:spPr>
          <a:xfrm>
            <a:off x="1004119" y="5199903"/>
            <a:ext cx="7250222" cy="1938992"/>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err="1"/>
              <a:t>optimization_cycle_hours</a:t>
            </a:r>
            <a:r>
              <a:rPr lang="en-US" altLang="ko-KR" dirty="0"/>
              <a:t>: </a:t>
            </a:r>
            <a:r>
              <a:rPr lang="ko-KR" altLang="en-US" dirty="0"/>
              <a:t>숫자 타입이며</a:t>
            </a:r>
            <a:r>
              <a:rPr lang="en-US" altLang="ko-KR" dirty="0"/>
              <a:t>, </a:t>
            </a:r>
            <a:r>
              <a:rPr lang="ko-KR" altLang="en-US" dirty="0"/>
              <a:t>최소값이 </a:t>
            </a:r>
            <a:r>
              <a:rPr lang="en-US" altLang="ko-KR" dirty="0"/>
              <a:t>1 </a:t>
            </a:r>
            <a:r>
              <a:rPr lang="ko-KR" altLang="en-US" dirty="0"/>
              <a:t>이상이어야 한다</a:t>
            </a:r>
            <a:r>
              <a:rPr lang="en-US" altLang="ko-KR" dirty="0"/>
              <a:t>.</a:t>
            </a:r>
          </a:p>
          <a:p>
            <a:pPr marL="285750" indent="-285750">
              <a:buFont typeface="Wingdings" panose="05000000000000000000" pitchFamily="2" charset="2"/>
              <a:buChar char="l"/>
            </a:pPr>
            <a:r>
              <a:rPr lang="en-US" altLang="ko-KR" dirty="0" err="1"/>
              <a:t>cpu_optimization</a:t>
            </a:r>
            <a:r>
              <a:rPr lang="en-US" altLang="ko-KR" dirty="0"/>
              <a:t>: </a:t>
            </a:r>
            <a:r>
              <a:rPr lang="ko-KR" altLang="en-US" dirty="0" err="1"/>
              <a:t>딕셔너리</a:t>
            </a:r>
            <a:r>
              <a:rPr lang="ko-KR" altLang="en-US" dirty="0"/>
              <a:t> 형태의 객체이며</a:t>
            </a:r>
            <a:r>
              <a:rPr lang="en-US" altLang="ko-KR" dirty="0"/>
              <a:t>, enable (</a:t>
            </a:r>
            <a:r>
              <a:rPr lang="en-US" altLang="ko-KR" dirty="0" err="1"/>
              <a:t>boolean</a:t>
            </a:r>
            <a:r>
              <a:rPr lang="en-US" altLang="ko-KR" dirty="0"/>
              <a:t>)</a:t>
            </a:r>
            <a:r>
              <a:rPr lang="ko-KR" altLang="en-US" dirty="0"/>
              <a:t>과 </a:t>
            </a:r>
            <a:r>
              <a:rPr lang="en-US" altLang="ko-KR" dirty="0" err="1"/>
              <a:t>high_priority_processes</a:t>
            </a:r>
            <a:r>
              <a:rPr lang="en-US" altLang="ko-KR" dirty="0"/>
              <a:t> (</a:t>
            </a:r>
            <a:r>
              <a:rPr lang="ko-KR" altLang="en-US" dirty="0"/>
              <a:t>문자열 리스트</a:t>
            </a:r>
            <a:r>
              <a:rPr lang="en-US" altLang="ko-KR" dirty="0"/>
              <a:t>) </a:t>
            </a:r>
            <a:r>
              <a:rPr lang="ko-KR" altLang="en-US" dirty="0"/>
              <a:t>속성을 가진다</a:t>
            </a:r>
            <a:r>
              <a:rPr lang="en-US" altLang="ko-KR" dirty="0"/>
              <a:t>.</a:t>
            </a:r>
          </a:p>
          <a:p>
            <a:pPr marL="285750" indent="-285750">
              <a:buFont typeface="Wingdings" panose="05000000000000000000" pitchFamily="2" charset="2"/>
              <a:buChar char="l"/>
            </a:pPr>
            <a:r>
              <a:rPr lang="en-US" altLang="ko-KR" dirty="0" err="1"/>
              <a:t>memory_optimization</a:t>
            </a:r>
            <a:r>
              <a:rPr lang="en-US" altLang="ko-KR" dirty="0"/>
              <a:t>: </a:t>
            </a:r>
            <a:r>
              <a:rPr lang="ko-KR" altLang="en-US" dirty="0" err="1"/>
              <a:t>딕셔너리</a:t>
            </a:r>
            <a:r>
              <a:rPr lang="ko-KR" altLang="en-US" dirty="0"/>
              <a:t> 형태의 객체이며</a:t>
            </a:r>
            <a:r>
              <a:rPr lang="en-US" altLang="ko-KR" dirty="0"/>
              <a:t>, enable (</a:t>
            </a:r>
            <a:r>
              <a:rPr lang="en-US" altLang="ko-KR" dirty="0" err="1"/>
              <a:t>boolean</a:t>
            </a:r>
            <a:r>
              <a:rPr lang="en-US" altLang="ko-KR" dirty="0"/>
              <a:t>)</a:t>
            </a:r>
            <a:r>
              <a:rPr lang="ko-KR" altLang="en-US" dirty="0"/>
              <a:t>과 </a:t>
            </a:r>
            <a:r>
              <a:rPr lang="en-US" altLang="ko-KR" dirty="0" err="1"/>
              <a:t>min_free_memory_percent</a:t>
            </a:r>
            <a:r>
              <a:rPr lang="en-US" altLang="ko-KR" dirty="0"/>
              <a:t> (1~100 </a:t>
            </a:r>
            <a:r>
              <a:rPr lang="ko-KR" altLang="en-US" dirty="0"/>
              <a:t>범위의 숫자</a:t>
            </a:r>
            <a:r>
              <a:rPr lang="en-US" altLang="ko-KR" dirty="0"/>
              <a:t>) </a:t>
            </a:r>
            <a:r>
              <a:rPr lang="ko-KR" altLang="en-US" dirty="0"/>
              <a:t>속성을 가진다</a:t>
            </a:r>
            <a:r>
              <a:rPr lang="en-US" altLang="ko-KR" dirty="0"/>
              <a:t>.</a:t>
            </a:r>
          </a:p>
          <a:p>
            <a:pPr marL="285750" indent="-285750">
              <a:buFont typeface="Wingdings" panose="05000000000000000000" pitchFamily="2" charset="2"/>
              <a:buChar char="l"/>
            </a:pPr>
            <a:r>
              <a:rPr lang="en-US" altLang="ko-KR" dirty="0" err="1"/>
              <a:t>cpu_optimization</a:t>
            </a:r>
            <a:r>
              <a:rPr lang="ko-KR" altLang="en-US" dirty="0"/>
              <a:t>와 </a:t>
            </a:r>
            <a:r>
              <a:rPr lang="en-US" altLang="ko-KR" dirty="0" err="1"/>
              <a:t>memory_optimization</a:t>
            </a:r>
            <a:r>
              <a:rPr lang="en-US" altLang="ko-KR" dirty="0"/>
              <a:t> </a:t>
            </a:r>
            <a:r>
              <a:rPr lang="ko-KR" altLang="en-US" dirty="0"/>
              <a:t>모두 </a:t>
            </a:r>
            <a:r>
              <a:rPr lang="en-US" altLang="ko-KR" dirty="0"/>
              <a:t>enable</a:t>
            </a:r>
            <a:r>
              <a:rPr lang="ko-KR" altLang="en-US" dirty="0"/>
              <a:t>과 각각의 하위 설정이 필수 속성으로 지정되어 있다</a:t>
            </a:r>
            <a:r>
              <a:rPr lang="en-US" altLang="ko-KR" dirty="0"/>
              <a:t>.</a:t>
            </a:r>
          </a:p>
        </p:txBody>
      </p:sp>
      <p:sp>
        <p:nvSpPr>
          <p:cNvPr id="9" name="TextBox 8">
            <a:extLst>
              <a:ext uri="{FF2B5EF4-FFF2-40B4-BE49-F238E27FC236}">
                <a16:creationId xmlns:a16="http://schemas.microsoft.com/office/drawing/2014/main" id="{EA9CF40D-5E78-80DA-0F64-7361417D17AC}"/>
              </a:ext>
            </a:extLst>
          </p:cNvPr>
          <p:cNvSpPr txBox="1"/>
          <p:nvPr/>
        </p:nvSpPr>
        <p:spPr>
          <a:xfrm>
            <a:off x="1004119" y="4697828"/>
            <a:ext cx="4011290" cy="300339"/>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Bold"/>
                <a:ea typeface="Source Han Sans KR Bold"/>
                <a:cs typeface="Source Han Sans KR Bold"/>
                <a:sym typeface="Source Han Sans KR Bold"/>
              </a:rPr>
              <a:t>속성의 유효성 조건</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047376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F1D7C-19B9-4BB0-5EC1-8F08AF8270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4EC666-7348-F5C6-C181-C75C641F5B81}"/>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2B33FE66-440E-06B5-2FC3-8E11431A914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A50756A1-EA6B-F5D3-82B0-3D4807409436}"/>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1B308D95-F16B-E983-A765-3215E776BB4F}"/>
              </a:ext>
            </a:extLst>
          </p:cNvPr>
          <p:cNvSpPr txBox="1"/>
          <p:nvPr/>
        </p:nvSpPr>
        <p:spPr>
          <a:xfrm>
            <a:off x="1028700" y="3578304"/>
            <a:ext cx="7250222" cy="553998"/>
          </a:xfrm>
          <a:prstGeom prst="rect">
            <a:avLst/>
          </a:prstGeom>
        </p:spPr>
        <p:txBody>
          <a:bodyPr wrap="square" lIns="0" tIns="0" rIns="0" bIns="0" rtlCol="0" anchor="t">
            <a:spAutoFit/>
          </a:bodyPr>
          <a:lstStyle/>
          <a:p>
            <a:r>
              <a:rPr lang="ko-KR" altLang="en-US" dirty="0"/>
              <a:t>이 설정은 디스크 최적화를 수행할지를 결정하며</a:t>
            </a:r>
            <a:r>
              <a:rPr lang="en-US" altLang="ko-KR" dirty="0"/>
              <a:t>, </a:t>
            </a:r>
            <a:r>
              <a:rPr lang="ko-KR" altLang="en-US" dirty="0"/>
              <a:t>특정 비율</a:t>
            </a:r>
            <a:r>
              <a:rPr lang="en-US" altLang="ko-KR" dirty="0"/>
              <a:t>(%) </a:t>
            </a:r>
            <a:r>
              <a:rPr lang="ko-KR" altLang="en-US" dirty="0"/>
              <a:t>이상으로 저장 공간이 차 있을 경우 정리를 수행하도록 할 수 있다</a:t>
            </a:r>
            <a:r>
              <a:rPr lang="en-US" altLang="ko-KR" dirty="0"/>
              <a:t>.</a:t>
            </a:r>
          </a:p>
        </p:txBody>
      </p:sp>
      <p:sp>
        <p:nvSpPr>
          <p:cNvPr id="8" name="TextBox 8">
            <a:extLst>
              <a:ext uri="{FF2B5EF4-FFF2-40B4-BE49-F238E27FC236}">
                <a16:creationId xmlns:a16="http://schemas.microsoft.com/office/drawing/2014/main" id="{C7E6AF0A-0128-98A5-BFF7-E2E32BC99792}"/>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Disk_optimization</a:t>
            </a:r>
            <a:r>
              <a:rPr lang="en-US"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디스크 최적화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 name="TextBox 2">
            <a:extLst>
              <a:ext uri="{FF2B5EF4-FFF2-40B4-BE49-F238E27FC236}">
                <a16:creationId xmlns:a16="http://schemas.microsoft.com/office/drawing/2014/main" id="{C26BABCD-4F44-F5E7-D550-FE151B04B956}"/>
              </a:ext>
            </a:extLst>
          </p:cNvPr>
          <p:cNvSpPr txBox="1"/>
          <p:nvPr/>
        </p:nvSpPr>
        <p:spPr>
          <a:xfrm>
            <a:off x="9144000" y="1479894"/>
            <a:ext cx="7582332" cy="5909310"/>
          </a:xfrm>
          <a:prstGeom prst="rect">
            <a:avLst/>
          </a:prstGeom>
          <a:noFill/>
          <a:ln>
            <a:solidFill>
              <a:schemeClr val="tx1"/>
            </a:solidFill>
          </a:ln>
        </p:spPr>
        <p:txBody>
          <a:bodyPr wrap="square">
            <a:spAutoFit/>
          </a:bodyPr>
          <a:lstStyle/>
          <a:p>
            <a:r>
              <a:rPr lang="en-US" altLang="ko-KR" dirty="0"/>
              <a:t>"</a:t>
            </a:r>
            <a:r>
              <a:rPr lang="en-US" altLang="ko-KR" dirty="0" err="1"/>
              <a:t>disk_optimization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cleanup_threshold_percent</a:t>
            </a:r>
            <a:r>
              <a:rPr lang="en-US" altLang="ko-KR" dirty="0"/>
              <a:t>": {"type": "number", "minimum": 1, "maximum": 100}</a:t>
            </a:r>
          </a:p>
          <a:p>
            <a:r>
              <a:rPr lang="en-US" altLang="ko-KR" dirty="0"/>
              <a:t>            },</a:t>
            </a:r>
          </a:p>
          <a:p>
            <a:r>
              <a:rPr lang="en-US" altLang="ko-KR" dirty="0"/>
              <a:t>            "required": ["enable", "</a:t>
            </a:r>
            <a:r>
              <a:rPr lang="en-US" altLang="ko-KR" dirty="0" err="1"/>
              <a:t>cleanup_threshold_percent</a:t>
            </a:r>
            <a:r>
              <a:rPr lang="en-US" altLang="ko-KR" dirty="0"/>
              <a:t>"]</a:t>
            </a:r>
          </a:p>
          <a:p>
            <a:r>
              <a:rPr lang="en-US" altLang="ko-KR" dirty="0"/>
              <a:t>        },</a:t>
            </a:r>
          </a:p>
          <a:p>
            <a:r>
              <a:rPr lang="en-US" altLang="ko-KR" dirty="0"/>
              <a:t>        "</a:t>
            </a:r>
            <a:r>
              <a:rPr lang="en-US" altLang="ko-KR" dirty="0" err="1"/>
              <a:t>network_optimization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bandwidth_limit_mbps</a:t>
            </a:r>
            <a:r>
              <a:rPr lang="en-US" altLang="ko-KR" dirty="0"/>
              <a:t>": {"type": "number", "minimum": 1}</a:t>
            </a:r>
          </a:p>
          <a:p>
            <a:r>
              <a:rPr lang="en-US" altLang="ko-KR" dirty="0"/>
              <a:t>            },</a:t>
            </a:r>
          </a:p>
          <a:p>
            <a:r>
              <a:rPr lang="en-US" altLang="ko-KR" dirty="0"/>
              <a:t>            "required": ["enable", "</a:t>
            </a:r>
            <a:r>
              <a:rPr lang="en-US" altLang="ko-KR" dirty="0" err="1"/>
              <a:t>bandwidth_limit_mbps</a:t>
            </a:r>
            <a:r>
              <a:rPr lang="en-US" altLang="ko-KR" dirty="0"/>
              <a:t>"]</a:t>
            </a:r>
          </a:p>
          <a:p>
            <a:r>
              <a:rPr lang="en-US" altLang="ko-KR" dirty="0"/>
              <a:t>        }</a:t>
            </a:r>
          </a:p>
          <a:p>
            <a:r>
              <a:rPr lang="en-US" altLang="ko-KR" dirty="0"/>
              <a:t>    },</a:t>
            </a:r>
          </a:p>
          <a:p>
            <a:r>
              <a:rPr lang="en-US" altLang="ko-KR" dirty="0"/>
              <a:t>    "required": ["</a:t>
            </a:r>
            <a:r>
              <a:rPr lang="en-US" altLang="ko-KR" dirty="0" err="1"/>
              <a:t>optimization_cycle_hours</a:t>
            </a:r>
            <a:r>
              <a:rPr lang="en-US" altLang="ko-KR" dirty="0"/>
              <a:t>", "</a:t>
            </a:r>
            <a:r>
              <a:rPr lang="en-US" altLang="ko-KR" dirty="0" err="1"/>
              <a:t>cpu_optimization</a:t>
            </a:r>
            <a:r>
              <a:rPr lang="en-US" altLang="ko-KR" dirty="0"/>
              <a:t>", "</a:t>
            </a:r>
            <a:r>
              <a:rPr lang="en-US" altLang="ko-KR" dirty="0" err="1"/>
              <a:t>memory_optimization</a:t>
            </a:r>
            <a:r>
              <a:rPr lang="en-US" altLang="ko-KR" dirty="0"/>
              <a:t>", "</a:t>
            </a:r>
            <a:r>
              <a:rPr lang="en-US" altLang="ko-KR" dirty="0" err="1"/>
              <a:t>disk_optimization</a:t>
            </a:r>
            <a:r>
              <a:rPr lang="en-US" altLang="ko-KR" dirty="0"/>
              <a:t>", "</a:t>
            </a:r>
            <a:r>
              <a:rPr lang="en-US" altLang="ko-KR" dirty="0" err="1"/>
              <a:t>network_optimization</a:t>
            </a:r>
            <a:r>
              <a:rPr lang="en-US" altLang="ko-KR" dirty="0"/>
              <a:t>"]</a:t>
            </a:r>
          </a:p>
          <a:p>
            <a:r>
              <a:rPr lang="en-US" altLang="ko-KR" dirty="0"/>
              <a:t>}</a:t>
            </a:r>
          </a:p>
        </p:txBody>
      </p:sp>
      <p:sp>
        <p:nvSpPr>
          <p:cNvPr id="4" name="TextBox 7">
            <a:extLst>
              <a:ext uri="{FF2B5EF4-FFF2-40B4-BE49-F238E27FC236}">
                <a16:creationId xmlns:a16="http://schemas.microsoft.com/office/drawing/2014/main" id="{93BDA62C-6079-23E1-340A-6F20AC521B69}"/>
              </a:ext>
            </a:extLst>
          </p:cNvPr>
          <p:cNvSpPr txBox="1"/>
          <p:nvPr/>
        </p:nvSpPr>
        <p:spPr>
          <a:xfrm>
            <a:off x="1028700" y="4920980"/>
            <a:ext cx="7250222" cy="553998"/>
          </a:xfrm>
          <a:prstGeom prst="rect">
            <a:avLst/>
          </a:prstGeom>
        </p:spPr>
        <p:txBody>
          <a:bodyPr wrap="square" lIns="0" tIns="0" rIns="0" bIns="0" rtlCol="0" anchor="t">
            <a:spAutoFit/>
          </a:bodyPr>
          <a:lstStyle/>
          <a:p>
            <a:r>
              <a:rPr lang="ko-KR" altLang="en-US" dirty="0"/>
              <a:t>이 설정은 네트워크 최적화를 수행할지를 결정하며</a:t>
            </a:r>
            <a:r>
              <a:rPr lang="en-US" altLang="ko-KR" dirty="0"/>
              <a:t>, </a:t>
            </a:r>
            <a:r>
              <a:rPr lang="ko-KR" altLang="en-US" dirty="0"/>
              <a:t>네트워크 대역폭을 특정 </a:t>
            </a:r>
            <a:r>
              <a:rPr lang="en-US" altLang="ko-KR" dirty="0"/>
              <a:t>Mbps </a:t>
            </a:r>
            <a:r>
              <a:rPr lang="ko-KR" altLang="en-US" dirty="0"/>
              <a:t>이하로 제한할 수 있도록 한다</a:t>
            </a:r>
            <a:r>
              <a:rPr lang="en-US" altLang="ko-KR" dirty="0"/>
              <a:t>.</a:t>
            </a:r>
          </a:p>
        </p:txBody>
      </p:sp>
      <p:sp>
        <p:nvSpPr>
          <p:cNvPr id="9" name="TextBox 8">
            <a:extLst>
              <a:ext uri="{FF2B5EF4-FFF2-40B4-BE49-F238E27FC236}">
                <a16:creationId xmlns:a16="http://schemas.microsoft.com/office/drawing/2014/main" id="{C8504644-C3A7-10BE-B964-79164DE4D46E}"/>
              </a:ext>
            </a:extLst>
          </p:cNvPr>
          <p:cNvSpPr txBox="1"/>
          <p:nvPr/>
        </p:nvSpPr>
        <p:spPr>
          <a:xfrm>
            <a:off x="1028700" y="4418905"/>
            <a:ext cx="468630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network_optimization</a:t>
            </a:r>
            <a:r>
              <a:rPr lang="en-US"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네트워크 최적화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2" name="TextBox 7">
            <a:extLst>
              <a:ext uri="{FF2B5EF4-FFF2-40B4-BE49-F238E27FC236}">
                <a16:creationId xmlns:a16="http://schemas.microsoft.com/office/drawing/2014/main" id="{1B1DEF77-6843-0006-4554-2190BC59F3C5}"/>
              </a:ext>
            </a:extLst>
          </p:cNvPr>
          <p:cNvSpPr txBox="1"/>
          <p:nvPr/>
        </p:nvSpPr>
        <p:spPr>
          <a:xfrm>
            <a:off x="979378" y="6356435"/>
            <a:ext cx="7250222" cy="553998"/>
          </a:xfrm>
          <a:prstGeom prst="rect">
            <a:avLst/>
          </a:prstGeom>
        </p:spPr>
        <p:txBody>
          <a:bodyPr wrap="square" lIns="0" tIns="0" rIns="0" bIns="0" rtlCol="0" anchor="t">
            <a:spAutoFit/>
          </a:bodyPr>
          <a:lstStyle/>
          <a:p>
            <a:r>
              <a:rPr lang="ko-KR" altLang="en-US" dirty="0"/>
              <a:t>이 설정이 적용된 </a:t>
            </a:r>
            <a:r>
              <a:rPr lang="en-US" altLang="ko-KR" dirty="0"/>
              <a:t>JSON </a:t>
            </a:r>
            <a:r>
              <a:rPr lang="ko-KR" altLang="en-US" dirty="0"/>
              <a:t>파일에서 해당 필수 항목 중 하나라도 빠져 있다면</a:t>
            </a:r>
            <a:r>
              <a:rPr lang="en-US" altLang="ko-KR" dirty="0"/>
              <a:t>, </a:t>
            </a:r>
            <a:r>
              <a:rPr lang="en-US" altLang="ko-KR" dirty="0" err="1"/>
              <a:t>jsonschema</a:t>
            </a:r>
            <a:r>
              <a:rPr lang="ko-KR" altLang="en-US" dirty="0"/>
              <a:t>를 이용한 유효성 검사에서 오류가 발생한다</a:t>
            </a:r>
            <a:r>
              <a:rPr lang="en-US" altLang="ko-KR" dirty="0"/>
              <a:t>.</a:t>
            </a:r>
          </a:p>
        </p:txBody>
      </p:sp>
      <p:sp>
        <p:nvSpPr>
          <p:cNvPr id="13" name="TextBox 12">
            <a:extLst>
              <a:ext uri="{FF2B5EF4-FFF2-40B4-BE49-F238E27FC236}">
                <a16:creationId xmlns:a16="http://schemas.microsoft.com/office/drawing/2014/main" id="{E3B57DD9-5089-05C0-35DF-DEAC4E87D3C9}"/>
              </a:ext>
            </a:extLst>
          </p:cNvPr>
          <p:cNvSpPr txBox="1"/>
          <p:nvPr/>
        </p:nvSpPr>
        <p:spPr>
          <a:xfrm>
            <a:off x="979378" y="5854360"/>
            <a:ext cx="468630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맨 마지막줄 </a:t>
            </a:r>
            <a:r>
              <a:rPr lang="en-US" altLang="ko-KR" sz="1800" b="1" dirty="0">
                <a:solidFill>
                  <a:srgbClr val="000000"/>
                </a:solidFill>
                <a:latin typeface="Source Han Sans KR Bold"/>
                <a:ea typeface="Source Han Sans KR Bold"/>
                <a:cs typeface="Source Han Sans KR Bold"/>
                <a:sym typeface="Source Han Sans KR Bold"/>
              </a:rPr>
              <a:t>required</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1761607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6F51B-A2C2-3D1A-1A45-E3F1695239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EBDBED-D698-4BC0-B735-26AAC59AA66F}"/>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F32C84F1-283C-B8CA-D801-E647063BC89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79372CA5-940B-3410-09CE-D5381C615D4B}"/>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61D25BD-443B-61FA-148D-BD073E393787}"/>
              </a:ext>
            </a:extLst>
          </p:cNvPr>
          <p:cNvSpPr txBox="1"/>
          <p:nvPr/>
        </p:nvSpPr>
        <p:spPr>
          <a:xfrm>
            <a:off x="1028700" y="3578304"/>
            <a:ext cx="7250222" cy="3323987"/>
          </a:xfrm>
          <a:prstGeom prst="rect">
            <a:avLst/>
          </a:prstGeom>
        </p:spPr>
        <p:txBody>
          <a:bodyPr wrap="square" lIns="0" tIns="0" rIns="0" bIns="0" rtlCol="0" anchor="t">
            <a:spAutoFit/>
          </a:bodyPr>
          <a:lstStyle/>
          <a:p>
            <a:r>
              <a:rPr lang="ko-KR" altLang="en-US" dirty="0"/>
              <a:t>코드에 주석대로 설정파일을 로드 후 유효성 검사를 실시함</a:t>
            </a:r>
            <a:r>
              <a:rPr lang="en-US" altLang="ko-KR" dirty="0"/>
              <a:t>.</a:t>
            </a:r>
          </a:p>
          <a:p>
            <a:endParaRPr lang="en-US" altLang="ko-KR" dirty="0"/>
          </a:p>
          <a:p>
            <a:pPr marL="285750" indent="-285750">
              <a:buFont typeface="Wingdings" panose="05000000000000000000" pitchFamily="2" charset="2"/>
              <a:buChar char="l"/>
            </a:pPr>
            <a:r>
              <a:rPr lang="ko-KR" altLang="en-US" dirty="0"/>
              <a:t>설정 파일</a:t>
            </a:r>
            <a:r>
              <a:rPr lang="en-US" altLang="ko-KR" dirty="0"/>
              <a:t>(</a:t>
            </a:r>
            <a:r>
              <a:rPr lang="en-US" altLang="ko-KR" dirty="0" err="1"/>
              <a:t>settings.json</a:t>
            </a:r>
            <a:r>
              <a:rPr lang="en-US" altLang="ko-KR" dirty="0"/>
              <a:t>)</a:t>
            </a:r>
            <a:r>
              <a:rPr lang="ko-KR" altLang="en-US" dirty="0"/>
              <a:t>을 로드</a:t>
            </a:r>
            <a:endParaRPr lang="en-US" altLang="ko-KR" dirty="0"/>
          </a:p>
          <a:p>
            <a:pPr marL="285750" indent="-285750">
              <a:buFont typeface="Wingdings" panose="05000000000000000000" pitchFamily="2" charset="2"/>
              <a:buChar char="l"/>
            </a:pPr>
            <a:r>
              <a:rPr lang="en-US" altLang="ko-KR" dirty="0"/>
              <a:t>JSON </a:t>
            </a:r>
            <a:r>
              <a:rPr lang="ko-KR" altLang="en-US" dirty="0"/>
              <a:t>파일의 형식이 </a:t>
            </a:r>
            <a:r>
              <a:rPr lang="ko-KR" altLang="en-US" dirty="0" err="1"/>
              <a:t>올바른지</a:t>
            </a:r>
            <a:r>
              <a:rPr lang="ko-KR" altLang="en-US" dirty="0"/>
              <a:t> 확인</a:t>
            </a:r>
            <a:endParaRPr lang="en-US" altLang="ko-KR" dirty="0"/>
          </a:p>
          <a:p>
            <a:pPr marL="285750" indent="-285750">
              <a:buFont typeface="Wingdings" panose="05000000000000000000" pitchFamily="2" charset="2"/>
              <a:buChar char="l"/>
            </a:pPr>
            <a:r>
              <a:rPr lang="en-US" altLang="ko-KR" dirty="0" err="1"/>
              <a:t>jsonschema</a:t>
            </a:r>
            <a:r>
              <a:rPr lang="ko-KR" altLang="en-US" dirty="0"/>
              <a:t>를 사용해 설정 값이 스키마에 맞는지 검증</a:t>
            </a:r>
            <a:endParaRPr lang="en-US" altLang="ko-KR" dirty="0"/>
          </a:p>
          <a:p>
            <a:pPr marL="285750" indent="-285750">
              <a:buFont typeface="Wingdings" panose="05000000000000000000" pitchFamily="2" charset="2"/>
              <a:buChar char="l"/>
            </a:pPr>
            <a:r>
              <a:rPr lang="ko-KR" altLang="en-US" dirty="0"/>
              <a:t>유효한 경우 설정 값을 반환</a:t>
            </a:r>
            <a:endParaRPr lang="en-US" altLang="ko-KR" dirty="0"/>
          </a:p>
          <a:p>
            <a:pPr marL="285750" indent="-285750">
              <a:buFont typeface="Wingdings" panose="05000000000000000000" pitchFamily="2" charset="2"/>
              <a:buChar char="l"/>
            </a:pPr>
            <a:endParaRPr lang="en-US" altLang="ko-KR" dirty="0"/>
          </a:p>
          <a:p>
            <a:r>
              <a:rPr lang="ko-KR" altLang="en-US" dirty="0"/>
              <a:t>세부동작 순서</a:t>
            </a:r>
            <a:endParaRPr lang="en-US" altLang="ko-KR" dirty="0"/>
          </a:p>
          <a:p>
            <a:r>
              <a:rPr lang="en-US" altLang="ko-KR" dirty="0"/>
              <a:t>-&gt;</a:t>
            </a:r>
            <a:r>
              <a:rPr lang="ko-KR" altLang="en-US" dirty="0"/>
              <a:t>설정 파일 존재 여부 확인</a:t>
            </a:r>
            <a:endParaRPr lang="en-US" altLang="ko-KR" dirty="0"/>
          </a:p>
          <a:p>
            <a:r>
              <a:rPr lang="en-US" altLang="ko-KR" dirty="0"/>
              <a:t>-&gt;JSON </a:t>
            </a:r>
            <a:r>
              <a:rPr lang="ko-KR" altLang="en-US" dirty="0"/>
              <a:t>파일 읽기</a:t>
            </a:r>
            <a:endParaRPr lang="en-US" altLang="ko-KR" dirty="0"/>
          </a:p>
          <a:p>
            <a:r>
              <a:rPr lang="en-US" altLang="ko-KR" dirty="0"/>
              <a:t>-&gt;</a:t>
            </a:r>
            <a:r>
              <a:rPr lang="ko-KR" altLang="en-US" dirty="0"/>
              <a:t>설정 값 유효성 검사</a:t>
            </a:r>
            <a:endParaRPr lang="en-US" altLang="ko-KR" dirty="0"/>
          </a:p>
          <a:p>
            <a:r>
              <a:rPr lang="en-US" altLang="ko-KR" dirty="0"/>
              <a:t>-&gt;</a:t>
            </a:r>
            <a:r>
              <a:rPr lang="ko-KR" altLang="en-US" dirty="0"/>
              <a:t>유효한 설정 반환</a:t>
            </a:r>
            <a:endParaRPr lang="en-US" altLang="ko-KR" dirty="0"/>
          </a:p>
        </p:txBody>
      </p:sp>
      <p:sp>
        <p:nvSpPr>
          <p:cNvPr id="8" name="TextBox 8">
            <a:extLst>
              <a:ext uri="{FF2B5EF4-FFF2-40B4-BE49-F238E27FC236}">
                <a16:creationId xmlns:a16="http://schemas.microsoft.com/office/drawing/2014/main" id="{A93FF6A2-EF42-2CA9-208D-BC4725EA09F7}"/>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Load_settings</a:t>
            </a:r>
            <a:r>
              <a:rPr lang="en-US" sz="1800" b="1" dirty="0">
                <a:solidFill>
                  <a:srgbClr val="000000"/>
                </a:solidFill>
                <a:latin typeface="Source Han Sans KR Bold"/>
                <a:ea typeface="Source Han Sans KR Bold"/>
                <a:cs typeface="Source Han Sans KR Bold"/>
                <a:sym typeface="Source Han Sans KR Bold"/>
              </a:rPr>
              <a:t>()</a:t>
            </a:r>
          </a:p>
        </p:txBody>
      </p:sp>
      <p:sp>
        <p:nvSpPr>
          <p:cNvPr id="3" name="TextBox 2">
            <a:extLst>
              <a:ext uri="{FF2B5EF4-FFF2-40B4-BE49-F238E27FC236}">
                <a16:creationId xmlns:a16="http://schemas.microsoft.com/office/drawing/2014/main" id="{D86C042A-62CA-B816-863A-E3453A099869}"/>
              </a:ext>
            </a:extLst>
          </p:cNvPr>
          <p:cNvSpPr txBox="1"/>
          <p:nvPr/>
        </p:nvSpPr>
        <p:spPr>
          <a:xfrm>
            <a:off x="9144000" y="2604343"/>
            <a:ext cx="7582332" cy="5078313"/>
          </a:xfrm>
          <a:prstGeom prst="rect">
            <a:avLst/>
          </a:prstGeom>
          <a:noFill/>
          <a:ln>
            <a:solidFill>
              <a:schemeClr val="tx1"/>
            </a:solidFill>
          </a:ln>
        </p:spPr>
        <p:txBody>
          <a:bodyPr wrap="square">
            <a:spAutoFit/>
          </a:bodyPr>
          <a:lstStyle/>
          <a:p>
            <a:r>
              <a:rPr lang="en-US" altLang="ko-KR" dirty="0"/>
              <a:t>def </a:t>
            </a:r>
            <a:r>
              <a:rPr lang="en-US" altLang="ko-KR" dirty="0" err="1"/>
              <a:t>load_settings</a:t>
            </a:r>
            <a:r>
              <a:rPr lang="en-US" altLang="ko-KR" dirty="0"/>
              <a:t>():</a:t>
            </a:r>
          </a:p>
          <a:p>
            <a:r>
              <a:rPr lang="en-US" altLang="ko-KR" dirty="0"/>
              <a:t>    """</a:t>
            </a:r>
            <a:r>
              <a:rPr lang="ko-KR" altLang="en-US" dirty="0"/>
              <a:t>설정 파일을 로드하고 유효성을 검사한 후 반환한다</a:t>
            </a:r>
            <a:r>
              <a:rPr lang="en-US" altLang="ko-KR" dirty="0"/>
              <a:t>."""</a:t>
            </a:r>
          </a:p>
          <a:p>
            <a:r>
              <a:rPr lang="en-US" altLang="ko-KR" dirty="0"/>
              <a:t>    if not </a:t>
            </a:r>
            <a:r>
              <a:rPr lang="en-US" altLang="ko-KR" dirty="0" err="1"/>
              <a:t>CONFIG_PATH.exists</a:t>
            </a:r>
            <a:r>
              <a:rPr lang="en-US" altLang="ko-KR" dirty="0"/>
              <a:t>():</a:t>
            </a:r>
          </a:p>
          <a:p>
            <a:r>
              <a:rPr lang="en-US" altLang="ko-KR" dirty="0"/>
              <a:t>        raise </a:t>
            </a:r>
            <a:r>
              <a:rPr lang="en-US" altLang="ko-KR" dirty="0" err="1"/>
              <a:t>FileNotFoundError</a:t>
            </a:r>
            <a:r>
              <a:rPr lang="en-US" altLang="ko-KR" dirty="0"/>
              <a:t>(f"</a:t>
            </a:r>
            <a:r>
              <a:rPr lang="ko-KR" altLang="en-US" dirty="0"/>
              <a:t>설정 파일 </a:t>
            </a:r>
            <a:r>
              <a:rPr lang="en-US" altLang="ko-KR" dirty="0"/>
              <a:t>{CONFIG_PATH}</a:t>
            </a:r>
            <a:r>
              <a:rPr lang="ko-KR" altLang="en-US" dirty="0"/>
              <a:t>이</a:t>
            </a:r>
            <a:r>
              <a:rPr lang="en-US" altLang="ko-KR" dirty="0"/>
              <a:t>(</a:t>
            </a:r>
            <a:r>
              <a:rPr lang="ko-KR" altLang="en-US" dirty="0"/>
              <a:t>가</a:t>
            </a:r>
            <a:r>
              <a:rPr lang="en-US" altLang="ko-KR" dirty="0"/>
              <a:t>) </a:t>
            </a:r>
            <a:r>
              <a:rPr lang="ko-KR" altLang="en-US" dirty="0"/>
              <a:t>존재하지 않습니다</a:t>
            </a:r>
            <a:r>
              <a:rPr lang="en-US" altLang="ko-KR" dirty="0"/>
              <a:t>.")</a:t>
            </a:r>
          </a:p>
          <a:p>
            <a:r>
              <a:rPr lang="en-US" altLang="ko-KR" dirty="0"/>
              <a:t>    </a:t>
            </a:r>
          </a:p>
          <a:p>
            <a:r>
              <a:rPr lang="en-US" altLang="ko-KR" dirty="0"/>
              <a:t>    with </a:t>
            </a:r>
            <a:r>
              <a:rPr lang="en-US" altLang="ko-KR" dirty="0" err="1"/>
              <a:t>CONFIG_PATH.open</a:t>
            </a:r>
            <a:r>
              <a:rPr lang="en-US" altLang="ko-KR" dirty="0"/>
              <a:t>("r", encoding="utf-8") as file:</a:t>
            </a:r>
          </a:p>
          <a:p>
            <a:r>
              <a:rPr lang="en-US" altLang="ko-KR" dirty="0"/>
              <a:t>        try:</a:t>
            </a:r>
          </a:p>
          <a:p>
            <a:r>
              <a:rPr lang="en-US" altLang="ko-KR" dirty="0"/>
              <a:t>            settings = </a:t>
            </a:r>
            <a:r>
              <a:rPr lang="en-US" altLang="ko-KR" dirty="0" err="1"/>
              <a:t>json.load</a:t>
            </a:r>
            <a:r>
              <a:rPr lang="en-US" altLang="ko-KR" dirty="0"/>
              <a:t>(file)</a:t>
            </a:r>
          </a:p>
          <a:p>
            <a:r>
              <a:rPr lang="en-US" altLang="ko-KR" dirty="0"/>
              <a:t>        except </a:t>
            </a:r>
            <a:r>
              <a:rPr lang="en-US" altLang="ko-KR" dirty="0" err="1"/>
              <a:t>json.JSONDecodeError</a:t>
            </a:r>
            <a:r>
              <a:rPr lang="en-US" altLang="ko-KR" dirty="0"/>
              <a:t> as e:</a:t>
            </a:r>
          </a:p>
          <a:p>
            <a:r>
              <a:rPr lang="en-US" altLang="ko-KR" dirty="0"/>
              <a:t>            raise </a:t>
            </a:r>
            <a:r>
              <a:rPr lang="en-US" altLang="ko-KR" dirty="0" err="1"/>
              <a:t>ValueError</a:t>
            </a:r>
            <a:r>
              <a:rPr lang="en-US" altLang="ko-KR" dirty="0"/>
              <a:t>(f"</a:t>
            </a:r>
            <a:r>
              <a:rPr lang="ko-KR" altLang="en-US" dirty="0"/>
              <a:t>설정 파일의 </a:t>
            </a:r>
            <a:r>
              <a:rPr lang="en-US" altLang="ko-KR" dirty="0"/>
              <a:t>JSON </a:t>
            </a:r>
            <a:r>
              <a:rPr lang="ko-KR" altLang="en-US" dirty="0"/>
              <a:t>형식이 올바르지 않습니다</a:t>
            </a:r>
            <a:r>
              <a:rPr lang="en-US" altLang="ko-KR" dirty="0"/>
              <a:t>: {e}")</a:t>
            </a:r>
          </a:p>
          <a:p>
            <a:r>
              <a:rPr lang="en-US" altLang="ko-KR" dirty="0"/>
              <a:t>    </a:t>
            </a:r>
          </a:p>
          <a:p>
            <a:r>
              <a:rPr lang="en-US" altLang="ko-KR" dirty="0"/>
              <a:t>    try:</a:t>
            </a:r>
          </a:p>
          <a:p>
            <a:r>
              <a:rPr lang="en-US" altLang="ko-KR" dirty="0"/>
              <a:t>        validate(instance=settings, schema=CONFIG_SCHEMA)</a:t>
            </a:r>
          </a:p>
          <a:p>
            <a:r>
              <a:rPr lang="en-US" altLang="ko-KR" dirty="0"/>
              <a:t>    except </a:t>
            </a:r>
            <a:r>
              <a:rPr lang="en-US" altLang="ko-KR" dirty="0" err="1"/>
              <a:t>jsonschema.exceptions.ValidationError</a:t>
            </a:r>
            <a:r>
              <a:rPr lang="en-US" altLang="ko-KR" dirty="0"/>
              <a:t> as e:</a:t>
            </a:r>
          </a:p>
          <a:p>
            <a:r>
              <a:rPr lang="en-US" altLang="ko-KR" dirty="0"/>
              <a:t>        raise </a:t>
            </a:r>
            <a:r>
              <a:rPr lang="en-US" altLang="ko-KR" dirty="0" err="1"/>
              <a:t>ValueError</a:t>
            </a:r>
            <a:r>
              <a:rPr lang="en-US" altLang="ko-KR" dirty="0"/>
              <a:t>(f"</a:t>
            </a:r>
            <a:r>
              <a:rPr lang="ko-KR" altLang="en-US" dirty="0"/>
              <a:t>설정 파일 유효성 검사 실패</a:t>
            </a:r>
            <a:r>
              <a:rPr lang="en-US" altLang="ko-KR" dirty="0"/>
              <a:t>: {e}")</a:t>
            </a:r>
          </a:p>
          <a:p>
            <a:r>
              <a:rPr lang="en-US" altLang="ko-KR" dirty="0"/>
              <a:t>    </a:t>
            </a:r>
          </a:p>
          <a:p>
            <a:r>
              <a:rPr lang="en-US" altLang="ko-KR" dirty="0"/>
              <a:t>    return settings</a:t>
            </a:r>
          </a:p>
        </p:txBody>
      </p:sp>
    </p:spTree>
    <p:extLst>
      <p:ext uri="{BB962C8B-B14F-4D97-AF65-F5344CB8AC3E}">
        <p14:creationId xmlns:p14="http://schemas.microsoft.com/office/powerpoint/2010/main" val="1826723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9F82E-35EA-5C76-7748-791D5396ACB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CCE7341-6A3A-35B4-5E4F-9772DC1D0DEC}"/>
              </a:ext>
            </a:extLst>
          </p:cNvPr>
          <p:cNvSpPr txBox="1"/>
          <p:nvPr/>
        </p:nvSpPr>
        <p:spPr>
          <a:xfrm>
            <a:off x="1028700" y="971550"/>
            <a:ext cx="11163300" cy="1031757"/>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3 – config.py </a:t>
            </a:r>
            <a:r>
              <a:rPr lang="ko-KR" altLang="en-US" sz="3000" b="1" dirty="0">
                <a:solidFill>
                  <a:srgbClr val="000000"/>
                </a:solidFill>
                <a:latin typeface="Inter Bold"/>
                <a:ea typeface="Inter Bold"/>
                <a:cs typeface="Inter Bold"/>
                <a:sym typeface="Inter Bold"/>
              </a:rPr>
              <a:t>테스트용 코드 추가 </a:t>
            </a:r>
            <a:r>
              <a:rPr lang="en-US" altLang="ko-KR" sz="3000" b="1" dirty="0">
                <a:solidFill>
                  <a:srgbClr val="000000"/>
                </a:solidFill>
                <a:latin typeface="Inter Bold"/>
                <a:ea typeface="Inter Bold"/>
                <a:cs typeface="Inter Bold"/>
                <a:sym typeface="Inter Bold"/>
              </a:rPr>
              <a:t>+</a:t>
            </a:r>
            <a:r>
              <a:rPr lang="en-US" altLang="ko-KR" sz="3000" b="1" dirty="0" err="1">
                <a:solidFill>
                  <a:srgbClr val="000000"/>
                </a:solidFill>
                <a:latin typeface="Inter Bold"/>
                <a:ea typeface="Inter Bold"/>
                <a:cs typeface="Inter Bold"/>
                <a:sym typeface="Inter Bold"/>
              </a:rPr>
              <a:t>init</a:t>
            </a:r>
            <a:r>
              <a:rPr lang="ko-KR" altLang="en-US" sz="3000" b="1" dirty="0">
                <a:solidFill>
                  <a:srgbClr val="000000"/>
                </a:solidFill>
                <a:latin typeface="Inter Bold"/>
                <a:ea typeface="Inter Bold"/>
                <a:cs typeface="Inter Bold"/>
                <a:sym typeface="Inter Bold"/>
              </a:rPr>
              <a:t>추가</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EB699680-0DD4-EE56-D8CD-2BFE504A9FCC}"/>
              </a:ext>
            </a:extLst>
          </p:cNvPr>
          <p:cNvSpPr/>
          <p:nvPr/>
        </p:nvSpPr>
        <p:spPr>
          <a:xfrm flipV="1">
            <a:off x="0" y="3314700"/>
            <a:ext cx="6934200" cy="2034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DBBDB52B-0031-E903-FE4D-BB17FF2B2599}"/>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B28A7F74-45A0-7C33-B5EA-0B32966AB33A}"/>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DA1F0620-C756-CB24-FCC5-5EA111CB0F97}"/>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9AF4C1C6-5791-1329-3116-41EB6B0C4C5F}"/>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86E660DD-F53E-7236-F8D3-BD4A75110185}"/>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C9D622EC-D16A-242C-5B97-5570F5DF09F2}"/>
              </a:ext>
            </a:extLst>
          </p:cNvPr>
          <p:cNvSpPr txBox="1"/>
          <p:nvPr/>
        </p:nvSpPr>
        <p:spPr>
          <a:xfrm>
            <a:off x="7545668" y="2400300"/>
            <a:ext cx="9767176" cy="6712350"/>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b="1" dirty="0">
                <a:latin typeface="Source Han Sans KR Bold" panose="020B0600000101010101" charset="-127"/>
                <a:ea typeface="Source Han Sans KR Bold" panose="020B0600000101010101" charset="-127"/>
              </a:rPr>
              <a:t>설정 로드 및 유효성 검사</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설정값</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config_builder.py #</a:t>
            </a:r>
            <a:r>
              <a:rPr lang="ko-KR" altLang="en-US" b="1" dirty="0">
                <a:latin typeface="Source Han Sans KR Bold" panose="020B0600000101010101" charset="-127"/>
                <a:ea typeface="Source Han Sans KR Bold" panose="020B0600000101010101" charset="-127"/>
              </a:rPr>
              <a:t>정보 수집 및 설정 파일 생성</a:t>
            </a:r>
            <a:endParaRPr lang="en-US" altLang="ko-KR" b="1" dirty="0">
              <a:latin typeface="Source Han Sans KR Bold" panose="020B0600000101010101" charset="-127"/>
              <a:ea typeface="Source Han Sans KR Bold" panose="020B0600000101010101" charset="-127"/>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__init__.py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test_config.py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Tree>
    <p:extLst>
      <p:ext uri="{BB962C8B-B14F-4D97-AF65-F5344CB8AC3E}">
        <p14:creationId xmlns:p14="http://schemas.microsoft.com/office/powerpoint/2010/main" val="814123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68AFA-CBFC-F19A-1BC6-64B134D79E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136547-3B81-E0A2-57F6-4AACA10ACD5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1081CA05-FFD6-4F6D-132D-EE995B57375A}"/>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6955F09-F597-963D-D6C4-853C307165F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B7D75C33-EC68-45F0-F62B-025699854067}"/>
              </a:ext>
            </a:extLst>
          </p:cNvPr>
          <p:cNvPicPr>
            <a:picLocks noChangeAspect="1"/>
          </p:cNvPicPr>
          <p:nvPr/>
        </p:nvPicPr>
        <p:blipFill>
          <a:blip r:embed="rId4"/>
          <a:stretch>
            <a:fillRect/>
          </a:stretch>
        </p:blipFill>
        <p:spPr>
          <a:xfrm>
            <a:off x="8915400" y="2871469"/>
            <a:ext cx="6878010" cy="4544059"/>
          </a:xfrm>
          <a:prstGeom prst="rect">
            <a:avLst/>
          </a:prstGeom>
        </p:spPr>
      </p:pic>
      <p:sp>
        <p:nvSpPr>
          <p:cNvPr id="9" name="TextBox 18">
            <a:extLst>
              <a:ext uri="{FF2B5EF4-FFF2-40B4-BE49-F238E27FC236}">
                <a16:creationId xmlns:a16="http://schemas.microsoft.com/office/drawing/2014/main" id="{20955E6E-262D-205D-3F43-4E1863552E7D}"/>
              </a:ext>
            </a:extLst>
          </p:cNvPr>
          <p:cNvSpPr txBox="1"/>
          <p:nvPr/>
        </p:nvSpPr>
        <p:spPr>
          <a:xfrm>
            <a:off x="1480120" y="4993330"/>
            <a:ext cx="9767176" cy="30033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Test_config.py</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사용하기 위해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pytest</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install</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Tree>
    <p:extLst>
      <p:ext uri="{BB962C8B-B14F-4D97-AF65-F5344CB8AC3E}">
        <p14:creationId xmlns:p14="http://schemas.microsoft.com/office/powerpoint/2010/main" val="3673082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5690C-8B16-08C7-9132-092C9F60BB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3B209D-A5A3-95E7-155F-05C198A248B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43F93128-0991-6FCD-C86C-33F8EEC0EA52}"/>
              </a:ext>
            </a:extLst>
          </p:cNvPr>
          <p:cNvSpPr txBox="1"/>
          <p:nvPr/>
        </p:nvSpPr>
        <p:spPr>
          <a:xfrm>
            <a:off x="992256" y="2985056"/>
            <a:ext cx="10858501" cy="2216184"/>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en-US" altLang="ko-KR" dirty="0"/>
              <a:t>Firewall </a:t>
            </a:r>
            <a:r>
              <a:rPr lang="ko-KR" altLang="en-US" dirty="0"/>
              <a:t>설정</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포트 접근 제한 및 </a:t>
            </a:r>
            <a:r>
              <a:rPr lang="en-US" altLang="ko-KR" dirty="0">
                <a:solidFill>
                  <a:srgbClr val="000000"/>
                </a:solidFill>
                <a:latin typeface="+mn-ea"/>
                <a:cs typeface="Source Han Sans KR"/>
                <a:sym typeface="Source Han Sans KR"/>
              </a:rPr>
              <a:t>IP </a:t>
            </a:r>
            <a:r>
              <a:rPr lang="ko-KR" altLang="en-US" dirty="0">
                <a:solidFill>
                  <a:srgbClr val="000000"/>
                </a:solidFill>
                <a:latin typeface="+mn-ea"/>
                <a:cs typeface="Source Han Sans KR"/>
                <a:sym typeface="Source Han Sans KR"/>
              </a:rPr>
              <a:t>기반 차단 설정</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enableufw</a:t>
            </a:r>
            <a:r>
              <a:rPr lang="en-US" altLang="ko-KR" dirty="0">
                <a:solidFill>
                  <a:srgbClr val="000000"/>
                </a:solidFill>
                <a:latin typeface="+mn-ea"/>
                <a:cs typeface="Source Han Sans KR"/>
                <a:sym typeface="Source Han Sans KR"/>
              </a:rPr>
              <a:t> allow 22</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외부 공격 방어 및 포트 스캐닝 방지</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t>SSH </a:t>
            </a:r>
            <a:r>
              <a:rPr lang="ko-KR" altLang="en-US" dirty="0"/>
              <a:t>설정 강화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루트 로그인 차단 및 포트 변경</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무차별 대입 공격</a:t>
            </a:r>
            <a:r>
              <a:rPr lang="en-US" altLang="ko-KR" sz="1800" dirty="0">
                <a:solidFill>
                  <a:srgbClr val="000000"/>
                </a:solidFill>
                <a:latin typeface="+mn-ea"/>
                <a:cs typeface="Source Han Sans KR"/>
                <a:sym typeface="Source Han Sans KR"/>
              </a:rPr>
              <a:t>(Brute Force Attack) </a:t>
            </a:r>
            <a:r>
              <a:rPr lang="ko-KR" altLang="en-US" sz="1800" dirty="0">
                <a:solidFill>
                  <a:srgbClr val="000000"/>
                </a:solidFill>
                <a:latin typeface="+mn-ea"/>
                <a:cs typeface="Source Han Sans KR"/>
                <a:sym typeface="Source Han Sans KR"/>
              </a:rPr>
              <a:t>방어</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8326338E-9C1B-4EA3-1672-E0D835D1D787}"/>
              </a:ext>
            </a:extLst>
          </p:cNvPr>
          <p:cNvSpPr txBox="1"/>
          <p:nvPr/>
        </p:nvSpPr>
        <p:spPr>
          <a:xfrm>
            <a:off x="1028698" y="2337691"/>
            <a:ext cx="4152901" cy="299121"/>
          </a:xfrm>
          <a:prstGeom prst="rect">
            <a:avLst/>
          </a:prstGeom>
        </p:spPr>
        <p:txBody>
          <a:bodyPr wrap="square" lIns="0" tIns="0" rIns="0" bIns="0" rtlCol="0" anchor="t">
            <a:spAutoFit/>
          </a:bodyPr>
          <a:lstStyle/>
          <a:p>
            <a:pPr algn="l">
              <a:lnSpc>
                <a:spcPts val="2520"/>
              </a:lnSpc>
            </a:pPr>
            <a:r>
              <a:rPr lang="ko-KR" altLang="en-US" b="1" dirty="0"/>
              <a:t>보안 강화 </a:t>
            </a:r>
            <a:r>
              <a:rPr lang="en-US" altLang="ko-KR" b="1" dirty="0"/>
              <a:t>(</a:t>
            </a:r>
            <a:r>
              <a:rPr lang="ko-KR" altLang="en-US" b="1" dirty="0"/>
              <a:t>보안 최적화</a:t>
            </a:r>
            <a:r>
              <a:rPr lang="en-US" altLang="ko-KR" b="1" dirty="0"/>
              <a:t>)</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CC0ACC3E-AE54-D5A1-677D-FC406C54C942}"/>
              </a:ext>
            </a:extLst>
          </p:cNvPr>
          <p:cNvSpPr txBox="1"/>
          <p:nvPr/>
        </p:nvSpPr>
        <p:spPr>
          <a:xfrm>
            <a:off x="1028699" y="6523991"/>
            <a:ext cx="9751944" cy="2216184"/>
          </a:xfrm>
          <a:prstGeom prst="rect">
            <a:avLst/>
          </a:prstGeom>
        </p:spPr>
        <p:txBody>
          <a:bodyPr wrap="square" lIns="0" tIns="0" rIns="0" bIns="0" rtlCol="0" anchor="t">
            <a:spAutoFit/>
          </a:bodyPr>
          <a:lstStyle/>
          <a:p>
            <a:pPr marL="342900" indent="-342900" algn="l">
              <a:lnSpc>
                <a:spcPts val="2520"/>
              </a:lnSpc>
              <a:buAutoNum type="arabicDbPeriod"/>
            </a:pPr>
            <a:r>
              <a:rPr lang="ko-KR" altLang="en-US" dirty="0"/>
              <a:t>디스크 조각 모음 </a:t>
            </a:r>
            <a:r>
              <a:rPr lang="en-US" altLang="ko-KR" dirty="0"/>
              <a:t>(Ext4 </a:t>
            </a:r>
            <a:r>
              <a:rPr lang="ko-KR" altLang="en-US" dirty="0"/>
              <a:t>기준</a:t>
            </a:r>
            <a:r>
              <a:rPr lang="en-US" altLang="ko-KR" dirty="0"/>
              <a:t>)</a:t>
            </a: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데이터의 위치를 최적화해 디스크 접근 속도를 향상</a:t>
            </a:r>
            <a:endParaRPr lang="en-US" altLang="ko-KR" dirty="0">
              <a:latin typeface="+mn-ea"/>
            </a:endParaRPr>
          </a:p>
          <a:p>
            <a:pPr algn="l">
              <a:lnSpc>
                <a:spcPts val="2520"/>
              </a:lnSpc>
            </a:pPr>
            <a:r>
              <a:rPr lang="ko-KR" altLang="en-US" dirty="0">
                <a:latin typeface="+mn-ea"/>
              </a:rPr>
              <a:t>　　　　예시 명령어</a:t>
            </a:r>
            <a:r>
              <a:rPr lang="en-US" altLang="ko-KR" dirty="0">
                <a:latin typeface="+mn-ea"/>
              </a:rPr>
              <a:t>:e4defrag /</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파일 조각화 방지 및 읽기</a:t>
            </a:r>
            <a:r>
              <a:rPr lang="en-US" altLang="ko-KR" dirty="0">
                <a:latin typeface="+mn-ea"/>
              </a:rPr>
              <a:t>/</a:t>
            </a:r>
            <a:r>
              <a:rPr lang="ko-KR" altLang="en-US" dirty="0">
                <a:latin typeface="+mn-ea"/>
              </a:rPr>
              <a:t>쓰기 속도 개선</a:t>
            </a:r>
            <a:endParaRPr lang="en-US" altLang="ko-KR" dirty="0">
              <a:latin typeface="+mn-ea"/>
            </a:endParaRPr>
          </a:p>
          <a:p>
            <a:pPr algn="l">
              <a:lnSpc>
                <a:spcPts val="2520"/>
              </a:lnSpc>
            </a:pPr>
            <a:r>
              <a:rPr lang="ko-KR" altLang="en-US" dirty="0">
                <a:latin typeface="+mn-ea"/>
              </a:rPr>
              <a:t>２．　</a:t>
            </a:r>
            <a:r>
              <a:rPr lang="en-US" altLang="ko-KR" dirty="0" err="1"/>
              <a:t>Inode</a:t>
            </a:r>
            <a:r>
              <a:rPr lang="en-US" altLang="ko-KR" dirty="0"/>
              <a:t> </a:t>
            </a:r>
            <a:r>
              <a:rPr lang="ko-KR" altLang="en-US" dirty="0"/>
              <a:t>테이블 정리</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비효율적으로 사용된 </a:t>
            </a:r>
            <a:r>
              <a:rPr lang="en-US" altLang="ko-KR" sz="1800" dirty="0" err="1">
                <a:solidFill>
                  <a:srgbClr val="000000"/>
                </a:solidFill>
                <a:latin typeface="+mn-ea"/>
                <a:cs typeface="Source Han Sans KR"/>
                <a:sym typeface="Source Han Sans KR"/>
              </a:rPr>
              <a:t>Inode</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정보를 재구성</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파일 시스템 성능 향상</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D90EFE0C-74FC-978E-7DD4-F2FFBFD16E2F}"/>
              </a:ext>
            </a:extLst>
          </p:cNvPr>
          <p:cNvSpPr txBox="1"/>
          <p:nvPr/>
        </p:nvSpPr>
        <p:spPr>
          <a:xfrm>
            <a:off x="1028700" y="971550"/>
            <a:ext cx="88011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a:t>
            </a:r>
            <a:r>
              <a:rPr lang="ko-KR" altLang="en-US" sz="3000" b="1" u="none" strike="noStrike" dirty="0" err="1">
                <a:solidFill>
                  <a:srgbClr val="000000"/>
                </a:solidFill>
                <a:latin typeface="Inter Bold"/>
                <a:ea typeface="Inter Bold"/>
                <a:cs typeface="Inter Bold"/>
                <a:sym typeface="Inter Bold"/>
              </a:rPr>
              <a:t>정의（구현할</a:t>
            </a:r>
            <a:r>
              <a:rPr lang="ko-KR" altLang="en-US" sz="3000" b="1" u="none" strike="noStrike" dirty="0">
                <a:solidFill>
                  <a:srgbClr val="000000"/>
                </a:solidFill>
                <a:latin typeface="Inter Bold"/>
                <a:ea typeface="Inter Bold"/>
                <a:cs typeface="Inter Bold"/>
                <a:sym typeface="Inter Bold"/>
              </a:rPr>
              <a:t>　지　정확하지　않음）</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773C6A6F-8DC8-519E-2D8D-8653FBFE2052}"/>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1304891F-577F-8FDA-4FDF-A7852E774F2B}"/>
              </a:ext>
            </a:extLst>
          </p:cNvPr>
          <p:cNvSpPr txBox="1"/>
          <p:nvPr/>
        </p:nvSpPr>
        <p:spPr>
          <a:xfrm>
            <a:off x="992256" y="5878130"/>
            <a:ext cx="2019300" cy="299121"/>
          </a:xfrm>
          <a:prstGeom prst="rect">
            <a:avLst/>
          </a:prstGeom>
        </p:spPr>
        <p:txBody>
          <a:bodyPr wrap="square" lIns="0" tIns="0" rIns="0" bIns="0" rtlCol="0" anchor="t">
            <a:spAutoFit/>
          </a:bodyPr>
          <a:lstStyle/>
          <a:p>
            <a:pPr algn="l">
              <a:lnSpc>
                <a:spcPts val="2520"/>
              </a:lnSpc>
            </a:pPr>
            <a:r>
              <a:rPr lang="ko-KR" altLang="en-US" b="1" dirty="0"/>
              <a:t>디스크 최적화</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1077759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8F938-9AE5-BD35-F81E-C47AA9424E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567979-B750-4402-E63F-BD0CFCF70038}"/>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CF6516DA-CDE3-8405-C9B5-3C552611A431}"/>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 name="TextBox 18">
            <a:extLst>
              <a:ext uri="{FF2B5EF4-FFF2-40B4-BE49-F238E27FC236}">
                <a16:creationId xmlns:a16="http://schemas.microsoft.com/office/drawing/2014/main" id="{894ED858-97DD-09C6-B3F4-C02163C20F7F}"/>
              </a:ext>
            </a:extLst>
          </p:cNvPr>
          <p:cNvSpPr txBox="1"/>
          <p:nvPr/>
        </p:nvSpPr>
        <p:spPr>
          <a:xfrm>
            <a:off x="2133600" y="4973050"/>
            <a:ext cx="9767176"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유효성검증을 위한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jsonschema</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 없어서 오류발생</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install</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pic>
        <p:nvPicPr>
          <p:cNvPr id="7" name="그림 6">
            <a:extLst>
              <a:ext uri="{FF2B5EF4-FFF2-40B4-BE49-F238E27FC236}">
                <a16:creationId xmlns:a16="http://schemas.microsoft.com/office/drawing/2014/main" id="{E7E38374-269C-CA77-A577-C73F2EB021B6}"/>
              </a:ext>
            </a:extLst>
          </p:cNvPr>
          <p:cNvPicPr>
            <a:picLocks noChangeAspect="1"/>
          </p:cNvPicPr>
          <p:nvPr/>
        </p:nvPicPr>
        <p:blipFill>
          <a:blip r:embed="rId4"/>
          <a:stretch>
            <a:fillRect/>
          </a:stretch>
        </p:blipFill>
        <p:spPr>
          <a:xfrm>
            <a:off x="9158748" y="2039200"/>
            <a:ext cx="7020905" cy="6468378"/>
          </a:xfrm>
          <a:prstGeom prst="rect">
            <a:avLst/>
          </a:prstGeom>
        </p:spPr>
      </p:pic>
      <p:sp>
        <p:nvSpPr>
          <p:cNvPr id="8" name="TextBox 5">
            <a:extLst>
              <a:ext uri="{FF2B5EF4-FFF2-40B4-BE49-F238E27FC236}">
                <a16:creationId xmlns:a16="http://schemas.microsoft.com/office/drawing/2014/main" id="{0C109B95-5D03-494A-6EC5-1204C815EC9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Tree>
    <p:extLst>
      <p:ext uri="{BB962C8B-B14F-4D97-AF65-F5344CB8AC3E}">
        <p14:creationId xmlns:p14="http://schemas.microsoft.com/office/powerpoint/2010/main" val="4202284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45199-3759-BA5E-0B6C-3446A67349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3D7C49-A960-FBE0-CAAD-5C61AB39F75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06BDE33A-1A45-49F5-6279-678804BCC98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3BCB18FD-A67E-0A77-A867-89E3D1A76036}"/>
              </a:ext>
            </a:extLst>
          </p:cNvPr>
          <p:cNvPicPr>
            <a:picLocks noChangeAspect="1"/>
          </p:cNvPicPr>
          <p:nvPr/>
        </p:nvPicPr>
        <p:blipFill>
          <a:blip r:embed="rId4"/>
          <a:stretch>
            <a:fillRect/>
          </a:stretch>
        </p:blipFill>
        <p:spPr>
          <a:xfrm>
            <a:off x="10210800" y="3319208"/>
            <a:ext cx="6878010" cy="3648584"/>
          </a:xfrm>
          <a:prstGeom prst="rect">
            <a:avLst/>
          </a:prstGeom>
        </p:spPr>
      </p:pic>
      <p:sp>
        <p:nvSpPr>
          <p:cNvPr id="8" name="TextBox 18">
            <a:extLst>
              <a:ext uri="{FF2B5EF4-FFF2-40B4-BE49-F238E27FC236}">
                <a16:creationId xmlns:a16="http://schemas.microsoft.com/office/drawing/2014/main" id="{DFBF38DE-DA13-D7BF-92A2-DA4F9531159B}"/>
              </a:ext>
            </a:extLst>
          </p:cNvPr>
          <p:cNvSpPr txBox="1"/>
          <p:nvPr/>
        </p:nvSpPr>
        <p:spPr>
          <a:xfrm>
            <a:off x="1256868" y="2781300"/>
            <a:ext cx="9767176" cy="1582741"/>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from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src.utils.config</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import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load_settings</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CONFIG_PATH, CONFIG_SCHEMA</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src.utils.config</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코드로 인해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접근해야하는</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인식하지 못해서 발생</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A0A57D2C-FDCA-9975-8BF4-A495BFCB76A9}"/>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
        <p:nvSpPr>
          <p:cNvPr id="10" name="TextBox 18">
            <a:extLst>
              <a:ext uri="{FF2B5EF4-FFF2-40B4-BE49-F238E27FC236}">
                <a16:creationId xmlns:a16="http://schemas.microsoft.com/office/drawing/2014/main" id="{7C4FB8EF-7DAC-CFFE-D3C4-EF482060E285}"/>
              </a:ext>
            </a:extLst>
          </p:cNvPr>
          <p:cNvSpPr txBox="1"/>
          <p:nvPr/>
        </p:nvSpPr>
        <p:spPr>
          <a:xfrm>
            <a:off x="1278991" y="6919581"/>
            <a:ext cx="9767176" cy="3185744"/>
          </a:xfrm>
          <a:prstGeom prst="rect">
            <a:avLst/>
          </a:prstGeom>
        </p:spPr>
        <p:txBody>
          <a:bodyPr wrap="square" lIns="0" tIns="0" rIns="0" bIns="0" rtlCol="0" anchor="t">
            <a:spAutoFit/>
          </a:bodyPr>
          <a:lstStyle/>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export PYTHONPATH=$(</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pwd</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파이썬 모듈 결로에 추가시도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PYTHONPATH=./</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pytest</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tests/test_config.py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사용해</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추가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Conftest.py</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추가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Conftest.py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내용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자동으로 인식하도록 설정시도</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import sys</a:t>
            </a: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import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sys.path.insert</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(0,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os.path.abspath</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os.path.join</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os.path.dirname</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(__file__),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Test_config.py</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직접경로를 추가하여 해결시도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Tree>
    <p:extLst>
      <p:ext uri="{BB962C8B-B14F-4D97-AF65-F5344CB8AC3E}">
        <p14:creationId xmlns:p14="http://schemas.microsoft.com/office/powerpoint/2010/main" val="140373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2FCA7-7326-B6DC-2E64-8A2A6AF515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7F75A5-B39B-9899-D547-A96191801BA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B6A1DA4B-0857-D8AD-5CD8-F1382AAB03BA}"/>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342D6BF0-F266-1A1C-8EFC-7C0DFD99841B}"/>
              </a:ext>
            </a:extLst>
          </p:cNvPr>
          <p:cNvSpPr txBox="1"/>
          <p:nvPr/>
        </p:nvSpPr>
        <p:spPr>
          <a:xfrm>
            <a:off x="1256868" y="2781300"/>
            <a:ext cx="9767176" cy="2223942"/>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전 코드 해결 시도 중 새로운 오류 발생</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marL="342900" indent="-342900" algn="l">
              <a:lnSpc>
                <a:spcPts val="2520"/>
              </a:lnSpc>
              <a:buAutoNum type="arabicPeriod"/>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min_free_memory_percent</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속성이 누락됨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ValueError</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marL="1257300" lvl="2" indent="-342900">
              <a:lnSpc>
                <a:spcPts val="2520"/>
              </a:lnSpc>
              <a:buAutoNum type="arabicPeriod"/>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lvl="1">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memory_optimization</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부분에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min_free_memory_percent</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20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2.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original_config_backup</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변수가 정의되지 않음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NameError</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1. test_config.py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부분 문제인데 코드를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다른형식으로</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다시짜</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문제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x</a:t>
            </a:r>
          </a:p>
        </p:txBody>
      </p:sp>
      <p:sp>
        <p:nvSpPr>
          <p:cNvPr id="9" name="TextBox 5">
            <a:extLst>
              <a:ext uri="{FF2B5EF4-FFF2-40B4-BE49-F238E27FC236}">
                <a16:creationId xmlns:a16="http://schemas.microsoft.com/office/drawing/2014/main" id="{4C63812C-2145-0AB0-EF0D-1C4B2674160F}"/>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pic>
        <p:nvPicPr>
          <p:cNvPr id="5" name="그림 4">
            <a:extLst>
              <a:ext uri="{FF2B5EF4-FFF2-40B4-BE49-F238E27FC236}">
                <a16:creationId xmlns:a16="http://schemas.microsoft.com/office/drawing/2014/main" id="{59CBF146-22CD-F5A4-C5B7-8A7270C7ECF4}"/>
              </a:ext>
            </a:extLst>
          </p:cNvPr>
          <p:cNvPicPr>
            <a:picLocks noChangeAspect="1"/>
          </p:cNvPicPr>
          <p:nvPr/>
        </p:nvPicPr>
        <p:blipFill>
          <a:blip r:embed="rId4"/>
          <a:stretch>
            <a:fillRect/>
          </a:stretch>
        </p:blipFill>
        <p:spPr>
          <a:xfrm>
            <a:off x="10076912" y="1980057"/>
            <a:ext cx="6954220" cy="6373114"/>
          </a:xfrm>
          <a:prstGeom prst="rect">
            <a:avLst/>
          </a:prstGeom>
        </p:spPr>
      </p:pic>
    </p:spTree>
    <p:extLst>
      <p:ext uri="{BB962C8B-B14F-4D97-AF65-F5344CB8AC3E}">
        <p14:creationId xmlns:p14="http://schemas.microsoft.com/office/powerpoint/2010/main" val="910999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0170E-E746-B29A-78C1-DB973CA231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825A3E4-F037-F864-4D97-552D37B1E8C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4A3A6D1E-12DE-D714-BF16-9184DA34DCC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7BE51147-E64E-C3F3-AB14-79A90C93F6A9}"/>
              </a:ext>
            </a:extLst>
          </p:cNvPr>
          <p:cNvSpPr txBox="1"/>
          <p:nvPr/>
        </p:nvSpPr>
        <p:spPr>
          <a:xfrm>
            <a:off x="1256868" y="2781300"/>
            <a:ext cx="9767176" cy="3506344"/>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 없어서 파이선이 인식하지 못하는 것 같아서 생성</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생성 후 코드 실행 시 생긴 오류</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원인은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의 설정과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의 설정이 달라서 생긴 오류</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을 기준으로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만들었기 때문에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수정</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오류발생</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코드를 수정하면 또 다른 오류가 나온다는 것은 수정을 잘못하고 있을 수도 있음</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435CEEB1-BA2D-EC03-A057-9632442C3CE5}"/>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pic>
        <p:nvPicPr>
          <p:cNvPr id="4" name="그림 3">
            <a:extLst>
              <a:ext uri="{FF2B5EF4-FFF2-40B4-BE49-F238E27FC236}">
                <a16:creationId xmlns:a16="http://schemas.microsoft.com/office/drawing/2014/main" id="{4DA7BB6C-53BC-8D4F-6E54-DAF19ED9E216}"/>
              </a:ext>
            </a:extLst>
          </p:cNvPr>
          <p:cNvPicPr>
            <a:picLocks noChangeAspect="1"/>
          </p:cNvPicPr>
          <p:nvPr/>
        </p:nvPicPr>
        <p:blipFill>
          <a:blip r:embed="rId4"/>
          <a:stretch>
            <a:fillRect/>
          </a:stretch>
        </p:blipFill>
        <p:spPr>
          <a:xfrm>
            <a:off x="9448800" y="2677373"/>
            <a:ext cx="6906589" cy="828791"/>
          </a:xfrm>
          <a:prstGeom prst="rect">
            <a:avLst/>
          </a:prstGeom>
        </p:spPr>
      </p:pic>
      <p:pic>
        <p:nvPicPr>
          <p:cNvPr id="10" name="그림 9">
            <a:extLst>
              <a:ext uri="{FF2B5EF4-FFF2-40B4-BE49-F238E27FC236}">
                <a16:creationId xmlns:a16="http://schemas.microsoft.com/office/drawing/2014/main" id="{C4D877E7-3027-FCF5-8725-2D916C522F30}"/>
              </a:ext>
            </a:extLst>
          </p:cNvPr>
          <p:cNvPicPr>
            <a:picLocks noChangeAspect="1"/>
          </p:cNvPicPr>
          <p:nvPr/>
        </p:nvPicPr>
        <p:blipFill>
          <a:blip r:embed="rId5"/>
          <a:stretch>
            <a:fillRect/>
          </a:stretch>
        </p:blipFill>
        <p:spPr>
          <a:xfrm>
            <a:off x="9443884" y="4881617"/>
            <a:ext cx="6849431" cy="504895"/>
          </a:xfrm>
          <a:prstGeom prst="rect">
            <a:avLst/>
          </a:prstGeom>
        </p:spPr>
      </p:pic>
      <p:pic>
        <p:nvPicPr>
          <p:cNvPr id="12" name="그림 11">
            <a:extLst>
              <a:ext uri="{FF2B5EF4-FFF2-40B4-BE49-F238E27FC236}">
                <a16:creationId xmlns:a16="http://schemas.microsoft.com/office/drawing/2014/main" id="{2EE56E09-2F5C-B91C-BF34-9D2FECBD1BC3}"/>
              </a:ext>
            </a:extLst>
          </p:cNvPr>
          <p:cNvPicPr>
            <a:picLocks noChangeAspect="1"/>
          </p:cNvPicPr>
          <p:nvPr/>
        </p:nvPicPr>
        <p:blipFill>
          <a:blip r:embed="rId6"/>
          <a:stretch>
            <a:fillRect/>
          </a:stretch>
        </p:blipFill>
        <p:spPr>
          <a:xfrm>
            <a:off x="9443884" y="5646466"/>
            <a:ext cx="6878010" cy="495369"/>
          </a:xfrm>
          <a:prstGeom prst="rect">
            <a:avLst/>
          </a:prstGeom>
        </p:spPr>
      </p:pic>
    </p:spTree>
    <p:extLst>
      <p:ext uri="{BB962C8B-B14F-4D97-AF65-F5344CB8AC3E}">
        <p14:creationId xmlns:p14="http://schemas.microsoft.com/office/powerpoint/2010/main" val="483568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8694-31BA-C405-A2E3-69334916D252}"/>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61C5F45D-641A-1DAE-5F2B-0D9022D78FFD}"/>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3FD2B2EE-2057-1473-2FA3-4EAB3D440EFF}"/>
              </a:ext>
            </a:extLst>
          </p:cNvPr>
          <p:cNvGraphicFramePr>
            <a:graphicFrameLocks noGrp="1"/>
          </p:cNvGraphicFramePr>
          <p:nvPr>
            <p:extLst>
              <p:ext uri="{D42A27DB-BD31-4B8C-83A1-F6EECF244321}">
                <p14:modId xmlns:p14="http://schemas.microsoft.com/office/powerpoint/2010/main" val="214201618"/>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err="1"/>
                        <a:t>개발중</a:t>
                      </a:r>
                      <a:r>
                        <a:rPr lang="en-US" altLang="ko-KR" dirty="0"/>
                        <a:t>(90% </a:t>
                      </a:r>
                      <a:r>
                        <a:rPr lang="ko-KR" altLang="en-US" dirty="0"/>
                        <a:t>예상</a:t>
                      </a:r>
                      <a:r>
                        <a:rPr lang="en-US" altLang="ko-KR" dirty="0"/>
                        <a:t>)</a:t>
                      </a:r>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 config.py </a:t>
                      </a:r>
                      <a:r>
                        <a:rPr lang="ko-KR" altLang="en-US" dirty="0"/>
                        <a:t>기능 검증</a:t>
                      </a:r>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최적화 기능 구현</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3004825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6A8BE7A7-7AE1-A4DB-2A14-A9CF9F12FA1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6443CA6-0F19-A401-CD96-158C91EB07B9}"/>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~4</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8B9439B5-4684-4A4C-EC75-9BA62892D9A1}"/>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E5B5B459-F349-0E4F-FDB0-ECB7AFABFBE7}"/>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9A492774-BF7E-A841-DA2A-182627AAE2C6}"/>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BE20B23B-404A-DFDB-F8E8-C99896DCB503}"/>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FA506888-3E90-EC5F-E5CB-1566FF9B3382}"/>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~4</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89576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E779B-E199-490F-1A42-1AF4101005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7EECB53-96E4-077A-0A10-E66CF02507FB}"/>
              </a:ext>
            </a:extLst>
          </p:cNvPr>
          <p:cNvSpPr txBox="1"/>
          <p:nvPr/>
        </p:nvSpPr>
        <p:spPr>
          <a:xfrm>
            <a:off x="1028700" y="971550"/>
            <a:ext cx="11163300" cy="1031757"/>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4 – </a:t>
            </a:r>
            <a:r>
              <a:rPr lang="en-US" altLang="ko-KR" sz="3000" b="1" dirty="0" err="1">
                <a:solidFill>
                  <a:srgbClr val="000000"/>
                </a:solidFill>
                <a:latin typeface="Inter Bold"/>
                <a:ea typeface="Inter Bold"/>
                <a:cs typeface="Inter Bold"/>
                <a:sym typeface="Inter Bold"/>
              </a:rPr>
              <a:t>setting.json</a:t>
            </a:r>
            <a:r>
              <a:rPr lang="en-US" altLang="ko-KR" sz="3000" b="1" dirty="0">
                <a:solidFill>
                  <a:srgbClr val="000000"/>
                </a:solidFill>
                <a:latin typeface="Inter Bold"/>
                <a:ea typeface="Inter Bold"/>
                <a:cs typeface="Inter Bold"/>
                <a:sym typeface="Inter Bold"/>
              </a:rPr>
              <a:t> </a:t>
            </a:r>
            <a:r>
              <a:rPr lang="ko-KR" altLang="en-US" sz="3000" b="1" dirty="0">
                <a:solidFill>
                  <a:srgbClr val="000000"/>
                </a:solidFill>
                <a:latin typeface="Inter Bold"/>
                <a:ea typeface="Inter Bold"/>
                <a:cs typeface="Inter Bold"/>
                <a:sym typeface="Inter Bold"/>
              </a:rPr>
              <a:t>최적화와 복원으로 나눔</a:t>
            </a:r>
            <a:r>
              <a:rPr lang="en-US" altLang="ko-KR" sz="3000" b="1" dirty="0">
                <a:solidFill>
                  <a:srgbClr val="000000"/>
                </a:solidFill>
                <a:latin typeface="Inter Bold"/>
                <a:ea typeface="Inter Bold"/>
                <a:cs typeface="Inter Bold"/>
                <a:sym typeface="Inter Bold"/>
              </a:rPr>
              <a:t>, </a:t>
            </a:r>
            <a:r>
              <a:rPr lang="ko-KR" altLang="en-US" sz="3000" b="1" dirty="0">
                <a:solidFill>
                  <a:srgbClr val="000000"/>
                </a:solidFill>
                <a:latin typeface="Inter Bold"/>
                <a:ea typeface="Inter Bold"/>
                <a:cs typeface="Inter Bold"/>
                <a:sym typeface="Inter Bold"/>
              </a:rPr>
              <a:t>시스템에서 가져오는 정보와 기본적인 설정들을 구분</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73AD8BD9-A97D-D3ED-0DA7-5A12811BE306}"/>
              </a:ext>
            </a:extLst>
          </p:cNvPr>
          <p:cNvSpPr/>
          <p:nvPr/>
        </p:nvSpPr>
        <p:spPr>
          <a:xfrm flipV="1">
            <a:off x="0" y="3314700"/>
            <a:ext cx="6934200" cy="2034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B858F0A5-2DED-767B-D4A3-25C4BEA1FD31}"/>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4537C6BD-E12D-1221-857C-368CDB9AE066}"/>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2C07C4F2-90B4-7036-0FBB-D62D0C3229F7}"/>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046C290B-5DA3-9BB8-5297-9502BDAB5F68}"/>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6EE838C5-6597-8CCD-89EB-359BDE975D20}"/>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33869887-CA48-33D5-CCA0-955EC5470769}"/>
              </a:ext>
            </a:extLst>
          </p:cNvPr>
          <p:cNvSpPr txBox="1"/>
          <p:nvPr/>
        </p:nvSpPr>
        <p:spPr>
          <a:xfrm>
            <a:off x="7545668" y="2400300"/>
            <a:ext cx="9767176" cy="7353552"/>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모듈</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불러오기 클래스</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관련</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system_info.json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수집된 시스템 정보</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 생성 스크립트</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test_config.py</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
        <p:nvSpPr>
          <p:cNvPr id="9" name="TextBox 18">
            <a:extLst>
              <a:ext uri="{FF2B5EF4-FFF2-40B4-BE49-F238E27FC236}">
                <a16:creationId xmlns:a16="http://schemas.microsoft.com/office/drawing/2014/main" id="{E65F12FC-DF40-AD9B-BAD3-488D213A5080}"/>
              </a:ext>
            </a:extLst>
          </p:cNvPr>
          <p:cNvSpPr txBox="1"/>
          <p:nvPr/>
        </p:nvSpPr>
        <p:spPr>
          <a:xfrm>
            <a:off x="685800" y="4352893"/>
            <a:ext cx="5715000" cy="2223942"/>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개발 목표</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system_info.json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시스템 정보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기본 설정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하드코딩된</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최적화 항목 포함</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두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JSON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생성</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일부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GUI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기능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파일을 로드하고 사용자 선택에 따라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덮어쓰기</a:t>
            </a:r>
          </a:p>
        </p:txBody>
      </p:sp>
    </p:spTree>
    <p:extLst>
      <p:ext uri="{BB962C8B-B14F-4D97-AF65-F5344CB8AC3E}">
        <p14:creationId xmlns:p14="http://schemas.microsoft.com/office/powerpoint/2010/main" val="3260651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5F6A-B644-5C28-C905-2CEA81EE82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32945A8-2F47-DA51-450B-1B7132E5A5F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A4CE3C55-6708-7AF1-E02A-1536649A9B96}"/>
              </a:ext>
            </a:extLst>
          </p:cNvPr>
          <p:cNvSpPr txBox="1"/>
          <p:nvPr/>
        </p:nvSpPr>
        <p:spPr>
          <a:xfrm>
            <a:off x="1028700" y="971550"/>
            <a:ext cx="9639300" cy="493148"/>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Config_builder.py(</a:t>
            </a:r>
            <a:r>
              <a:rPr lang="ko-KR" altLang="en-US" sz="3000" b="1" u="none" strike="noStrike" dirty="0">
                <a:solidFill>
                  <a:srgbClr val="000000"/>
                </a:solidFill>
                <a:latin typeface="Inter Bold"/>
                <a:ea typeface="Inter Bold"/>
                <a:cs typeface="Inter Bold"/>
                <a:sym typeface="Inter Bold"/>
              </a:rPr>
              <a:t>슬라이드 노트에 전체코드</a:t>
            </a:r>
            <a:r>
              <a:rPr lang="en-US" altLang="ko-KR" sz="3000" b="1" u="none" strike="noStrike" dirty="0">
                <a:solidFill>
                  <a:srgbClr val="000000"/>
                </a:solidFill>
                <a:latin typeface="Inter Bold"/>
                <a:ea typeface="Inter Bold"/>
                <a:cs typeface="Inter Bold"/>
                <a:sym typeface="Inter Bold"/>
              </a:rPr>
              <a:t>)</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CE821D7D-7D2B-228E-8E22-57B7C01F94F8}"/>
              </a:ext>
            </a:extLst>
          </p:cNvPr>
          <p:cNvSpPr txBox="1"/>
          <p:nvPr/>
        </p:nvSpPr>
        <p:spPr>
          <a:xfrm>
            <a:off x="1662749" y="1616980"/>
            <a:ext cx="4797251" cy="694934"/>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System_info.json</a:t>
            </a:r>
            <a:r>
              <a:rPr lang="ko-KR" altLang="en-US" sz="2000" b="1" dirty="0">
                <a:solidFill>
                  <a:srgbClr val="000000"/>
                </a:solidFill>
                <a:latin typeface="Source Han Sans KR Bold"/>
                <a:ea typeface="Source Han Sans KR Bold"/>
                <a:cs typeface="Source Han Sans KR Bold"/>
                <a:sym typeface="Source Han Sans KR Bold"/>
              </a:rPr>
              <a:t>과 </a:t>
            </a:r>
            <a:r>
              <a:rPr lang="en-US" altLang="ko-KR" sz="2000" b="1" dirty="0" err="1">
                <a:solidFill>
                  <a:srgbClr val="000000"/>
                </a:solidFill>
                <a:latin typeface="Source Han Sans KR Bold"/>
                <a:ea typeface="Source Han Sans KR Bold"/>
                <a:cs typeface="Source Han Sans KR Bold"/>
                <a:sym typeface="Source Han Sans KR Bold"/>
              </a:rPr>
              <a:t>optimizer_settings.json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생성</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8">
            <a:extLst>
              <a:ext uri="{FF2B5EF4-FFF2-40B4-BE49-F238E27FC236}">
                <a16:creationId xmlns:a16="http://schemas.microsoft.com/office/drawing/2014/main" id="{219FD21F-245D-7263-D4B6-880F9676E363}"/>
              </a:ext>
            </a:extLst>
          </p:cNvPr>
          <p:cNvSpPr txBox="1"/>
          <p:nvPr/>
        </p:nvSpPr>
        <p:spPr>
          <a:xfrm>
            <a:off x="1028700" y="3076229"/>
            <a:ext cx="10629900" cy="299121"/>
          </a:xfrm>
          <a:prstGeom prst="rect">
            <a:avLst/>
          </a:prstGeom>
        </p:spPr>
        <p:txBody>
          <a:bodyPr wrap="square" lIns="0" tIns="0" rIns="0" bIns="0" rtlCol="0" anchor="t">
            <a:spAutoFit/>
          </a:bodyPr>
          <a:lstStyle/>
          <a:p>
            <a:pPr algn="l">
              <a:lnSpc>
                <a:spcPts val="2520"/>
              </a:lnSpc>
            </a:pPr>
            <a:r>
              <a:rPr lang="en-US" altLang="ko-KR" b="1" dirty="0" err="1"/>
              <a:t>get_filesystem_type</a:t>
            </a:r>
            <a:r>
              <a:rPr lang="en-US" altLang="ko-KR" b="1" dirty="0"/>
              <a:t>() : </a:t>
            </a:r>
            <a:r>
              <a:rPr lang="en-US" altLang="ko-KR" dirty="0" err="1"/>
              <a:t>df</a:t>
            </a:r>
            <a:r>
              <a:rPr lang="en-US" altLang="ko-KR" dirty="0"/>
              <a:t> -T / </a:t>
            </a:r>
            <a:r>
              <a:rPr lang="ko-KR" altLang="en-US" dirty="0"/>
              <a:t>명령어로 루트 디렉토리의 파일 시스템 종류 확인</a:t>
            </a:r>
            <a:r>
              <a:rPr lang="en-US" altLang="ko-KR" dirty="0"/>
              <a:t> </a:t>
            </a:r>
            <a:endParaRPr lang="en-US" sz="1800" dirty="0">
              <a:solidFill>
                <a:srgbClr val="000000"/>
              </a:solidFill>
              <a:latin typeface="Source Han Sans KR Bold"/>
              <a:ea typeface="Source Han Sans KR Bold"/>
              <a:cs typeface="Source Han Sans KR Bold"/>
              <a:sym typeface="Source Han Sans KR Bold"/>
            </a:endParaRPr>
          </a:p>
        </p:txBody>
      </p:sp>
      <p:sp>
        <p:nvSpPr>
          <p:cNvPr id="3" name="TextBox 2">
            <a:extLst>
              <a:ext uri="{FF2B5EF4-FFF2-40B4-BE49-F238E27FC236}">
                <a16:creationId xmlns:a16="http://schemas.microsoft.com/office/drawing/2014/main" id="{4B9FD725-1CDD-7421-8A9E-B55E11AD9BAF}"/>
              </a:ext>
            </a:extLst>
          </p:cNvPr>
          <p:cNvSpPr txBox="1"/>
          <p:nvPr/>
        </p:nvSpPr>
        <p:spPr>
          <a:xfrm>
            <a:off x="9144000" y="3080837"/>
            <a:ext cx="7582332" cy="2862322"/>
          </a:xfrm>
          <a:prstGeom prst="rect">
            <a:avLst/>
          </a:prstGeom>
          <a:noFill/>
          <a:ln>
            <a:solidFill>
              <a:schemeClr val="tx1"/>
            </a:solidFill>
          </a:ln>
        </p:spPr>
        <p:txBody>
          <a:bodyPr wrap="square">
            <a:spAutoFit/>
          </a:bodyPr>
          <a:lstStyle/>
          <a:p>
            <a:r>
              <a:rPr lang="en-US" altLang="ko-KR" dirty="0" err="1"/>
              <a:t>performance_optimization</a:t>
            </a:r>
            <a:r>
              <a:rPr lang="en-US" altLang="ko-KR" dirty="0"/>
              <a:t>: CPU </a:t>
            </a:r>
            <a:r>
              <a:rPr lang="ko-KR" altLang="en-US" dirty="0"/>
              <a:t>스케줄러</a:t>
            </a:r>
            <a:r>
              <a:rPr lang="en-US" altLang="ko-KR" dirty="0"/>
              <a:t>, IO </a:t>
            </a:r>
            <a:r>
              <a:rPr lang="ko-KR" altLang="en-US" dirty="0"/>
              <a:t>스케줄러 등</a:t>
            </a:r>
            <a:endParaRPr lang="en-US" altLang="ko-KR" dirty="0"/>
          </a:p>
          <a:p>
            <a:r>
              <a:rPr lang="en-US" altLang="ko-KR" dirty="0" err="1"/>
              <a:t>memory_optimization</a:t>
            </a:r>
            <a:r>
              <a:rPr lang="en-US" altLang="ko-KR" dirty="0"/>
              <a:t>: </a:t>
            </a:r>
            <a:r>
              <a:rPr lang="ko-KR" altLang="en-US" dirty="0"/>
              <a:t>캐시 자동 삭제</a:t>
            </a:r>
            <a:r>
              <a:rPr lang="en-US" altLang="ko-KR" dirty="0"/>
              <a:t>, </a:t>
            </a:r>
            <a:r>
              <a:rPr lang="ko-KR" altLang="en-US" dirty="0"/>
              <a:t>스와핑 제어</a:t>
            </a:r>
            <a:endParaRPr lang="en-US" altLang="ko-KR" dirty="0"/>
          </a:p>
          <a:p>
            <a:r>
              <a:rPr lang="en-US" altLang="ko-KR" dirty="0" err="1"/>
              <a:t>service_management</a:t>
            </a:r>
            <a:r>
              <a:rPr lang="en-US" altLang="ko-KR" dirty="0"/>
              <a:t>: </a:t>
            </a:r>
            <a:r>
              <a:rPr lang="ko-KR" altLang="en-US" dirty="0"/>
              <a:t>불필요 서비스 제거</a:t>
            </a:r>
            <a:r>
              <a:rPr lang="en-US" altLang="ko-KR" dirty="0"/>
              <a:t>, </a:t>
            </a:r>
            <a:r>
              <a:rPr lang="ko-KR" altLang="en-US" dirty="0"/>
              <a:t>좀비 프로세스 정리</a:t>
            </a:r>
            <a:endParaRPr lang="en-US" altLang="ko-KR" dirty="0"/>
          </a:p>
          <a:p>
            <a:r>
              <a:rPr lang="en-US" altLang="ko-KR" dirty="0"/>
              <a:t>automation: crontab</a:t>
            </a:r>
            <a:r>
              <a:rPr lang="ko-KR" altLang="en-US" dirty="0"/>
              <a:t>으로 주기적 작업 실행</a:t>
            </a:r>
            <a:endParaRPr lang="en-US" altLang="ko-KR" dirty="0"/>
          </a:p>
          <a:p>
            <a:r>
              <a:rPr lang="en-US" altLang="ko-KR" dirty="0" err="1"/>
              <a:t>security_hardening</a:t>
            </a:r>
            <a:r>
              <a:rPr lang="en-US" altLang="ko-KR" dirty="0"/>
              <a:t>: </a:t>
            </a:r>
            <a:r>
              <a:rPr lang="ko-KR" altLang="en-US" dirty="0"/>
              <a:t>방화벽</a:t>
            </a:r>
            <a:r>
              <a:rPr lang="en-US" altLang="ko-KR" dirty="0"/>
              <a:t>, SSH </a:t>
            </a:r>
            <a:r>
              <a:rPr lang="ko-KR" altLang="en-US" dirty="0"/>
              <a:t>강화</a:t>
            </a:r>
            <a:endParaRPr lang="en-US" altLang="ko-KR" dirty="0"/>
          </a:p>
          <a:p>
            <a:r>
              <a:rPr lang="en-US" altLang="ko-KR" dirty="0" err="1"/>
              <a:t>disk_optimization</a:t>
            </a:r>
            <a:r>
              <a:rPr lang="en-US" altLang="ko-KR" dirty="0"/>
              <a:t>: </a:t>
            </a:r>
            <a:r>
              <a:rPr lang="ko-KR" altLang="en-US" dirty="0"/>
              <a:t>조각 모음</a:t>
            </a:r>
            <a:r>
              <a:rPr lang="en-US" altLang="ko-KR" dirty="0"/>
              <a:t>, </a:t>
            </a:r>
            <a:r>
              <a:rPr lang="en-US" altLang="ko-KR" dirty="0" err="1"/>
              <a:t>inode</a:t>
            </a:r>
            <a:r>
              <a:rPr lang="en-US" altLang="ko-KR" dirty="0"/>
              <a:t>/</a:t>
            </a:r>
            <a:r>
              <a:rPr lang="ko-KR" altLang="en-US" dirty="0"/>
              <a:t>임시 디렉토리 정리</a:t>
            </a:r>
            <a:endParaRPr lang="en-US" altLang="ko-KR" dirty="0"/>
          </a:p>
          <a:p>
            <a:r>
              <a:rPr lang="en-US" altLang="ko-KR" dirty="0" err="1"/>
              <a:t>restore_settings</a:t>
            </a:r>
            <a:r>
              <a:rPr lang="en-US" altLang="ko-KR" dirty="0"/>
              <a:t>: </a:t>
            </a:r>
            <a:r>
              <a:rPr lang="ko-KR" altLang="en-US" dirty="0"/>
              <a:t>설정 자동 백업 및 주기적 복구 설정</a:t>
            </a:r>
            <a:endParaRPr lang="en-US" altLang="ko-KR" dirty="0"/>
          </a:p>
          <a:p>
            <a:r>
              <a:rPr lang="en-US" altLang="ko-KR" dirty="0" err="1"/>
              <a:t>log_management</a:t>
            </a:r>
            <a:r>
              <a:rPr lang="en-US" altLang="ko-KR" dirty="0"/>
              <a:t>: </a:t>
            </a:r>
            <a:r>
              <a:rPr lang="ko-KR" altLang="en-US" dirty="0"/>
              <a:t>로그 수준</a:t>
            </a:r>
            <a:r>
              <a:rPr lang="en-US" altLang="ko-KR" dirty="0"/>
              <a:t>, </a:t>
            </a:r>
            <a:r>
              <a:rPr lang="ko-KR" altLang="en-US" dirty="0"/>
              <a:t>로그 파일 경로</a:t>
            </a:r>
            <a:endParaRPr lang="en-US" altLang="ko-KR" dirty="0"/>
          </a:p>
          <a:p>
            <a:r>
              <a:rPr lang="en-US" altLang="ko-KR" dirty="0" err="1"/>
              <a:t>notification_settings</a:t>
            </a:r>
            <a:r>
              <a:rPr lang="en-US" altLang="ko-KR" dirty="0"/>
              <a:t>: </a:t>
            </a:r>
            <a:r>
              <a:rPr lang="ko-KR" altLang="en-US" dirty="0"/>
              <a:t>완료</a:t>
            </a:r>
            <a:r>
              <a:rPr lang="en-US" altLang="ko-KR" dirty="0"/>
              <a:t>/</a:t>
            </a:r>
            <a:r>
              <a:rPr lang="ko-KR" altLang="en-US" dirty="0"/>
              <a:t>실패 알림 설정</a:t>
            </a:r>
            <a:endParaRPr lang="en-US" altLang="ko-KR" dirty="0"/>
          </a:p>
          <a:p>
            <a:r>
              <a:rPr lang="en-US" altLang="ko-KR" dirty="0" err="1"/>
              <a:t>custom_settings</a:t>
            </a:r>
            <a:r>
              <a:rPr lang="en-US" altLang="ko-KR" dirty="0"/>
              <a:t>: </a:t>
            </a:r>
            <a:r>
              <a:rPr lang="ko-KR" altLang="en-US" dirty="0"/>
              <a:t>사용자 정의 설정 가능 </a:t>
            </a:r>
            <a:r>
              <a:rPr lang="en-US" altLang="ko-KR" dirty="0"/>
              <a:t>(</a:t>
            </a:r>
            <a:r>
              <a:rPr lang="ko-KR" altLang="en-US" dirty="0" err="1"/>
              <a:t>비워둠</a:t>
            </a:r>
            <a:r>
              <a:rPr lang="en-US" altLang="ko-KR" dirty="0"/>
              <a:t>)</a:t>
            </a:r>
          </a:p>
        </p:txBody>
      </p:sp>
      <p:sp>
        <p:nvSpPr>
          <p:cNvPr id="4" name="TextBox 7">
            <a:extLst>
              <a:ext uri="{FF2B5EF4-FFF2-40B4-BE49-F238E27FC236}">
                <a16:creationId xmlns:a16="http://schemas.microsoft.com/office/drawing/2014/main" id="{91C135F6-5A1B-BE7D-7267-73F286F6B208}"/>
              </a:ext>
            </a:extLst>
          </p:cNvPr>
          <p:cNvSpPr txBox="1"/>
          <p:nvPr/>
        </p:nvSpPr>
        <p:spPr>
          <a:xfrm>
            <a:off x="1028700" y="4047351"/>
            <a:ext cx="7250222" cy="276999"/>
          </a:xfrm>
          <a:prstGeom prst="rect">
            <a:avLst/>
          </a:prstGeom>
        </p:spPr>
        <p:txBody>
          <a:bodyPr wrap="square" lIns="0" tIns="0" rIns="0" bIns="0" rtlCol="0" anchor="t">
            <a:spAutoFit/>
          </a:bodyPr>
          <a:lstStyle/>
          <a:p>
            <a:r>
              <a:rPr lang="en-US" altLang="ko-KR" b="1" dirty="0" err="1"/>
              <a:t>save_to_file</a:t>
            </a:r>
            <a:r>
              <a:rPr lang="en-US" altLang="ko-KR" b="1" dirty="0"/>
              <a:t>(data, filename) : </a:t>
            </a:r>
            <a:r>
              <a:rPr lang="en-US" altLang="ko-KR" dirty="0" err="1"/>
              <a:t>json</a:t>
            </a:r>
            <a:r>
              <a:rPr lang="ko-KR" altLang="en-US" dirty="0"/>
              <a:t>파일 생성</a:t>
            </a:r>
            <a:endParaRPr lang="en-US" altLang="ko-KR" dirty="0"/>
          </a:p>
        </p:txBody>
      </p:sp>
      <p:sp>
        <p:nvSpPr>
          <p:cNvPr id="9" name="TextBox 8">
            <a:extLst>
              <a:ext uri="{FF2B5EF4-FFF2-40B4-BE49-F238E27FC236}">
                <a16:creationId xmlns:a16="http://schemas.microsoft.com/office/drawing/2014/main" id="{A37B54FA-2DA2-2E0E-FECA-DB0608ED5590}"/>
              </a:ext>
            </a:extLst>
          </p:cNvPr>
          <p:cNvSpPr txBox="1"/>
          <p:nvPr/>
        </p:nvSpPr>
        <p:spPr>
          <a:xfrm>
            <a:off x="1028700" y="3561790"/>
            <a:ext cx="8801100" cy="299121"/>
          </a:xfrm>
          <a:prstGeom prst="rect">
            <a:avLst/>
          </a:prstGeom>
        </p:spPr>
        <p:txBody>
          <a:bodyPr wrap="square" lIns="0" tIns="0" rIns="0" bIns="0" rtlCol="0" anchor="t">
            <a:spAutoFit/>
          </a:bodyPr>
          <a:lstStyle/>
          <a:p>
            <a:pPr algn="l">
              <a:lnSpc>
                <a:spcPts val="2520"/>
              </a:lnSpc>
            </a:pPr>
            <a:r>
              <a:rPr lang="en-US" altLang="ko-KR" b="1" dirty="0" err="1"/>
              <a:t>get_system_info</a:t>
            </a:r>
            <a:r>
              <a:rPr lang="en-US" altLang="ko-KR" b="1" dirty="0"/>
              <a:t>() : </a:t>
            </a:r>
            <a:r>
              <a:rPr lang="ko-KR" altLang="en-US" dirty="0"/>
              <a:t>리눅스 시스템의 핵심 정보를 </a:t>
            </a:r>
            <a:r>
              <a:rPr lang="ko-KR" altLang="en-US" dirty="0" err="1"/>
              <a:t>딕셔너리</a:t>
            </a:r>
            <a:r>
              <a:rPr lang="ko-KR" altLang="en-US" dirty="0"/>
              <a:t> 형태로 수집</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6" name="TextBox 15">
            <a:extLst>
              <a:ext uri="{FF2B5EF4-FFF2-40B4-BE49-F238E27FC236}">
                <a16:creationId xmlns:a16="http://schemas.microsoft.com/office/drawing/2014/main" id="{B49E1399-D164-23AA-444C-679FF96E24F2}"/>
              </a:ext>
            </a:extLst>
          </p:cNvPr>
          <p:cNvSpPr txBox="1"/>
          <p:nvPr/>
        </p:nvSpPr>
        <p:spPr>
          <a:xfrm>
            <a:off x="9144000" y="2429011"/>
            <a:ext cx="9144000" cy="369332"/>
          </a:xfrm>
          <a:prstGeom prst="rect">
            <a:avLst/>
          </a:prstGeom>
          <a:noFill/>
        </p:spPr>
        <p:txBody>
          <a:bodyPr wrap="square">
            <a:spAutoFit/>
          </a:bodyPr>
          <a:lstStyle/>
          <a:p>
            <a:r>
              <a:rPr lang="en-US" altLang="ko-KR" b="1" dirty="0" err="1"/>
              <a:t>get_optimizer_settings</a:t>
            </a:r>
            <a:r>
              <a:rPr lang="en-US" altLang="ko-KR" b="1" dirty="0"/>
              <a:t>() : </a:t>
            </a:r>
            <a:r>
              <a:rPr lang="ko-KR" altLang="en-US" dirty="0"/>
              <a:t>시스템을 자동으로 </a:t>
            </a:r>
            <a:r>
              <a:rPr lang="ko-KR" altLang="en-US" b="1" dirty="0"/>
              <a:t>튜닝</a:t>
            </a:r>
            <a:r>
              <a:rPr lang="ko-KR" altLang="en-US" dirty="0"/>
              <a:t>하기 위한 </a:t>
            </a:r>
            <a:r>
              <a:rPr lang="ko-KR" altLang="en-US" dirty="0" err="1"/>
              <a:t>설정값들을</a:t>
            </a:r>
            <a:r>
              <a:rPr lang="ko-KR" altLang="en-US" dirty="0"/>
              <a:t> 생성</a:t>
            </a:r>
            <a:endParaRPr lang="ko-KR" altLang="en-US" b="1" dirty="0"/>
          </a:p>
        </p:txBody>
      </p:sp>
      <p:sp>
        <p:nvSpPr>
          <p:cNvPr id="19" name="TextBox 18">
            <a:extLst>
              <a:ext uri="{FF2B5EF4-FFF2-40B4-BE49-F238E27FC236}">
                <a16:creationId xmlns:a16="http://schemas.microsoft.com/office/drawing/2014/main" id="{5BBDA872-3A2E-55D0-37F7-FDEF3AD021DD}"/>
              </a:ext>
            </a:extLst>
          </p:cNvPr>
          <p:cNvSpPr txBox="1"/>
          <p:nvPr/>
        </p:nvSpPr>
        <p:spPr>
          <a:xfrm>
            <a:off x="996745" y="4524758"/>
            <a:ext cx="9144000" cy="369332"/>
          </a:xfrm>
          <a:prstGeom prst="rect">
            <a:avLst/>
          </a:prstGeom>
          <a:noFill/>
        </p:spPr>
        <p:txBody>
          <a:bodyPr wrap="square">
            <a:spAutoFit/>
          </a:bodyPr>
          <a:lstStyle/>
          <a:p>
            <a:r>
              <a:rPr lang="en-US" altLang="ko-KR" b="1" dirty="0"/>
              <a:t>main() : </a:t>
            </a:r>
            <a:r>
              <a:rPr lang="ko-KR" altLang="en-US" dirty="0"/>
              <a:t>시스템 정보와 설정을 </a:t>
            </a:r>
            <a:r>
              <a:rPr lang="en-US" altLang="ko-KR" dirty="0" err="1"/>
              <a:t>json</a:t>
            </a:r>
            <a:r>
              <a:rPr lang="ko-KR" altLang="en-US" dirty="0"/>
              <a:t>파일로 각각 저장</a:t>
            </a:r>
          </a:p>
        </p:txBody>
      </p:sp>
    </p:spTree>
    <p:extLst>
      <p:ext uri="{BB962C8B-B14F-4D97-AF65-F5344CB8AC3E}">
        <p14:creationId xmlns:p14="http://schemas.microsoft.com/office/powerpoint/2010/main" val="336404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F35A-4039-5FC4-FD50-6AA4ECFD1C74}"/>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74B4049E-80C0-71ED-8445-ACFFC64EE74E}"/>
              </a:ext>
            </a:extLst>
          </p:cNvPr>
          <p:cNvSpPr/>
          <p:nvPr/>
        </p:nvSpPr>
        <p:spPr>
          <a:xfrm flipV="1">
            <a:off x="0" y="3314700"/>
            <a:ext cx="6934200" cy="2034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0725E2F4-1367-3C04-F0D4-678B020A8133}"/>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D578541D-19F4-FE91-B0A5-413E769D3C63}"/>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213E57EC-F9B8-5518-5E2D-A71B21B09802}"/>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8F18ED11-4AA9-1D07-4C37-3A9B606703F8}"/>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D616F897-48A0-6C41-697B-62AD99E1F38F}"/>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474CD2A4-7D6B-3C4E-F83D-175029181071}"/>
              </a:ext>
            </a:extLst>
          </p:cNvPr>
          <p:cNvSpPr txBox="1"/>
          <p:nvPr/>
        </p:nvSpPr>
        <p:spPr>
          <a:xfrm>
            <a:off x="7545668" y="2400300"/>
            <a:ext cx="9767176" cy="7353552"/>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모듈</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불러오기 클래스</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관련</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system_info.json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수집된 시스템 정보</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 생성 스크립트</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test_config.py</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
        <p:nvSpPr>
          <p:cNvPr id="10" name="TextBox 2">
            <a:extLst>
              <a:ext uri="{FF2B5EF4-FFF2-40B4-BE49-F238E27FC236}">
                <a16:creationId xmlns:a16="http://schemas.microsoft.com/office/drawing/2014/main" id="{C1CDE849-D0C2-8B7C-4146-C8DFD2EAD008}"/>
              </a:ext>
            </a:extLst>
          </p:cNvPr>
          <p:cNvSpPr txBox="1"/>
          <p:nvPr/>
        </p:nvSpPr>
        <p:spPr>
          <a:xfrm>
            <a:off x="1028700" y="971550"/>
            <a:ext cx="11163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5 – </a:t>
            </a:r>
            <a:r>
              <a:rPr lang="ko-KR" altLang="en-US" sz="3000" b="1" dirty="0">
                <a:solidFill>
                  <a:srgbClr val="000000"/>
                </a:solidFill>
                <a:latin typeface="Inter Bold"/>
                <a:ea typeface="Inter Bold"/>
                <a:cs typeface="Inter Bold"/>
                <a:sym typeface="Inter Bold"/>
              </a:rPr>
              <a:t>간단한 </a:t>
            </a:r>
            <a:r>
              <a:rPr lang="en-US" altLang="ko-KR" sz="3000" b="1" dirty="0">
                <a:solidFill>
                  <a:srgbClr val="000000"/>
                </a:solidFill>
                <a:latin typeface="Inter Bold"/>
                <a:ea typeface="Inter Bold"/>
                <a:cs typeface="Inter Bold"/>
                <a:sym typeface="Inter Bold"/>
              </a:rPr>
              <a:t>GUI </a:t>
            </a:r>
            <a:r>
              <a:rPr lang="ko-KR" altLang="en-US" sz="3000" b="1" dirty="0">
                <a:solidFill>
                  <a:srgbClr val="000000"/>
                </a:solidFill>
                <a:latin typeface="Inter Bold"/>
                <a:ea typeface="Inter Bold"/>
                <a:cs typeface="Inter Bold"/>
                <a:sym typeface="Inter Bold"/>
              </a:rPr>
              <a:t>생성</a:t>
            </a:r>
            <a:endParaRPr lang="en-US" sz="3000" b="1" u="none" strike="noStrike" dirty="0">
              <a:solidFill>
                <a:srgbClr val="000000"/>
              </a:solidFill>
              <a:latin typeface="Inter Bold"/>
              <a:ea typeface="Inter Bold"/>
              <a:cs typeface="Inter Bold"/>
              <a:sym typeface="Inter Bold"/>
            </a:endParaRPr>
          </a:p>
        </p:txBody>
      </p:sp>
      <p:sp>
        <p:nvSpPr>
          <p:cNvPr id="11" name="TextBox 18">
            <a:extLst>
              <a:ext uri="{FF2B5EF4-FFF2-40B4-BE49-F238E27FC236}">
                <a16:creationId xmlns:a16="http://schemas.microsoft.com/office/drawing/2014/main" id="{F59B1714-ABDB-B954-44BE-4B247DB10300}"/>
              </a:ext>
            </a:extLst>
          </p:cNvPr>
          <p:cNvSpPr txBox="1"/>
          <p:nvPr/>
        </p:nvSpPr>
        <p:spPr>
          <a:xfrm>
            <a:off x="685800" y="4352893"/>
            <a:ext cx="5715000" cy="300339"/>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GUI</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실행을 위한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sudo</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apt install python3-tk</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Tree>
    <p:extLst>
      <p:ext uri="{BB962C8B-B14F-4D97-AF65-F5344CB8AC3E}">
        <p14:creationId xmlns:p14="http://schemas.microsoft.com/office/powerpoint/2010/main" val="1104922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69427-A044-394A-2431-8500F8A374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0BD08E-68D1-9308-665F-54F7EC20C4B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E2353561-B992-FD1C-9A13-4368A11BAECB}"/>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8FD97590-FE8D-1524-FC1A-4336FDA2A19F}"/>
              </a:ext>
            </a:extLst>
          </p:cNvPr>
          <p:cNvSpPr txBox="1"/>
          <p:nvPr/>
        </p:nvSpPr>
        <p:spPr>
          <a:xfrm>
            <a:off x="914400" y="2628900"/>
            <a:ext cx="7467600" cy="2222724"/>
          </a:xfrm>
          <a:prstGeom prst="rect">
            <a:avLst/>
          </a:prstGeom>
        </p:spPr>
        <p:txBody>
          <a:bodyPr wrap="square" lIns="0" tIns="0" rIns="0" bIns="0" rtlCol="0" anchor="t">
            <a:spAutoFit/>
          </a:bodyPr>
          <a:lstStyle/>
          <a:p>
            <a:pPr algn="l">
              <a:lnSpc>
                <a:spcPts val="2520"/>
              </a:lnSpc>
            </a:pPr>
            <a:r>
              <a:rPr lang="ko-KR" altLang="en-US" b="1" dirty="0"/>
              <a:t>최적화를 위한 설정 </a:t>
            </a:r>
            <a:r>
              <a:rPr lang="en-US" altLang="ko-KR" b="1" dirty="0"/>
              <a:t>GUI</a:t>
            </a:r>
            <a:r>
              <a:rPr lang="ko-KR" altLang="en-US" b="1" dirty="0"/>
              <a:t>로 조작</a:t>
            </a:r>
            <a:endParaRPr lang="en-US" altLang="ko-KR" b="1" dirty="0"/>
          </a:p>
          <a:p>
            <a:pPr algn="l">
              <a:lnSpc>
                <a:spcPts val="2520"/>
              </a:lnSpc>
            </a:pPr>
            <a:r>
              <a:rPr lang="ko-KR" altLang="en-US" dirty="0"/>
              <a:t>시스템 성능 최적화</a:t>
            </a:r>
            <a:r>
              <a:rPr lang="en-US" altLang="ko-KR" dirty="0"/>
              <a:t>( CPU </a:t>
            </a:r>
            <a:r>
              <a:rPr lang="ko-KR" altLang="en-US" dirty="0"/>
              <a:t>스케줄링 최적화</a:t>
            </a:r>
            <a:r>
              <a:rPr lang="en-US" altLang="ko-KR" dirty="0"/>
              <a:t>, I/O </a:t>
            </a:r>
            <a:r>
              <a:rPr lang="ko-KR" altLang="en-US" dirty="0"/>
              <a:t>성능 최적화</a:t>
            </a:r>
            <a:endParaRPr lang="en-US" altLang="ko-KR" dirty="0"/>
          </a:p>
          <a:p>
            <a:pPr algn="l">
              <a:lnSpc>
                <a:spcPts val="2520"/>
              </a:lnSpc>
            </a:pPr>
            <a:r>
              <a:rPr lang="ko-KR" altLang="en-US" dirty="0"/>
              <a:t>메모리 최적화</a:t>
            </a:r>
            <a:r>
              <a:rPr lang="en-US" altLang="ko-KR" dirty="0"/>
              <a:t>(</a:t>
            </a:r>
            <a:r>
              <a:rPr lang="en-US" altLang="ko-KR" dirty="0" err="1"/>
              <a:t>Swappiness</a:t>
            </a:r>
            <a:r>
              <a:rPr lang="en-US" altLang="ko-KR" dirty="0"/>
              <a:t> </a:t>
            </a:r>
            <a:r>
              <a:rPr lang="ko-KR" altLang="en-US" dirty="0"/>
              <a:t>설정</a:t>
            </a:r>
            <a:r>
              <a:rPr lang="en-US" altLang="ko-KR" dirty="0"/>
              <a:t>, Cache </a:t>
            </a:r>
            <a:r>
              <a:rPr lang="ko-KR" altLang="en-US" dirty="0"/>
              <a:t>및 </a:t>
            </a:r>
            <a:r>
              <a:rPr lang="en-US" altLang="ko-KR" dirty="0"/>
              <a:t>Buffer </a:t>
            </a:r>
            <a:r>
              <a:rPr lang="ko-KR" altLang="en-US" dirty="0"/>
              <a:t>최적화</a:t>
            </a:r>
            <a:r>
              <a:rPr lang="en-US" altLang="ko-KR" dirty="0"/>
              <a:t>)</a:t>
            </a:r>
          </a:p>
          <a:p>
            <a:pPr algn="l">
              <a:lnSpc>
                <a:spcPts val="2520"/>
              </a:lnSpc>
            </a:pPr>
            <a:r>
              <a:rPr lang="ko-KR" altLang="en-US" dirty="0"/>
              <a:t>불필요한 서비스 및 프로세스 관리</a:t>
            </a:r>
            <a:r>
              <a:rPr lang="en-US" altLang="ko-KR" dirty="0"/>
              <a:t>(</a:t>
            </a:r>
            <a:r>
              <a:rPr lang="ko-KR" altLang="en-US" dirty="0"/>
              <a:t>서비스 비활성화</a:t>
            </a:r>
            <a:r>
              <a:rPr lang="en-US" altLang="ko-KR" dirty="0"/>
              <a:t>, </a:t>
            </a:r>
            <a:r>
              <a:rPr lang="en-US" altLang="ko-KR" dirty="0" err="1"/>
              <a:t>Zonbie</a:t>
            </a:r>
            <a:r>
              <a:rPr lang="en-US" altLang="ko-KR" dirty="0"/>
              <a:t> </a:t>
            </a:r>
            <a:r>
              <a:rPr lang="ko-KR" altLang="en-US" dirty="0"/>
              <a:t>프로세스 제거</a:t>
            </a:r>
            <a:r>
              <a:rPr lang="en-US" altLang="ko-KR" dirty="0"/>
              <a:t>) </a:t>
            </a:r>
          </a:p>
          <a:p>
            <a:pPr algn="l">
              <a:lnSpc>
                <a:spcPts val="2520"/>
              </a:lnSpc>
            </a:pPr>
            <a:r>
              <a:rPr lang="ko-KR" altLang="en-US" dirty="0"/>
              <a:t>자동화 및 스케줄링</a:t>
            </a:r>
            <a:r>
              <a:rPr lang="en-US" altLang="ko-KR" dirty="0"/>
              <a:t>( crontab </a:t>
            </a:r>
            <a:r>
              <a:rPr lang="ko-KR" altLang="en-US" dirty="0"/>
              <a:t>활용</a:t>
            </a:r>
            <a:r>
              <a:rPr lang="en-US" altLang="ko-KR" dirty="0"/>
              <a:t>)</a:t>
            </a:r>
          </a:p>
          <a:p>
            <a:pPr algn="l">
              <a:lnSpc>
                <a:spcPts val="2520"/>
              </a:lnSpc>
            </a:pPr>
            <a:r>
              <a:rPr lang="ko-KR" altLang="en-US" dirty="0"/>
              <a:t>보안강화</a:t>
            </a:r>
            <a:r>
              <a:rPr lang="en-US" altLang="ko-KR" dirty="0"/>
              <a:t>(Firewall </a:t>
            </a:r>
            <a:r>
              <a:rPr lang="ko-KR" altLang="en-US" dirty="0"/>
              <a:t>설정</a:t>
            </a:r>
            <a:r>
              <a:rPr lang="en-US" altLang="ko-KR" dirty="0"/>
              <a:t>, SSH </a:t>
            </a:r>
            <a:r>
              <a:rPr lang="ko-KR" altLang="en-US" dirty="0"/>
              <a:t>설정 강화</a:t>
            </a:r>
            <a:r>
              <a:rPr lang="en-US" altLang="ko-KR" dirty="0"/>
              <a:t>)</a:t>
            </a:r>
          </a:p>
          <a:p>
            <a:pPr algn="l">
              <a:lnSpc>
                <a:spcPts val="2520"/>
              </a:lnSpc>
            </a:pPr>
            <a:r>
              <a:rPr lang="ko-KR" altLang="en-US" dirty="0"/>
              <a:t>디스크 최적화</a:t>
            </a:r>
            <a:r>
              <a:rPr lang="en-US" altLang="ko-KR" dirty="0"/>
              <a:t>(</a:t>
            </a:r>
            <a:r>
              <a:rPr lang="ko-KR" altLang="en-US" dirty="0"/>
              <a:t>디스크 조각 모음</a:t>
            </a:r>
            <a:r>
              <a:rPr lang="en-US" altLang="ko-KR" dirty="0"/>
              <a:t>(Ext4 </a:t>
            </a:r>
            <a:r>
              <a:rPr lang="ko-KR" altLang="en-US" dirty="0"/>
              <a:t>기준</a:t>
            </a:r>
            <a:r>
              <a:rPr lang="en-US" altLang="ko-KR" dirty="0"/>
              <a:t>), </a:t>
            </a:r>
            <a:r>
              <a:rPr lang="en-US" altLang="ko-KR" dirty="0" err="1"/>
              <a:t>Inode</a:t>
            </a:r>
            <a:r>
              <a:rPr lang="en-US" altLang="ko-KR" dirty="0"/>
              <a:t> </a:t>
            </a:r>
            <a:r>
              <a:rPr lang="ko-KR" altLang="en-US" dirty="0"/>
              <a:t>테이블 정리</a:t>
            </a:r>
            <a:r>
              <a:rPr lang="en-US" altLang="ko-KR" dirty="0"/>
              <a:t>)</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A4E0ACEA-25DF-C772-B7F0-4E310F2E2A1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GUI </a:t>
            </a:r>
            <a:r>
              <a:rPr lang="ko-KR" altLang="en-US" sz="3000" b="1" dirty="0">
                <a:solidFill>
                  <a:srgbClr val="000000"/>
                </a:solidFill>
                <a:latin typeface="Inter Bold"/>
                <a:ea typeface="Inter Bold"/>
                <a:cs typeface="Inter Bold"/>
                <a:sym typeface="Inter Bold"/>
              </a:rPr>
              <a:t>초기</a:t>
            </a:r>
            <a:r>
              <a:rPr lang="ko-KR" altLang="en-US" sz="3000" b="1" u="none" strike="noStrike" dirty="0">
                <a:solidFill>
                  <a:srgbClr val="000000"/>
                </a:solidFill>
                <a:latin typeface="Inter Bold"/>
                <a:ea typeface="Inter Bold"/>
                <a:cs typeface="Inter Bold"/>
                <a:sym typeface="Inter Bold"/>
              </a:rPr>
              <a:t> 디자인</a:t>
            </a:r>
            <a:endParaRPr lang="en-US" sz="3000" b="1" u="none" strike="noStrike" dirty="0">
              <a:solidFill>
                <a:srgbClr val="000000"/>
              </a:solidFill>
              <a:latin typeface="Inter Bold"/>
              <a:ea typeface="Inter Bold"/>
              <a:cs typeface="Inter Bold"/>
              <a:sym typeface="Inter Bold"/>
            </a:endParaRPr>
          </a:p>
        </p:txBody>
      </p:sp>
      <p:pic>
        <p:nvPicPr>
          <p:cNvPr id="5" name="그림 4">
            <a:extLst>
              <a:ext uri="{FF2B5EF4-FFF2-40B4-BE49-F238E27FC236}">
                <a16:creationId xmlns:a16="http://schemas.microsoft.com/office/drawing/2014/main" id="{9061F4CD-2260-F591-1349-859E33C029CA}"/>
              </a:ext>
            </a:extLst>
          </p:cNvPr>
          <p:cNvPicPr>
            <a:picLocks noChangeAspect="1"/>
          </p:cNvPicPr>
          <p:nvPr/>
        </p:nvPicPr>
        <p:blipFill>
          <a:blip r:embed="rId5"/>
          <a:stretch>
            <a:fillRect/>
          </a:stretch>
        </p:blipFill>
        <p:spPr>
          <a:xfrm>
            <a:off x="8686800" y="1494916"/>
            <a:ext cx="8888065" cy="7297168"/>
          </a:xfrm>
          <a:prstGeom prst="rect">
            <a:avLst/>
          </a:prstGeom>
        </p:spPr>
      </p:pic>
    </p:spTree>
    <p:extLst>
      <p:ext uri="{BB962C8B-B14F-4D97-AF65-F5344CB8AC3E}">
        <p14:creationId xmlns:p14="http://schemas.microsoft.com/office/powerpoint/2010/main" val="3481835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25312-C666-4BF4-5D50-858E79E8F5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8AE412-5F13-555E-A4E8-7121D30E888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TextBox 10">
            <a:extLst>
              <a:ext uri="{FF2B5EF4-FFF2-40B4-BE49-F238E27FC236}">
                <a16:creationId xmlns:a16="http://schemas.microsoft.com/office/drawing/2014/main" id="{7384FA34-5762-C81C-5034-E25AF7568640}"/>
              </a:ext>
            </a:extLst>
          </p:cNvPr>
          <p:cNvSpPr txBox="1"/>
          <p:nvPr/>
        </p:nvSpPr>
        <p:spPr>
          <a:xfrm>
            <a:off x="1028700" y="971550"/>
            <a:ext cx="88011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기능 유사한 툴</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3CCCEB04-C8A5-BEAD-EBFC-3424885E4547}"/>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유사점과 차이점</a:t>
            </a:r>
            <a:endParaRPr lang="en-US" sz="2000" b="1" dirty="0">
              <a:solidFill>
                <a:srgbClr val="000000"/>
              </a:solidFill>
              <a:latin typeface="Source Han Sans KR Bold"/>
              <a:ea typeface="Source Han Sans KR Bold"/>
              <a:cs typeface="Source Han Sans KR Bold"/>
              <a:sym typeface="Source Han Sans KR Bold"/>
            </a:endParaRPr>
          </a:p>
        </p:txBody>
      </p:sp>
      <p:graphicFrame>
        <p:nvGraphicFramePr>
          <p:cNvPr id="4" name="표 3">
            <a:extLst>
              <a:ext uri="{FF2B5EF4-FFF2-40B4-BE49-F238E27FC236}">
                <a16:creationId xmlns:a16="http://schemas.microsoft.com/office/drawing/2014/main" id="{2C0C8CE8-5376-E073-B441-D23C61544156}"/>
              </a:ext>
            </a:extLst>
          </p:cNvPr>
          <p:cNvGraphicFramePr>
            <a:graphicFrameLocks noGrp="1"/>
          </p:cNvGraphicFramePr>
          <p:nvPr>
            <p:extLst>
              <p:ext uri="{D42A27DB-BD31-4B8C-83A1-F6EECF244321}">
                <p14:modId xmlns:p14="http://schemas.microsoft.com/office/powerpoint/2010/main" val="130015431"/>
              </p:ext>
            </p:extLst>
          </p:nvPr>
        </p:nvGraphicFramePr>
        <p:xfrm>
          <a:off x="1981200" y="2857500"/>
          <a:ext cx="12192000" cy="4851400"/>
        </p:xfrm>
        <a:graphic>
          <a:graphicData uri="http://schemas.openxmlformats.org/drawingml/2006/table">
            <a:tbl>
              <a:tblPr firstRow="1" bandRow="1">
                <a:tableStyleId>{9D7B26C5-4107-4FEC-AEDC-1716B250A1EF}</a:tableStyleId>
              </a:tblPr>
              <a:tblGrid>
                <a:gridCol w="3048000">
                  <a:extLst>
                    <a:ext uri="{9D8B030D-6E8A-4147-A177-3AD203B41FA5}">
                      <a16:colId xmlns:a16="http://schemas.microsoft.com/office/drawing/2014/main" val="2409029751"/>
                    </a:ext>
                  </a:extLst>
                </a:gridCol>
                <a:gridCol w="3048000">
                  <a:extLst>
                    <a:ext uri="{9D8B030D-6E8A-4147-A177-3AD203B41FA5}">
                      <a16:colId xmlns:a16="http://schemas.microsoft.com/office/drawing/2014/main" val="2021131709"/>
                    </a:ext>
                  </a:extLst>
                </a:gridCol>
                <a:gridCol w="3048000">
                  <a:extLst>
                    <a:ext uri="{9D8B030D-6E8A-4147-A177-3AD203B41FA5}">
                      <a16:colId xmlns:a16="http://schemas.microsoft.com/office/drawing/2014/main" val="1310497593"/>
                    </a:ext>
                  </a:extLst>
                </a:gridCol>
                <a:gridCol w="3048000">
                  <a:extLst>
                    <a:ext uri="{9D8B030D-6E8A-4147-A177-3AD203B41FA5}">
                      <a16:colId xmlns:a16="http://schemas.microsoft.com/office/drawing/2014/main" val="507692664"/>
                    </a:ext>
                  </a:extLst>
                </a:gridCol>
              </a:tblGrid>
              <a:tr h="294640">
                <a:tc>
                  <a:txBody>
                    <a:bodyPr/>
                    <a:lstStyle/>
                    <a:p>
                      <a:r>
                        <a:rPr lang="ko-KR" altLang="en-US" b="1" dirty="0"/>
                        <a:t>기능</a:t>
                      </a:r>
                      <a:endParaRPr lang="ko-KR" altLang="en-US" dirty="0"/>
                    </a:p>
                  </a:txBody>
                  <a:tcPr anchor="ctr"/>
                </a:tc>
                <a:tc>
                  <a:txBody>
                    <a:bodyPr/>
                    <a:lstStyle/>
                    <a:p>
                      <a:r>
                        <a:rPr lang="ko-KR" altLang="en-US" b="1" dirty="0"/>
                        <a:t>유사한 툴</a:t>
                      </a:r>
                      <a:endParaRPr lang="ko-KR" altLang="en-US" dirty="0"/>
                    </a:p>
                  </a:txBody>
                  <a:tcPr anchor="ctr"/>
                </a:tc>
                <a:tc>
                  <a:txBody>
                    <a:bodyPr/>
                    <a:lstStyle/>
                    <a:p>
                      <a:r>
                        <a:rPr lang="ko-KR" altLang="en-US" b="1"/>
                        <a:t>유사점</a:t>
                      </a:r>
                      <a:endParaRPr lang="ko-KR" altLang="en-US"/>
                    </a:p>
                  </a:txBody>
                  <a:tcPr anchor="ctr"/>
                </a:tc>
                <a:tc>
                  <a:txBody>
                    <a:bodyPr/>
                    <a:lstStyle/>
                    <a:p>
                      <a:r>
                        <a:rPr lang="ko-KR" altLang="en-US" b="1" dirty="0"/>
                        <a:t>차이점</a:t>
                      </a:r>
                      <a:endParaRPr lang="ko-KR" altLang="en-US" dirty="0"/>
                    </a:p>
                  </a:txBody>
                  <a:tcPr anchor="ctr"/>
                </a:tc>
                <a:extLst>
                  <a:ext uri="{0D108BD9-81ED-4DB2-BD59-A6C34878D82A}">
                    <a16:rowId xmlns:a16="http://schemas.microsoft.com/office/drawing/2014/main" val="2639735465"/>
                  </a:ext>
                </a:extLst>
              </a:tr>
              <a:tr h="370840">
                <a:tc>
                  <a:txBody>
                    <a:bodyPr/>
                    <a:lstStyle/>
                    <a:p>
                      <a:r>
                        <a:rPr lang="en-US" altLang="ko-KR" b="1" dirty="0"/>
                        <a:t>CPU </a:t>
                      </a:r>
                      <a:r>
                        <a:rPr lang="ko-KR" altLang="en-US" b="1" dirty="0"/>
                        <a:t>스케줄링 최적화</a:t>
                      </a:r>
                      <a:endParaRPr lang="ko-KR" altLang="en-US" dirty="0"/>
                    </a:p>
                  </a:txBody>
                  <a:tcPr anchor="ctr"/>
                </a:tc>
                <a:tc>
                  <a:txBody>
                    <a:bodyPr/>
                    <a:lstStyle/>
                    <a:p>
                      <a:pPr latinLnBrk="1"/>
                      <a:r>
                        <a:rPr lang="en-US" altLang="ko-KR" dirty="0"/>
                        <a:t>Stacer, </a:t>
                      </a:r>
                      <a:r>
                        <a:rPr lang="en-US" altLang="ko-KR" dirty="0" err="1"/>
                        <a:t>CPUfreq</a:t>
                      </a:r>
                      <a:endParaRPr lang="ko-KR" altLang="en-US" dirty="0"/>
                    </a:p>
                  </a:txBody>
                  <a:tcPr/>
                </a:tc>
                <a:tc>
                  <a:txBody>
                    <a:bodyPr/>
                    <a:lstStyle/>
                    <a:p>
                      <a:pPr latinLnBrk="1"/>
                      <a:r>
                        <a:rPr lang="en-US" altLang="ko-KR" dirty="0"/>
                        <a:t>CPU </a:t>
                      </a:r>
                      <a:r>
                        <a:rPr lang="ko-KR" altLang="en-US" dirty="0"/>
                        <a:t>자원 우선순위 조정 기능 제공</a:t>
                      </a:r>
                    </a:p>
                  </a:txBody>
                  <a:tcPr/>
                </a:tc>
                <a:tc>
                  <a:txBody>
                    <a:bodyPr/>
                    <a:lstStyle/>
                    <a:p>
                      <a:pPr latinLnBrk="1"/>
                      <a:r>
                        <a:rPr lang="en-US" altLang="ko-KR" dirty="0" err="1"/>
                        <a:t>chrt</a:t>
                      </a:r>
                      <a:r>
                        <a:rPr lang="en-US" altLang="ko-KR" dirty="0"/>
                        <a:t>, nice </a:t>
                      </a:r>
                      <a:r>
                        <a:rPr lang="ko-KR" altLang="en-US" dirty="0"/>
                        <a:t>명령어 기반의 세부 설정 제공 없음</a:t>
                      </a:r>
                    </a:p>
                  </a:txBody>
                  <a:tcPr/>
                </a:tc>
                <a:extLst>
                  <a:ext uri="{0D108BD9-81ED-4DB2-BD59-A6C34878D82A}">
                    <a16:rowId xmlns:a16="http://schemas.microsoft.com/office/drawing/2014/main" val="3238829895"/>
                  </a:ext>
                </a:extLst>
              </a:tr>
              <a:tr h="370840">
                <a:tc>
                  <a:txBody>
                    <a:bodyPr/>
                    <a:lstStyle/>
                    <a:p>
                      <a:r>
                        <a:rPr lang="en-US" b="1" dirty="0"/>
                        <a:t>I/O </a:t>
                      </a:r>
                      <a:r>
                        <a:rPr lang="ko-KR" altLang="en-US" b="1" dirty="0"/>
                        <a:t>성능 최적화</a:t>
                      </a:r>
                      <a:endParaRPr lang="ko-KR" altLang="en-US" dirty="0"/>
                    </a:p>
                  </a:txBody>
                  <a:tcPr anchor="ctr"/>
                </a:tc>
                <a:tc>
                  <a:txBody>
                    <a:bodyPr/>
                    <a:lstStyle/>
                    <a:p>
                      <a:r>
                        <a:rPr lang="ko-KR" altLang="en-US"/>
                        <a:t>없음 </a:t>
                      </a:r>
                      <a:r>
                        <a:rPr lang="en-US" altLang="ko-KR"/>
                        <a:t>(</a:t>
                      </a:r>
                      <a:r>
                        <a:rPr lang="ko-KR" altLang="en-US"/>
                        <a:t>직접 조정 필요</a:t>
                      </a:r>
                      <a:r>
                        <a:rPr lang="en-US" altLang="ko-KR"/>
                        <a:t>)</a:t>
                      </a:r>
                    </a:p>
                  </a:txBody>
                  <a:tcPr anchor="ctr"/>
                </a:tc>
                <a:tc>
                  <a:txBody>
                    <a:bodyPr/>
                    <a:lstStyle/>
                    <a:p>
                      <a:r>
                        <a:rPr lang="en-US" altLang="ko-KR"/>
                        <a:t>-</a:t>
                      </a:r>
                    </a:p>
                  </a:txBody>
                  <a:tcPr anchor="ctr"/>
                </a:tc>
                <a:tc>
                  <a:txBody>
                    <a:bodyPr/>
                    <a:lstStyle/>
                    <a:p>
                      <a:r>
                        <a:rPr lang="ko-KR" altLang="en-US" dirty="0"/>
                        <a:t>고급 </a:t>
                      </a:r>
                      <a:r>
                        <a:rPr lang="en-US" altLang="ko-KR" dirty="0"/>
                        <a:t>I/O </a:t>
                      </a:r>
                      <a:r>
                        <a:rPr lang="ko-KR" altLang="en-US" dirty="0"/>
                        <a:t>설정 조정 기능은 대부분 수동 조정</a:t>
                      </a:r>
                    </a:p>
                  </a:txBody>
                  <a:tcPr anchor="ctr"/>
                </a:tc>
                <a:extLst>
                  <a:ext uri="{0D108BD9-81ED-4DB2-BD59-A6C34878D82A}">
                    <a16:rowId xmlns:a16="http://schemas.microsoft.com/office/drawing/2014/main" val="1921103259"/>
                  </a:ext>
                </a:extLst>
              </a:tr>
              <a:tr h="370840">
                <a:tc>
                  <a:txBody>
                    <a:bodyPr/>
                    <a:lstStyle/>
                    <a:p>
                      <a:r>
                        <a:rPr lang="en-US" b="1" dirty="0" err="1"/>
                        <a:t>Swappiness</a:t>
                      </a:r>
                      <a:r>
                        <a:rPr lang="en-US" b="1" dirty="0"/>
                        <a:t> </a:t>
                      </a:r>
                      <a:r>
                        <a:rPr lang="ko-KR" altLang="en-US" b="1" dirty="0"/>
                        <a:t>설정</a:t>
                      </a:r>
                      <a:endParaRPr lang="ko-KR" altLang="en-US" dirty="0"/>
                    </a:p>
                  </a:txBody>
                  <a:tcPr anchor="ctr"/>
                </a:tc>
                <a:tc>
                  <a:txBody>
                    <a:bodyPr/>
                    <a:lstStyle/>
                    <a:p>
                      <a:r>
                        <a:rPr lang="ko-KR" altLang="en-US"/>
                        <a:t>없음 </a:t>
                      </a:r>
                      <a:r>
                        <a:rPr lang="en-US" altLang="ko-KR"/>
                        <a:t>(</a:t>
                      </a:r>
                      <a:r>
                        <a:rPr lang="ko-KR" altLang="en-US"/>
                        <a:t>직접 조정 필요</a:t>
                      </a:r>
                      <a:r>
                        <a:rPr lang="en-US" altLang="ko-KR"/>
                        <a:t>)</a:t>
                      </a:r>
                    </a:p>
                  </a:txBody>
                  <a:tcPr anchor="ctr"/>
                </a:tc>
                <a:tc>
                  <a:txBody>
                    <a:bodyPr/>
                    <a:lstStyle/>
                    <a:p>
                      <a:r>
                        <a:rPr lang="en-US" altLang="ko-KR"/>
                        <a:t>-</a:t>
                      </a:r>
                    </a:p>
                  </a:txBody>
                  <a:tcPr anchor="ctr"/>
                </a:tc>
                <a:tc>
                  <a:txBody>
                    <a:bodyPr/>
                    <a:lstStyle/>
                    <a:p>
                      <a:r>
                        <a:rPr lang="en-US" altLang="ko-KR" dirty="0" err="1"/>
                        <a:t>sysctl</a:t>
                      </a:r>
                      <a:r>
                        <a:rPr lang="ko-KR" altLang="en-US" dirty="0"/>
                        <a:t>을 통한 직접 설정 필요</a:t>
                      </a:r>
                    </a:p>
                  </a:txBody>
                  <a:tcPr anchor="ctr"/>
                </a:tc>
                <a:extLst>
                  <a:ext uri="{0D108BD9-81ED-4DB2-BD59-A6C34878D82A}">
                    <a16:rowId xmlns:a16="http://schemas.microsoft.com/office/drawing/2014/main" val="1935701419"/>
                  </a:ext>
                </a:extLst>
              </a:tr>
              <a:tr h="370840">
                <a:tc>
                  <a:txBody>
                    <a:bodyPr/>
                    <a:lstStyle/>
                    <a:p>
                      <a:r>
                        <a:rPr lang="en-US" b="1" dirty="0"/>
                        <a:t>Cache </a:t>
                      </a:r>
                      <a:r>
                        <a:rPr lang="ko-KR" altLang="en-US" b="1" dirty="0"/>
                        <a:t>및 </a:t>
                      </a:r>
                      <a:r>
                        <a:rPr lang="en-US" b="1" dirty="0"/>
                        <a:t>Buffer </a:t>
                      </a:r>
                      <a:r>
                        <a:rPr lang="ko-KR" altLang="en-US" b="1" dirty="0"/>
                        <a:t>최적화</a:t>
                      </a:r>
                      <a:endParaRPr lang="ko-KR" altLang="en-US" dirty="0"/>
                    </a:p>
                  </a:txBody>
                  <a:tcPr anchor="ctr"/>
                </a:tc>
                <a:tc>
                  <a:txBody>
                    <a:bodyPr/>
                    <a:lstStyle/>
                    <a:p>
                      <a:r>
                        <a:rPr lang="en-US"/>
                        <a:t>BleachBit</a:t>
                      </a:r>
                    </a:p>
                  </a:txBody>
                  <a:tcPr anchor="ctr"/>
                </a:tc>
                <a:tc>
                  <a:txBody>
                    <a:bodyPr/>
                    <a:lstStyle/>
                    <a:p>
                      <a:r>
                        <a:rPr lang="ko-KR" altLang="en-US"/>
                        <a:t>캐시 및 불필요한 파일 제거 기능 제공</a:t>
                      </a:r>
                    </a:p>
                  </a:txBody>
                  <a:tcPr anchor="ctr"/>
                </a:tc>
                <a:tc>
                  <a:txBody>
                    <a:bodyPr/>
                    <a:lstStyle/>
                    <a:p>
                      <a:r>
                        <a:rPr lang="ko-KR" altLang="en-US" dirty="0"/>
                        <a:t>메모리 확보 명령어 </a:t>
                      </a:r>
                      <a:r>
                        <a:rPr lang="en-US" altLang="ko-KR" dirty="0"/>
                        <a:t>(</a:t>
                      </a:r>
                      <a:r>
                        <a:rPr lang="en-US" altLang="ko-KR" dirty="0" err="1"/>
                        <a:t>drop_caches</a:t>
                      </a:r>
                      <a:r>
                        <a:rPr lang="en-US" altLang="ko-KR" dirty="0"/>
                        <a:t>)</a:t>
                      </a:r>
                      <a:r>
                        <a:rPr lang="ko-KR" altLang="en-US" dirty="0"/>
                        <a:t>는 별도 조정 필요</a:t>
                      </a:r>
                    </a:p>
                  </a:txBody>
                  <a:tcPr anchor="ctr"/>
                </a:tc>
                <a:extLst>
                  <a:ext uri="{0D108BD9-81ED-4DB2-BD59-A6C34878D82A}">
                    <a16:rowId xmlns:a16="http://schemas.microsoft.com/office/drawing/2014/main" val="1326473790"/>
                  </a:ext>
                </a:extLst>
              </a:tr>
              <a:tr h="370840">
                <a:tc>
                  <a:txBody>
                    <a:bodyPr/>
                    <a:lstStyle/>
                    <a:p>
                      <a:r>
                        <a:rPr lang="ko-KR" altLang="en-US" b="1" dirty="0"/>
                        <a:t>서비스 비활성화</a:t>
                      </a:r>
                      <a:endParaRPr lang="ko-KR" altLang="en-US" dirty="0"/>
                    </a:p>
                  </a:txBody>
                  <a:tcPr anchor="ctr"/>
                </a:tc>
                <a:tc>
                  <a:txBody>
                    <a:bodyPr/>
                    <a:lstStyle/>
                    <a:p>
                      <a:r>
                        <a:rPr lang="en-US"/>
                        <a:t>Stacer</a:t>
                      </a:r>
                    </a:p>
                  </a:txBody>
                  <a:tcPr anchor="ctr"/>
                </a:tc>
                <a:tc>
                  <a:txBody>
                    <a:bodyPr/>
                    <a:lstStyle/>
                    <a:p>
                      <a:r>
                        <a:rPr lang="ko-KR" altLang="en-US"/>
                        <a:t>불필요한 서비스 중지 기능 제공</a:t>
                      </a:r>
                    </a:p>
                  </a:txBody>
                  <a:tcPr anchor="ctr"/>
                </a:tc>
                <a:tc>
                  <a:txBody>
                    <a:bodyPr/>
                    <a:lstStyle/>
                    <a:p>
                      <a:r>
                        <a:rPr lang="ko-KR" altLang="en-US" dirty="0"/>
                        <a:t>명령어 기반의 세부 설정 기능 부족</a:t>
                      </a:r>
                    </a:p>
                  </a:txBody>
                  <a:tcPr anchor="ctr"/>
                </a:tc>
                <a:extLst>
                  <a:ext uri="{0D108BD9-81ED-4DB2-BD59-A6C34878D82A}">
                    <a16:rowId xmlns:a16="http://schemas.microsoft.com/office/drawing/2014/main" val="2144734278"/>
                  </a:ext>
                </a:extLst>
              </a:tr>
              <a:tr h="370840">
                <a:tc>
                  <a:txBody>
                    <a:bodyPr/>
                    <a:lstStyle/>
                    <a:p>
                      <a:r>
                        <a:rPr lang="en-US" altLang="ko-KR" b="1" dirty="0"/>
                        <a:t>Zombie </a:t>
                      </a:r>
                      <a:r>
                        <a:rPr lang="ko-KR" altLang="en-US" b="1" dirty="0"/>
                        <a:t>프로세스 제거</a:t>
                      </a:r>
                      <a:endParaRPr lang="ko-KR" altLang="en-US" dirty="0"/>
                    </a:p>
                  </a:txBody>
                  <a:tcPr anchor="ctr"/>
                </a:tc>
                <a:tc>
                  <a:txBody>
                    <a:bodyPr/>
                    <a:lstStyle/>
                    <a:p>
                      <a:r>
                        <a:rPr lang="en-US"/>
                        <a:t>Sysdig</a:t>
                      </a:r>
                    </a:p>
                  </a:txBody>
                  <a:tcPr anchor="ctr"/>
                </a:tc>
                <a:tc>
                  <a:txBody>
                    <a:bodyPr/>
                    <a:lstStyle/>
                    <a:p>
                      <a:r>
                        <a:rPr lang="ko-KR" altLang="en-US"/>
                        <a:t>비정상적 프로세스 탐지 및 종료 가능</a:t>
                      </a:r>
                    </a:p>
                  </a:txBody>
                  <a:tcPr anchor="ctr"/>
                </a:tc>
                <a:tc>
                  <a:txBody>
                    <a:bodyPr/>
                    <a:lstStyle/>
                    <a:p>
                      <a:r>
                        <a:rPr lang="en-US" altLang="ko-KR" dirty="0"/>
                        <a:t>kill </a:t>
                      </a:r>
                      <a:r>
                        <a:rPr lang="ko-KR" altLang="en-US" dirty="0"/>
                        <a:t>명령어 기반의 강제 종료 기능은 수동으로 진행 필요</a:t>
                      </a:r>
                    </a:p>
                  </a:txBody>
                  <a:tcPr anchor="ctr"/>
                </a:tc>
                <a:extLst>
                  <a:ext uri="{0D108BD9-81ED-4DB2-BD59-A6C34878D82A}">
                    <a16:rowId xmlns:a16="http://schemas.microsoft.com/office/drawing/2014/main" val="3855327569"/>
                  </a:ext>
                </a:extLst>
              </a:tr>
              <a:tr h="370840">
                <a:tc>
                  <a:txBody>
                    <a:bodyPr/>
                    <a:lstStyle/>
                    <a:p>
                      <a:r>
                        <a:rPr lang="en-US" b="1" dirty="0"/>
                        <a:t>Crontab </a:t>
                      </a:r>
                      <a:r>
                        <a:rPr lang="ko-KR" altLang="en-US" b="1" dirty="0"/>
                        <a:t>활용 </a:t>
                      </a:r>
                      <a:r>
                        <a:rPr lang="en-US" altLang="ko-KR" b="1" dirty="0"/>
                        <a:t>(</a:t>
                      </a:r>
                      <a:r>
                        <a:rPr lang="ko-KR" altLang="en-US" b="1" dirty="0"/>
                        <a:t>자동화</a:t>
                      </a:r>
                      <a:r>
                        <a:rPr lang="en-US" altLang="ko-KR" b="1" dirty="0"/>
                        <a:t>)</a:t>
                      </a:r>
                      <a:endParaRPr lang="ko-KR" altLang="en-US" dirty="0"/>
                    </a:p>
                  </a:txBody>
                  <a:tcPr anchor="ctr"/>
                </a:tc>
                <a:tc>
                  <a:txBody>
                    <a:bodyPr/>
                    <a:lstStyle/>
                    <a:p>
                      <a:pPr latinLnBrk="1"/>
                      <a:r>
                        <a:rPr lang="ko-KR" altLang="en-US" dirty="0"/>
                        <a:t>없음 </a:t>
                      </a:r>
                      <a:r>
                        <a:rPr lang="en-US" altLang="ko-KR" dirty="0"/>
                        <a:t>(</a:t>
                      </a:r>
                      <a:r>
                        <a:rPr lang="ko-KR" altLang="en-US" dirty="0"/>
                        <a:t>직접 조정 필요</a:t>
                      </a:r>
                      <a:r>
                        <a:rPr lang="en-US" altLang="ko-KR" dirty="0"/>
                        <a:t>)</a:t>
                      </a:r>
                      <a:endParaRPr lang="ko-KR" altLang="en-US" dirty="0"/>
                    </a:p>
                  </a:txBody>
                  <a:tcPr/>
                </a:tc>
                <a:tc>
                  <a:txBody>
                    <a:bodyPr/>
                    <a:lstStyle/>
                    <a:p>
                      <a:pPr latinLnBrk="1"/>
                      <a:r>
                        <a:rPr lang="en-US" altLang="ko-KR" dirty="0"/>
                        <a:t>-</a:t>
                      </a:r>
                      <a:endParaRPr lang="ko-KR" altLang="en-US" dirty="0"/>
                    </a:p>
                  </a:txBody>
                  <a:tcPr/>
                </a:tc>
                <a:tc>
                  <a:txBody>
                    <a:bodyPr/>
                    <a:lstStyle/>
                    <a:p>
                      <a:pPr latinLnBrk="1"/>
                      <a:r>
                        <a:rPr lang="ko-KR" altLang="en-US" dirty="0"/>
                        <a:t>주기적 작업 자동화 기능은 별도의 스크립트 필요</a:t>
                      </a:r>
                    </a:p>
                  </a:txBody>
                  <a:tcPr/>
                </a:tc>
                <a:extLst>
                  <a:ext uri="{0D108BD9-81ED-4DB2-BD59-A6C34878D82A}">
                    <a16:rowId xmlns:a16="http://schemas.microsoft.com/office/drawing/2014/main" val="1905493085"/>
                  </a:ext>
                </a:extLst>
              </a:tr>
            </a:tbl>
          </a:graphicData>
        </a:graphic>
      </p:graphicFrame>
    </p:spTree>
    <p:extLst>
      <p:ext uri="{BB962C8B-B14F-4D97-AF65-F5344CB8AC3E}">
        <p14:creationId xmlns:p14="http://schemas.microsoft.com/office/powerpoint/2010/main" val="2407436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FE912-861A-E426-4582-1991F69FF0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982768-5CCA-D549-2139-AE607BCC7311}"/>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D3E6D0C6-24EF-BF10-B410-2C0263E95582}"/>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30F3E81B-C922-8CB5-635A-B21210AC3FEC}"/>
              </a:ext>
            </a:extLst>
          </p:cNvPr>
          <p:cNvSpPr txBox="1"/>
          <p:nvPr/>
        </p:nvSpPr>
        <p:spPr>
          <a:xfrm>
            <a:off x="914400" y="2628900"/>
            <a:ext cx="7467600" cy="620939"/>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Performance Optimizer</a:t>
            </a:r>
            <a:b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b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Cpu</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의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최적화중</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가장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위에있는</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설정을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True</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에서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False</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 변경</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644877B7-2749-F7BF-C917-19F9A58AD61F}"/>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GUI </a:t>
            </a:r>
            <a:r>
              <a:rPr lang="ko-KR" altLang="en-US" sz="3000" b="1" dirty="0">
                <a:solidFill>
                  <a:srgbClr val="000000"/>
                </a:solidFill>
                <a:latin typeface="Inter Bold"/>
                <a:ea typeface="Inter Bold"/>
                <a:cs typeface="Inter Bold"/>
                <a:sym typeface="Inter Bold"/>
              </a:rPr>
              <a:t>초기</a:t>
            </a:r>
            <a:r>
              <a:rPr lang="ko-KR" altLang="en-US" sz="3000" b="1" u="none" strike="noStrike" dirty="0">
                <a:solidFill>
                  <a:srgbClr val="000000"/>
                </a:solidFill>
                <a:latin typeface="Inter Bold"/>
                <a:ea typeface="Inter Bold"/>
                <a:cs typeface="Inter Bold"/>
                <a:sym typeface="Inter Bold"/>
              </a:rPr>
              <a:t> 디자인</a:t>
            </a:r>
            <a:endParaRPr lang="en-US" sz="3000" b="1" u="none" strike="noStrike" dirty="0">
              <a:solidFill>
                <a:srgbClr val="000000"/>
              </a:solidFill>
              <a:latin typeface="Inter Bold"/>
              <a:ea typeface="Inter Bold"/>
              <a:cs typeface="Inter Bold"/>
              <a:sym typeface="Inter Bold"/>
            </a:endParaRPr>
          </a:p>
        </p:txBody>
      </p:sp>
      <p:pic>
        <p:nvPicPr>
          <p:cNvPr id="11" name="그림 10">
            <a:extLst>
              <a:ext uri="{FF2B5EF4-FFF2-40B4-BE49-F238E27FC236}">
                <a16:creationId xmlns:a16="http://schemas.microsoft.com/office/drawing/2014/main" id="{A0C352A7-10D5-C954-ACD1-5D564BF83C2C}"/>
              </a:ext>
            </a:extLst>
          </p:cNvPr>
          <p:cNvPicPr>
            <a:picLocks noChangeAspect="1"/>
          </p:cNvPicPr>
          <p:nvPr/>
        </p:nvPicPr>
        <p:blipFill>
          <a:blip r:embed="rId4"/>
          <a:stretch>
            <a:fillRect/>
          </a:stretch>
        </p:blipFill>
        <p:spPr>
          <a:xfrm>
            <a:off x="8559713" y="1500788"/>
            <a:ext cx="8840434" cy="7240010"/>
          </a:xfrm>
          <a:prstGeom prst="rect">
            <a:avLst/>
          </a:prstGeom>
        </p:spPr>
      </p:pic>
    </p:spTree>
    <p:extLst>
      <p:ext uri="{BB962C8B-B14F-4D97-AF65-F5344CB8AC3E}">
        <p14:creationId xmlns:p14="http://schemas.microsoft.com/office/powerpoint/2010/main" val="3267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3957-D2D9-F57C-CEDE-E7D2907975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5A84E70-1AAF-C4F5-EB35-48F2261DBC11}"/>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5C915E2D-6A94-2E7F-4ABE-F42D04B51976}"/>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5619CAB8-89F9-9CD4-8962-2787E8FBEE3E}"/>
              </a:ext>
            </a:extLst>
          </p:cNvPr>
          <p:cNvSpPr txBox="1"/>
          <p:nvPr/>
        </p:nvSpPr>
        <p:spPr>
          <a:xfrm>
            <a:off x="914400" y="2628900"/>
            <a:ext cx="7467600" cy="300339"/>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조작은 성공적으로 진행됨</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5CD21298-F0B5-C737-22CC-F73BAF23A9EB}"/>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GUI </a:t>
            </a:r>
            <a:r>
              <a:rPr lang="ko-KR" altLang="en-US" sz="3000" b="1" dirty="0">
                <a:solidFill>
                  <a:srgbClr val="000000"/>
                </a:solidFill>
                <a:latin typeface="Inter Bold"/>
                <a:ea typeface="Inter Bold"/>
                <a:cs typeface="Inter Bold"/>
                <a:sym typeface="Inter Bold"/>
              </a:rPr>
              <a:t>초기</a:t>
            </a:r>
            <a:r>
              <a:rPr lang="ko-KR" altLang="en-US" sz="3000" b="1" u="none" strike="noStrike" dirty="0">
                <a:solidFill>
                  <a:srgbClr val="000000"/>
                </a:solidFill>
                <a:latin typeface="Inter Bold"/>
                <a:ea typeface="Inter Bold"/>
                <a:cs typeface="Inter Bold"/>
                <a:sym typeface="Inter Bold"/>
              </a:rPr>
              <a:t> 디자인</a:t>
            </a:r>
            <a:endParaRPr lang="en-US" sz="3000" b="1" u="none" strike="noStrike" dirty="0">
              <a:solidFill>
                <a:srgbClr val="000000"/>
              </a:solidFill>
              <a:latin typeface="Inter Bold"/>
              <a:ea typeface="Inter Bold"/>
              <a:cs typeface="Inter Bold"/>
              <a:sym typeface="Inter Bold"/>
            </a:endParaRPr>
          </a:p>
        </p:txBody>
      </p:sp>
      <p:pic>
        <p:nvPicPr>
          <p:cNvPr id="4" name="그림 3">
            <a:extLst>
              <a:ext uri="{FF2B5EF4-FFF2-40B4-BE49-F238E27FC236}">
                <a16:creationId xmlns:a16="http://schemas.microsoft.com/office/drawing/2014/main" id="{82C148BB-E9BE-7EE1-795B-5B3DB9CD646C}"/>
              </a:ext>
            </a:extLst>
          </p:cNvPr>
          <p:cNvPicPr>
            <a:picLocks noChangeAspect="1"/>
          </p:cNvPicPr>
          <p:nvPr/>
        </p:nvPicPr>
        <p:blipFill>
          <a:blip r:embed="rId4"/>
          <a:stretch>
            <a:fillRect/>
          </a:stretch>
        </p:blipFill>
        <p:spPr>
          <a:xfrm>
            <a:off x="8382000" y="1661611"/>
            <a:ext cx="8602275" cy="7116168"/>
          </a:xfrm>
          <a:prstGeom prst="rect">
            <a:avLst/>
          </a:prstGeom>
        </p:spPr>
      </p:pic>
    </p:spTree>
    <p:extLst>
      <p:ext uri="{BB962C8B-B14F-4D97-AF65-F5344CB8AC3E}">
        <p14:creationId xmlns:p14="http://schemas.microsoft.com/office/powerpoint/2010/main" val="4128301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DB4FB-11DE-7717-E90B-6CF57D5905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D21935-A6D5-ABCC-C20C-8BC436614ABC}"/>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C82938D1-6055-2909-2922-197CF38EB339}"/>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r>
              <a:rPr lang="ko-KR" altLang="en-US" sz="3000" b="1" u="none" strike="noStrike" dirty="0">
                <a:solidFill>
                  <a:srgbClr val="000000"/>
                </a:solidFill>
                <a:latin typeface="Inter Bold"/>
                <a:ea typeface="Inter Bold"/>
                <a:cs typeface="Inter Bold"/>
                <a:sym typeface="Inter Bold"/>
              </a:rPr>
              <a:t>슬라이스에 전체코드</a:t>
            </a:r>
            <a:r>
              <a:rPr lang="en-US" altLang="ko-KR" sz="3000" b="1" u="none" strike="noStrike" dirty="0">
                <a:solidFill>
                  <a:srgbClr val="000000"/>
                </a:solidFill>
                <a:latin typeface="Inter Bold"/>
                <a:ea typeface="Inter Bold"/>
                <a:cs typeface="Inter Bold"/>
                <a:sym typeface="Inter Bold"/>
              </a:rPr>
              <a:t>)</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1E6A0F8B-2787-A6E4-F598-311963FF49B4}"/>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기본 </a:t>
            </a:r>
            <a:r>
              <a:rPr lang="en-US" altLang="ko-KR" sz="2000" b="1" dirty="0">
                <a:solidFill>
                  <a:srgbClr val="000000"/>
                </a:solidFill>
                <a:latin typeface="Source Han Sans KR Bold"/>
                <a:ea typeface="Source Han Sans KR Bold"/>
                <a:cs typeface="Source Han Sans KR Bold"/>
                <a:sym typeface="Source Han Sans KR Bold"/>
              </a:rPr>
              <a:t>import </a:t>
            </a:r>
            <a:r>
              <a:rPr lang="ko-KR" altLang="en-US" sz="2000" b="1" dirty="0">
                <a:solidFill>
                  <a:srgbClr val="000000"/>
                </a:solidFill>
                <a:latin typeface="Source Han Sans KR Bold"/>
                <a:ea typeface="Source Han Sans KR Bold"/>
                <a:cs typeface="Source Han Sans KR Bold"/>
                <a:sym typeface="Source Han Sans KR Bold"/>
              </a:rPr>
              <a:t>및 코드실행결과 확인</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0CCA079E-DDEB-CB54-AB94-D9A2FB45FEA3}"/>
              </a:ext>
            </a:extLst>
          </p:cNvPr>
          <p:cNvSpPr txBox="1"/>
          <p:nvPr/>
        </p:nvSpPr>
        <p:spPr>
          <a:xfrm>
            <a:off x="1028700" y="3578304"/>
            <a:ext cx="7250222" cy="1384995"/>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a:t>Logger</a:t>
            </a:r>
            <a:r>
              <a:rPr lang="ko-KR" altLang="en-US" dirty="0"/>
              <a:t>는 콘솔과 파일에 로그를 기록해 최적화 과정의 실행 정보와 오류를 추적할 수 있도록 도와주는 파일</a:t>
            </a:r>
            <a:endParaRPr lang="en-US" altLang="ko-KR" dirty="0"/>
          </a:p>
          <a:p>
            <a:pPr marL="285750" indent="-285750">
              <a:buFont typeface="Wingdings" panose="05000000000000000000" pitchFamily="2" charset="2"/>
              <a:buChar char="l"/>
            </a:pPr>
            <a:r>
              <a:rPr lang="en-US" altLang="ko-KR" dirty="0"/>
              <a:t>Logger</a:t>
            </a:r>
            <a:r>
              <a:rPr lang="ko-KR" altLang="en-US" dirty="0"/>
              <a:t> 중 </a:t>
            </a:r>
            <a:r>
              <a:rPr lang="en-US" altLang="ko-KR" dirty="0" err="1"/>
              <a:t>get_logger</a:t>
            </a:r>
            <a:r>
              <a:rPr lang="ko-KR" altLang="en-US" dirty="0"/>
              <a:t>만 구현된 상태</a:t>
            </a:r>
            <a:endParaRPr lang="en-US" altLang="ko-KR" dirty="0"/>
          </a:p>
          <a:p>
            <a:pPr marL="285750" indent="-285750">
              <a:buFont typeface="Wingdings" panose="05000000000000000000" pitchFamily="2" charset="2"/>
              <a:buChar char="l"/>
            </a:pPr>
            <a:r>
              <a:rPr lang="en-US" altLang="ko-KR" dirty="0" err="1"/>
              <a:t>Get_logger</a:t>
            </a:r>
            <a:r>
              <a:rPr lang="ko-KR" altLang="en-US" dirty="0"/>
              <a:t>는 코드의 성공</a:t>
            </a:r>
            <a:r>
              <a:rPr lang="en-US" altLang="ko-KR" dirty="0"/>
              <a:t>, </a:t>
            </a:r>
            <a:r>
              <a:rPr lang="ko-KR" altLang="en-US" dirty="0"/>
              <a:t>실패여부만 간단하게 반환</a:t>
            </a:r>
            <a:endParaRPr lang="en-US" altLang="ko-KR" dirty="0"/>
          </a:p>
        </p:txBody>
      </p:sp>
      <p:sp>
        <p:nvSpPr>
          <p:cNvPr id="31" name="TextBox 30">
            <a:extLst>
              <a:ext uri="{FF2B5EF4-FFF2-40B4-BE49-F238E27FC236}">
                <a16:creationId xmlns:a16="http://schemas.microsoft.com/office/drawing/2014/main" id="{39D61E6E-2457-6404-1EC6-C7A9FC2E1B6A}"/>
              </a:ext>
            </a:extLst>
          </p:cNvPr>
          <p:cNvSpPr txBox="1"/>
          <p:nvPr/>
        </p:nvSpPr>
        <p:spPr>
          <a:xfrm>
            <a:off x="8839200" y="3393638"/>
            <a:ext cx="7582332" cy="3693319"/>
          </a:xfrm>
          <a:prstGeom prst="rect">
            <a:avLst/>
          </a:prstGeom>
          <a:noFill/>
          <a:ln>
            <a:solidFill>
              <a:schemeClr val="tx1"/>
            </a:solidFill>
          </a:ln>
        </p:spPr>
        <p:txBody>
          <a:bodyPr wrap="square">
            <a:spAutoFit/>
          </a:bodyPr>
          <a:lstStyle/>
          <a:p>
            <a:r>
              <a:rPr lang="en-US" altLang="ko-KR" dirty="0"/>
              <a:t>import </a:t>
            </a:r>
            <a:r>
              <a:rPr lang="en-US" altLang="ko-KR" dirty="0" err="1"/>
              <a:t>os</a:t>
            </a:r>
            <a:endParaRPr lang="en-US" altLang="ko-KR" dirty="0"/>
          </a:p>
          <a:p>
            <a:r>
              <a:rPr lang="en-US" altLang="ko-KR" dirty="0"/>
              <a:t>import subprocess</a:t>
            </a:r>
          </a:p>
          <a:p>
            <a:r>
              <a:rPr lang="en-US" altLang="ko-KR" dirty="0"/>
              <a:t>from </a:t>
            </a:r>
            <a:r>
              <a:rPr lang="en-US" altLang="ko-KR" dirty="0" err="1"/>
              <a:t>src.utils.logger</a:t>
            </a:r>
            <a:r>
              <a:rPr lang="en-US" altLang="ko-KR" dirty="0"/>
              <a:t> import </a:t>
            </a:r>
            <a:r>
              <a:rPr lang="en-US" altLang="ko-KR" dirty="0" err="1"/>
              <a:t>get_logger</a:t>
            </a:r>
            <a:endParaRPr lang="en-US" altLang="ko-KR" dirty="0"/>
          </a:p>
          <a:p>
            <a:r>
              <a:rPr lang="en-US" altLang="ko-KR" dirty="0"/>
              <a:t>from </a:t>
            </a:r>
            <a:r>
              <a:rPr lang="en-US" altLang="ko-KR" dirty="0" err="1"/>
              <a:t>src.utils.config</a:t>
            </a:r>
            <a:r>
              <a:rPr lang="en-US" altLang="ko-KR" dirty="0"/>
              <a:t> import </a:t>
            </a:r>
            <a:r>
              <a:rPr lang="en-US" altLang="ko-KR" dirty="0" err="1"/>
              <a:t>ConfigLoader</a:t>
            </a:r>
            <a:endParaRPr lang="en-US" altLang="ko-KR" dirty="0"/>
          </a:p>
          <a:p>
            <a:endParaRPr lang="en-US" altLang="ko-KR" dirty="0"/>
          </a:p>
          <a:p>
            <a:r>
              <a:rPr lang="en-US" altLang="ko-KR" dirty="0"/>
              <a:t>logger = </a:t>
            </a:r>
            <a:r>
              <a:rPr lang="en-US" altLang="ko-KR" dirty="0" err="1"/>
              <a:t>get_logger</a:t>
            </a:r>
            <a:r>
              <a:rPr lang="en-US" altLang="ko-KR" dirty="0"/>
              <a:t>(__name__)</a:t>
            </a:r>
          </a:p>
          <a:p>
            <a:endParaRPr lang="en-US" altLang="ko-KR" dirty="0"/>
          </a:p>
          <a:p>
            <a:r>
              <a:rPr lang="en-US" altLang="ko-KR" dirty="0"/>
              <a:t>def </a:t>
            </a:r>
            <a:r>
              <a:rPr lang="en-US" altLang="ko-KR" dirty="0" err="1"/>
              <a:t>run_command</a:t>
            </a:r>
            <a:r>
              <a:rPr lang="en-US" altLang="ko-KR" dirty="0"/>
              <a:t>(command):</a:t>
            </a:r>
          </a:p>
          <a:p>
            <a:r>
              <a:rPr lang="en-US" altLang="ko-KR" dirty="0"/>
              <a:t>    try:</a:t>
            </a:r>
          </a:p>
          <a:p>
            <a:r>
              <a:rPr lang="en-US" altLang="ko-KR" dirty="0"/>
              <a:t>        </a:t>
            </a:r>
            <a:r>
              <a:rPr lang="en-US" altLang="ko-KR" dirty="0" err="1"/>
              <a:t>subprocess.run</a:t>
            </a:r>
            <a:r>
              <a:rPr lang="en-US" altLang="ko-KR" dirty="0"/>
              <a:t>(command, shell=True, check=True)</a:t>
            </a:r>
          </a:p>
          <a:p>
            <a:r>
              <a:rPr lang="en-US" altLang="ko-KR" dirty="0"/>
              <a:t>        logger.info(f"[OK] {command}")</a:t>
            </a:r>
          </a:p>
          <a:p>
            <a:r>
              <a:rPr lang="en-US" altLang="ko-KR" dirty="0"/>
              <a:t>    except </a:t>
            </a:r>
            <a:r>
              <a:rPr lang="en-US" altLang="ko-KR" dirty="0" err="1"/>
              <a:t>subprocess.CalledProcessError</a:t>
            </a:r>
            <a:r>
              <a:rPr lang="en-US" altLang="ko-KR" dirty="0"/>
              <a:t> as e:</a:t>
            </a:r>
          </a:p>
          <a:p>
            <a:r>
              <a:rPr lang="en-US" altLang="ko-KR" dirty="0"/>
              <a:t>        </a:t>
            </a:r>
            <a:r>
              <a:rPr lang="en-US" altLang="ko-KR" dirty="0" err="1"/>
              <a:t>logger.error</a:t>
            </a:r>
            <a:r>
              <a:rPr lang="en-US" altLang="ko-KR" dirty="0"/>
              <a:t>(f"[FAIL] {command} | </a:t>
            </a:r>
            <a:r>
              <a:rPr lang="ko-KR" altLang="en-US" dirty="0"/>
              <a:t>오류</a:t>
            </a:r>
            <a:r>
              <a:rPr lang="en-US" altLang="ko-KR" dirty="0"/>
              <a:t>: {e}")</a:t>
            </a:r>
          </a:p>
        </p:txBody>
      </p:sp>
      <p:pic>
        <p:nvPicPr>
          <p:cNvPr id="9" name="그림 8">
            <a:extLst>
              <a:ext uri="{FF2B5EF4-FFF2-40B4-BE49-F238E27FC236}">
                <a16:creationId xmlns:a16="http://schemas.microsoft.com/office/drawing/2014/main" id="{9FF6F101-156C-22DC-E74D-1D831AD677C6}"/>
              </a:ext>
            </a:extLst>
          </p:cNvPr>
          <p:cNvPicPr>
            <a:picLocks noChangeAspect="1"/>
          </p:cNvPicPr>
          <p:nvPr/>
        </p:nvPicPr>
        <p:blipFill>
          <a:blip r:embed="rId5"/>
          <a:stretch>
            <a:fillRect/>
          </a:stretch>
        </p:blipFill>
        <p:spPr>
          <a:xfrm>
            <a:off x="1026242" y="5974972"/>
            <a:ext cx="6982799" cy="809738"/>
          </a:xfrm>
          <a:prstGeom prst="rect">
            <a:avLst/>
          </a:prstGeom>
        </p:spPr>
      </p:pic>
      <p:pic>
        <p:nvPicPr>
          <p:cNvPr id="11" name="그림 10">
            <a:extLst>
              <a:ext uri="{FF2B5EF4-FFF2-40B4-BE49-F238E27FC236}">
                <a16:creationId xmlns:a16="http://schemas.microsoft.com/office/drawing/2014/main" id="{1CF12300-801E-4DC8-608A-E332801D58A5}"/>
              </a:ext>
            </a:extLst>
          </p:cNvPr>
          <p:cNvPicPr>
            <a:picLocks noChangeAspect="1"/>
          </p:cNvPicPr>
          <p:nvPr/>
        </p:nvPicPr>
        <p:blipFill>
          <a:blip r:embed="rId6"/>
          <a:stretch>
            <a:fillRect/>
          </a:stretch>
        </p:blipFill>
        <p:spPr>
          <a:xfrm>
            <a:off x="1028700" y="7429500"/>
            <a:ext cx="6925642" cy="666843"/>
          </a:xfrm>
          <a:prstGeom prst="rect">
            <a:avLst/>
          </a:prstGeom>
        </p:spPr>
      </p:pic>
    </p:spTree>
    <p:extLst>
      <p:ext uri="{BB962C8B-B14F-4D97-AF65-F5344CB8AC3E}">
        <p14:creationId xmlns:p14="http://schemas.microsoft.com/office/powerpoint/2010/main" val="2251414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D324C-6775-2EB4-99EE-498077FA2E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EC7E32-68E7-7AF6-AC5C-0D7C96A52FE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AF82C11D-4BE8-2C1F-80F5-3741C5892E0E}"/>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E1488027-4CA0-FF7A-4198-6F76E1654CA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CPU </a:t>
            </a:r>
            <a:r>
              <a:rPr lang="ko-KR" altLang="en-US" sz="2000" b="1" dirty="0">
                <a:solidFill>
                  <a:srgbClr val="000000"/>
                </a:solidFill>
                <a:latin typeface="Source Han Sans KR Bold"/>
                <a:ea typeface="Source Han Sans KR Bold"/>
                <a:cs typeface="Source Han Sans KR Bold"/>
                <a:sym typeface="Source Han Sans KR Bold"/>
              </a:rPr>
              <a:t>최적화</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optimize_cpu</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ABA4B3DC-A8C6-D3DC-397B-B66F4833A847}"/>
              </a:ext>
            </a:extLst>
          </p:cNvPr>
          <p:cNvSpPr txBox="1"/>
          <p:nvPr/>
        </p:nvSpPr>
        <p:spPr>
          <a:xfrm>
            <a:off x="1028700" y="3578304"/>
            <a:ext cx="7250222" cy="830997"/>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a:t>governor: </a:t>
            </a:r>
            <a:r>
              <a:rPr lang="ko-KR" altLang="en-US" dirty="0"/>
              <a:t>성능 모드 설정 </a:t>
            </a:r>
            <a:r>
              <a:rPr lang="en-US" altLang="ko-KR" dirty="0"/>
              <a:t>(</a:t>
            </a:r>
            <a:r>
              <a:rPr lang="ko-KR" altLang="en-US" dirty="0"/>
              <a:t>예</a:t>
            </a:r>
            <a:r>
              <a:rPr lang="en-US" altLang="ko-KR" dirty="0"/>
              <a:t>: performance, </a:t>
            </a:r>
            <a:r>
              <a:rPr lang="en-US" altLang="ko-KR" dirty="0" err="1"/>
              <a:t>powersave</a:t>
            </a:r>
            <a:r>
              <a:rPr lang="en-US" altLang="ko-KR" dirty="0"/>
              <a:t>)</a:t>
            </a:r>
          </a:p>
          <a:p>
            <a:pPr marL="285750" indent="-285750">
              <a:buFont typeface="Wingdings" panose="05000000000000000000" pitchFamily="2" charset="2"/>
              <a:buChar char="l"/>
            </a:pPr>
            <a:r>
              <a:rPr lang="en-US" altLang="ko-KR" dirty="0" err="1"/>
              <a:t>priority_processes</a:t>
            </a:r>
            <a:r>
              <a:rPr lang="en-US" altLang="ko-KR" dirty="0"/>
              <a:t>: </a:t>
            </a:r>
            <a:r>
              <a:rPr lang="ko-KR" altLang="en-US" dirty="0"/>
              <a:t>우선순위 조정 대상 프로세스</a:t>
            </a:r>
            <a:endParaRPr lang="en-US" altLang="ko-KR" dirty="0"/>
          </a:p>
        </p:txBody>
      </p:sp>
      <p:sp>
        <p:nvSpPr>
          <p:cNvPr id="8" name="TextBox 8">
            <a:extLst>
              <a:ext uri="{FF2B5EF4-FFF2-40B4-BE49-F238E27FC236}">
                <a16:creationId xmlns:a16="http://schemas.microsoft.com/office/drawing/2014/main" id="{FF407E78-CA2F-28D1-ABDE-59B8B7778BE4}"/>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CPU </a:t>
            </a:r>
            <a:r>
              <a:rPr lang="ko-KR" altLang="en-US" dirty="0"/>
              <a:t>주파수 조절 및 특정 프로세스 우선순위 향상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8ACE6418-514F-6CF8-AF39-EED45BC5CB62}"/>
              </a:ext>
            </a:extLst>
          </p:cNvPr>
          <p:cNvSpPr txBox="1"/>
          <p:nvPr/>
        </p:nvSpPr>
        <p:spPr>
          <a:xfrm>
            <a:off x="8839200" y="3393638"/>
            <a:ext cx="7582332" cy="2031325"/>
          </a:xfrm>
          <a:prstGeom prst="rect">
            <a:avLst/>
          </a:prstGeom>
          <a:noFill/>
          <a:ln>
            <a:solidFill>
              <a:schemeClr val="tx1"/>
            </a:solidFill>
          </a:ln>
        </p:spPr>
        <p:txBody>
          <a:bodyPr wrap="square">
            <a:spAutoFit/>
          </a:bodyPr>
          <a:lstStyle/>
          <a:p>
            <a:r>
              <a:rPr lang="en-US" altLang="ko-KR" dirty="0"/>
              <a:t>def </a:t>
            </a:r>
            <a:r>
              <a:rPr lang="en-US" altLang="ko-KR" dirty="0" err="1"/>
              <a:t>optimize_cpu</a:t>
            </a:r>
            <a:r>
              <a:rPr lang="en-US" altLang="ko-KR" dirty="0"/>
              <a:t>(</a:t>
            </a:r>
            <a:r>
              <a:rPr lang="en-US" altLang="ko-KR" dirty="0" err="1"/>
              <a:t>cpu_config</a:t>
            </a:r>
            <a:r>
              <a:rPr lang="en-US" altLang="ko-KR" dirty="0"/>
              <a:t>):</a:t>
            </a:r>
          </a:p>
          <a:p>
            <a:r>
              <a:rPr lang="en-US" altLang="ko-KR" dirty="0"/>
              <a:t>    if </a:t>
            </a:r>
            <a:r>
              <a:rPr lang="en-US" altLang="ko-KR" dirty="0" err="1"/>
              <a:t>cpu_config.get</a:t>
            </a:r>
            <a:r>
              <a:rPr lang="en-US" altLang="ko-KR" dirty="0"/>
              <a:t>("governor"):</a:t>
            </a:r>
          </a:p>
          <a:p>
            <a:r>
              <a:rPr lang="en-US" altLang="ko-KR" dirty="0"/>
              <a:t>        governor = </a:t>
            </a:r>
            <a:r>
              <a:rPr lang="en-US" altLang="ko-KR" dirty="0" err="1"/>
              <a:t>cpu_config</a:t>
            </a:r>
            <a:r>
              <a:rPr lang="en-US" altLang="ko-KR" dirty="0"/>
              <a:t>["governor"]</a:t>
            </a:r>
          </a:p>
          <a:p>
            <a:r>
              <a:rPr lang="en-US" altLang="ko-KR" dirty="0"/>
              <a:t>        </a:t>
            </a:r>
            <a:r>
              <a:rPr lang="en-US" altLang="ko-KR" dirty="0" err="1"/>
              <a:t>run_command</a:t>
            </a:r>
            <a:r>
              <a:rPr lang="en-US" altLang="ko-KR" dirty="0"/>
              <a:t>(</a:t>
            </a:r>
            <a:r>
              <a:rPr lang="en-US" altLang="ko-KR" dirty="0" err="1"/>
              <a:t>f"cpupower</a:t>
            </a:r>
            <a:r>
              <a:rPr lang="en-US" altLang="ko-KR" dirty="0"/>
              <a:t> frequency-set -g {governor}")</a:t>
            </a:r>
          </a:p>
          <a:p>
            <a:endParaRPr lang="en-US" altLang="ko-KR" dirty="0"/>
          </a:p>
          <a:p>
            <a:r>
              <a:rPr lang="en-US" altLang="ko-KR" dirty="0"/>
              <a:t>    for proc in </a:t>
            </a:r>
            <a:r>
              <a:rPr lang="en-US" altLang="ko-KR" dirty="0" err="1"/>
              <a:t>cpu_config.get</a:t>
            </a:r>
            <a:r>
              <a:rPr lang="en-US" altLang="ko-KR" dirty="0"/>
              <a:t>("</a:t>
            </a:r>
            <a:r>
              <a:rPr lang="en-US" altLang="ko-KR" dirty="0" err="1"/>
              <a:t>priority_processes</a:t>
            </a:r>
            <a:r>
              <a:rPr lang="en-US" altLang="ko-KR" dirty="0"/>
              <a:t>", []):</a:t>
            </a:r>
          </a:p>
          <a:p>
            <a:r>
              <a:rPr lang="en-US" altLang="ko-KR" dirty="0"/>
              <a:t>        </a:t>
            </a:r>
            <a:r>
              <a:rPr lang="en-US" altLang="ko-KR" dirty="0" err="1"/>
              <a:t>run_command</a:t>
            </a:r>
            <a:r>
              <a:rPr lang="en-US" altLang="ko-KR" dirty="0"/>
              <a:t>(</a:t>
            </a:r>
            <a:r>
              <a:rPr lang="en-US" altLang="ko-KR" dirty="0" err="1"/>
              <a:t>f"renice</a:t>
            </a:r>
            <a:r>
              <a:rPr lang="en-US" altLang="ko-KR" dirty="0"/>
              <a:t> -n -5 -p $(</a:t>
            </a:r>
            <a:r>
              <a:rPr lang="en-US" altLang="ko-KR" dirty="0" err="1"/>
              <a:t>pgrep</a:t>
            </a:r>
            <a:r>
              <a:rPr lang="en-US" altLang="ko-KR" dirty="0"/>
              <a:t> {proc} | head -n 1)")</a:t>
            </a:r>
            <a:endParaRPr lang="ko-KR" altLang="en-US" dirty="0"/>
          </a:p>
        </p:txBody>
      </p:sp>
      <p:sp>
        <p:nvSpPr>
          <p:cNvPr id="3" name="TextBox 7">
            <a:extLst>
              <a:ext uri="{FF2B5EF4-FFF2-40B4-BE49-F238E27FC236}">
                <a16:creationId xmlns:a16="http://schemas.microsoft.com/office/drawing/2014/main" id="{2E83831F-31DF-2F3B-6603-275CE8FD8281}"/>
              </a:ext>
            </a:extLst>
          </p:cNvPr>
          <p:cNvSpPr txBox="1"/>
          <p:nvPr/>
        </p:nvSpPr>
        <p:spPr>
          <a:xfrm>
            <a:off x="1004119" y="5199903"/>
            <a:ext cx="7250222" cy="830997"/>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err="1"/>
              <a:t>cpupower</a:t>
            </a:r>
            <a:r>
              <a:rPr lang="en-US" altLang="ko-KR" dirty="0"/>
              <a:t> frequency-set -g {governor}</a:t>
            </a:r>
          </a:p>
          <a:p>
            <a:pPr marL="285750" indent="-285750">
              <a:buFont typeface="Wingdings" panose="05000000000000000000" pitchFamily="2" charset="2"/>
              <a:buChar char="l"/>
            </a:pPr>
            <a:r>
              <a:rPr lang="en-US" altLang="ko-KR" dirty="0"/>
              <a:t>renice -n -5 -p $(</a:t>
            </a:r>
            <a:r>
              <a:rPr lang="en-US" altLang="ko-KR" dirty="0" err="1"/>
              <a:t>pgrep</a:t>
            </a:r>
            <a:r>
              <a:rPr lang="en-US" altLang="ko-KR" dirty="0"/>
              <a:t> {proc} | head -n 1)</a:t>
            </a:r>
          </a:p>
        </p:txBody>
      </p:sp>
    </p:spTree>
    <p:extLst>
      <p:ext uri="{BB962C8B-B14F-4D97-AF65-F5344CB8AC3E}">
        <p14:creationId xmlns:p14="http://schemas.microsoft.com/office/powerpoint/2010/main" val="976517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D1ACD-9719-C5D8-CB19-D950A41118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6084AD-B52A-E432-4F8D-C6E8BB42B88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1BCF368E-0997-2E7A-CD36-0741F785FF84}"/>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95D3EF62-CB71-70F3-1432-8BB81EB28D5A}"/>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IO</a:t>
            </a:r>
            <a:r>
              <a:rPr lang="ko-KR" altLang="en-US" sz="2000" b="1" dirty="0">
                <a:solidFill>
                  <a:srgbClr val="000000"/>
                </a:solidFill>
                <a:latin typeface="Source Han Sans KR Bold"/>
                <a:ea typeface="Source Han Sans KR Bold"/>
                <a:cs typeface="Source Han Sans KR Bold"/>
                <a:sym typeface="Source Han Sans KR Bold"/>
              </a:rPr>
              <a:t> 최적화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optimize_io</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161A950C-DA57-D8D4-82BA-646C21D28EAF}"/>
              </a:ext>
            </a:extLst>
          </p:cNvPr>
          <p:cNvSpPr txBox="1"/>
          <p:nvPr/>
        </p:nvSpPr>
        <p:spPr>
          <a:xfrm>
            <a:off x="1028700" y="3578304"/>
            <a:ext cx="7250222" cy="830997"/>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a:t>scheduler: I/O </a:t>
            </a:r>
            <a:r>
              <a:rPr lang="ko-KR" altLang="en-US" dirty="0"/>
              <a:t>스케줄러 </a:t>
            </a:r>
            <a:r>
              <a:rPr lang="en-US" altLang="ko-KR" dirty="0"/>
              <a:t>(</a:t>
            </a:r>
            <a:r>
              <a:rPr lang="ko-KR" altLang="en-US" dirty="0"/>
              <a:t>예</a:t>
            </a:r>
            <a:r>
              <a:rPr lang="en-US" altLang="ko-KR" dirty="0"/>
              <a:t>: </a:t>
            </a:r>
            <a:r>
              <a:rPr lang="en-US" altLang="ko-KR" dirty="0" err="1"/>
              <a:t>noop</a:t>
            </a:r>
            <a:r>
              <a:rPr lang="en-US" altLang="ko-KR" dirty="0"/>
              <a:t>, deadline)</a:t>
            </a:r>
          </a:p>
          <a:p>
            <a:pPr marL="285750" indent="-285750">
              <a:buFont typeface="Wingdings" panose="05000000000000000000" pitchFamily="2" charset="2"/>
              <a:buChar char="l"/>
            </a:pPr>
            <a:r>
              <a:rPr lang="en-US" altLang="ko-KR" dirty="0" err="1"/>
              <a:t>read_ahead_kb</a:t>
            </a:r>
            <a:r>
              <a:rPr lang="en-US" altLang="ko-KR" dirty="0"/>
              <a:t>: </a:t>
            </a:r>
            <a:r>
              <a:rPr lang="ko-KR" altLang="en-US" dirty="0"/>
              <a:t>디스크 읽기 선행 크기</a:t>
            </a:r>
            <a:endParaRPr lang="en-US" altLang="ko-KR" dirty="0"/>
          </a:p>
        </p:txBody>
      </p:sp>
      <p:sp>
        <p:nvSpPr>
          <p:cNvPr id="8" name="TextBox 8">
            <a:extLst>
              <a:ext uri="{FF2B5EF4-FFF2-40B4-BE49-F238E27FC236}">
                <a16:creationId xmlns:a16="http://schemas.microsoft.com/office/drawing/2014/main" id="{E2251442-2C53-1080-4EA6-35EF1E097C62}"/>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a:t>
            </a:r>
            <a:r>
              <a:rPr lang="ko-KR" altLang="en-US" dirty="0"/>
              <a:t>디스크 입출력 스케줄러 및 리드 </a:t>
            </a:r>
            <a:r>
              <a:rPr lang="ko-KR" altLang="en-US" dirty="0" err="1"/>
              <a:t>어헤드</a:t>
            </a:r>
            <a:r>
              <a:rPr lang="ko-KR" altLang="en-US" dirty="0"/>
              <a:t> 설정</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9826C08C-6275-BAD7-1E7A-D5987217540F}"/>
              </a:ext>
            </a:extLst>
          </p:cNvPr>
          <p:cNvSpPr txBox="1"/>
          <p:nvPr/>
        </p:nvSpPr>
        <p:spPr>
          <a:xfrm>
            <a:off x="8839200" y="3393638"/>
            <a:ext cx="7582332" cy="1754326"/>
          </a:xfrm>
          <a:prstGeom prst="rect">
            <a:avLst/>
          </a:prstGeom>
          <a:noFill/>
          <a:ln>
            <a:solidFill>
              <a:schemeClr val="tx1"/>
            </a:solidFill>
          </a:ln>
        </p:spPr>
        <p:txBody>
          <a:bodyPr wrap="square">
            <a:spAutoFit/>
          </a:bodyPr>
          <a:lstStyle/>
          <a:p>
            <a:r>
              <a:rPr lang="en-US" altLang="ko-KR" dirty="0"/>
              <a:t>def </a:t>
            </a:r>
            <a:r>
              <a:rPr lang="en-US" altLang="ko-KR" dirty="0" err="1"/>
              <a:t>optimize_io</a:t>
            </a:r>
            <a:r>
              <a:rPr lang="en-US" altLang="ko-KR" dirty="0"/>
              <a:t>(</a:t>
            </a:r>
            <a:r>
              <a:rPr lang="en-US" altLang="ko-KR" dirty="0" err="1"/>
              <a:t>io_config</a:t>
            </a:r>
            <a:r>
              <a:rPr lang="en-US" altLang="ko-KR" dirty="0"/>
              <a:t>):</a:t>
            </a:r>
          </a:p>
          <a:p>
            <a:r>
              <a:rPr lang="en-US" altLang="ko-KR" dirty="0"/>
              <a:t>    if </a:t>
            </a:r>
            <a:r>
              <a:rPr lang="en-US" altLang="ko-KR" dirty="0" err="1"/>
              <a:t>io_config.get</a:t>
            </a:r>
            <a:r>
              <a:rPr lang="en-US" altLang="ko-KR" dirty="0"/>
              <a:t>("enable"):</a:t>
            </a:r>
          </a:p>
          <a:p>
            <a:r>
              <a:rPr lang="en-US" altLang="ko-KR" dirty="0"/>
              <a:t>        scheduler = </a:t>
            </a:r>
            <a:r>
              <a:rPr lang="en-US" altLang="ko-KR" dirty="0" err="1"/>
              <a:t>io_config.get</a:t>
            </a:r>
            <a:r>
              <a:rPr lang="en-US" altLang="ko-KR" dirty="0"/>
              <a:t>("scheduler", "deadline")</a:t>
            </a:r>
          </a:p>
          <a:p>
            <a:r>
              <a:rPr lang="en-US" altLang="ko-KR" dirty="0"/>
              <a:t>        </a:t>
            </a:r>
            <a:r>
              <a:rPr lang="en-US" altLang="ko-KR" dirty="0" err="1"/>
              <a:t>run_command</a:t>
            </a:r>
            <a:r>
              <a:rPr lang="en-US" altLang="ko-KR" dirty="0"/>
              <a:t>(</a:t>
            </a:r>
            <a:r>
              <a:rPr lang="en-US" altLang="ko-KR" dirty="0" err="1"/>
              <a:t>f"echo</a:t>
            </a:r>
            <a:r>
              <a:rPr lang="en-US" altLang="ko-KR" dirty="0"/>
              <a:t> {scheduler} | tee /sys/block/</a:t>
            </a:r>
            <a:r>
              <a:rPr lang="en-US" altLang="ko-KR" dirty="0" err="1"/>
              <a:t>sda</a:t>
            </a:r>
            <a:r>
              <a:rPr lang="en-US" altLang="ko-KR" dirty="0"/>
              <a:t>/queue/scheduler")</a:t>
            </a:r>
          </a:p>
          <a:p>
            <a:r>
              <a:rPr lang="en-US" altLang="ko-KR" dirty="0"/>
              <a:t>        </a:t>
            </a:r>
            <a:r>
              <a:rPr lang="en-US" altLang="ko-KR" dirty="0" err="1"/>
              <a:t>read_ahead</a:t>
            </a:r>
            <a:r>
              <a:rPr lang="en-US" altLang="ko-KR" dirty="0"/>
              <a:t> = </a:t>
            </a:r>
            <a:r>
              <a:rPr lang="en-US" altLang="ko-KR" dirty="0" err="1"/>
              <a:t>io_config.get</a:t>
            </a:r>
            <a:r>
              <a:rPr lang="en-US" altLang="ko-KR" dirty="0"/>
              <a:t>("</a:t>
            </a:r>
            <a:r>
              <a:rPr lang="en-US" altLang="ko-KR" dirty="0" err="1"/>
              <a:t>read_ahead_kb</a:t>
            </a:r>
            <a:r>
              <a:rPr lang="en-US" altLang="ko-KR" dirty="0"/>
              <a:t>", 128)</a:t>
            </a:r>
          </a:p>
          <a:p>
            <a:r>
              <a:rPr lang="en-US" altLang="ko-KR" dirty="0"/>
              <a:t>        </a:t>
            </a:r>
            <a:r>
              <a:rPr lang="en-US" altLang="ko-KR" dirty="0" err="1"/>
              <a:t>run_command</a:t>
            </a:r>
            <a:r>
              <a:rPr lang="en-US" altLang="ko-KR" dirty="0"/>
              <a:t>(</a:t>
            </a:r>
            <a:r>
              <a:rPr lang="en-US" altLang="ko-KR" dirty="0" err="1"/>
              <a:t>f"blockdev</a:t>
            </a:r>
            <a:r>
              <a:rPr lang="en-US" altLang="ko-KR" dirty="0"/>
              <a:t> --</a:t>
            </a:r>
            <a:r>
              <a:rPr lang="en-US" altLang="ko-KR" dirty="0" err="1"/>
              <a:t>setra</a:t>
            </a:r>
            <a:r>
              <a:rPr lang="en-US" altLang="ko-KR" dirty="0"/>
              <a:t> {</a:t>
            </a:r>
            <a:r>
              <a:rPr lang="en-US" altLang="ko-KR" dirty="0" err="1"/>
              <a:t>read_ahead</a:t>
            </a:r>
            <a:r>
              <a:rPr lang="en-US" altLang="ko-KR" dirty="0"/>
              <a:t>} /dev/</a:t>
            </a:r>
            <a:r>
              <a:rPr lang="en-US" altLang="ko-KR" dirty="0" err="1"/>
              <a:t>sda</a:t>
            </a:r>
            <a:r>
              <a:rPr lang="en-US" altLang="ko-KR" dirty="0"/>
              <a:t>")</a:t>
            </a:r>
            <a:endParaRPr lang="ko-KR" altLang="en-US" dirty="0"/>
          </a:p>
        </p:txBody>
      </p:sp>
      <p:sp>
        <p:nvSpPr>
          <p:cNvPr id="3" name="TextBox 7">
            <a:extLst>
              <a:ext uri="{FF2B5EF4-FFF2-40B4-BE49-F238E27FC236}">
                <a16:creationId xmlns:a16="http://schemas.microsoft.com/office/drawing/2014/main" id="{74D646E8-8BB9-8CAA-4E65-3E7C0A13D1BB}"/>
              </a:ext>
            </a:extLst>
          </p:cNvPr>
          <p:cNvSpPr txBox="1"/>
          <p:nvPr/>
        </p:nvSpPr>
        <p:spPr>
          <a:xfrm>
            <a:off x="1004119" y="5199903"/>
            <a:ext cx="7250222" cy="830997"/>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a:t>echo {scheduler} | tee /sys/block/</a:t>
            </a:r>
            <a:r>
              <a:rPr lang="en-US" altLang="ko-KR" dirty="0" err="1"/>
              <a:t>sda</a:t>
            </a:r>
            <a:r>
              <a:rPr lang="en-US" altLang="ko-KR" dirty="0"/>
              <a:t>/queue/scheduler</a:t>
            </a:r>
          </a:p>
          <a:p>
            <a:pPr marL="285750" indent="-285750">
              <a:buFont typeface="Wingdings" panose="05000000000000000000" pitchFamily="2" charset="2"/>
              <a:buChar char="l"/>
            </a:pPr>
            <a:r>
              <a:rPr lang="en-US" altLang="ko-KR" dirty="0" err="1"/>
              <a:t>blockdev</a:t>
            </a:r>
            <a:r>
              <a:rPr lang="en-US" altLang="ko-KR" dirty="0"/>
              <a:t> --</a:t>
            </a:r>
            <a:r>
              <a:rPr lang="en-US" altLang="ko-KR" dirty="0" err="1"/>
              <a:t>setra</a:t>
            </a:r>
            <a:r>
              <a:rPr lang="en-US" altLang="ko-KR" dirty="0"/>
              <a:t> {</a:t>
            </a:r>
            <a:r>
              <a:rPr lang="en-US" altLang="ko-KR" dirty="0" err="1"/>
              <a:t>read_ahead_kb</a:t>
            </a:r>
            <a:r>
              <a:rPr lang="en-US" altLang="ko-KR" dirty="0"/>
              <a:t>} /dev/</a:t>
            </a:r>
            <a:r>
              <a:rPr lang="en-US" altLang="ko-KR" dirty="0" err="1"/>
              <a:t>sda</a:t>
            </a:r>
            <a:endParaRPr lang="en-US" altLang="ko-KR" dirty="0"/>
          </a:p>
        </p:txBody>
      </p:sp>
    </p:spTree>
    <p:extLst>
      <p:ext uri="{BB962C8B-B14F-4D97-AF65-F5344CB8AC3E}">
        <p14:creationId xmlns:p14="http://schemas.microsoft.com/office/powerpoint/2010/main" val="3800746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DEE44-589C-0278-DB67-46974E0AF0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3C1C75-8F80-1D89-75D9-7A9335AA3DE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048D263-F305-B7E2-51B9-1D14433058D2}"/>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73285636-27B2-4C57-F6C2-5DB9FE25CBA0}"/>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메모리 최적화</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optimize_memory</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23357BCD-7850-3104-7393-756A17060D7A}"/>
              </a:ext>
            </a:extLst>
          </p:cNvPr>
          <p:cNvSpPr txBox="1"/>
          <p:nvPr/>
        </p:nvSpPr>
        <p:spPr>
          <a:xfrm>
            <a:off x="1028700" y="3578304"/>
            <a:ext cx="7250222" cy="830997"/>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err="1"/>
              <a:t>swappiness</a:t>
            </a:r>
            <a:r>
              <a:rPr lang="en-US" altLang="ko-KR" dirty="0"/>
              <a:t>: </a:t>
            </a:r>
            <a:r>
              <a:rPr lang="ko-KR" altLang="en-US" dirty="0" err="1"/>
              <a:t>스왑</a:t>
            </a:r>
            <a:r>
              <a:rPr lang="ko-KR" altLang="en-US" dirty="0"/>
              <a:t> 사용률 조절 </a:t>
            </a:r>
            <a:r>
              <a:rPr lang="en-US" altLang="ko-KR" dirty="0"/>
              <a:t>(0~100)</a:t>
            </a:r>
            <a:r>
              <a:rPr lang="en-US" altLang="ko-KR" dirty="0" err="1"/>
              <a:t>drop_cache_mode</a:t>
            </a:r>
            <a:r>
              <a:rPr lang="en-US" altLang="ko-KR" dirty="0"/>
              <a:t>: 1=</a:t>
            </a:r>
            <a:r>
              <a:rPr lang="en-US" altLang="ko-KR" dirty="0" err="1"/>
              <a:t>pagecache</a:t>
            </a:r>
            <a:r>
              <a:rPr lang="en-US" altLang="ko-KR" dirty="0"/>
              <a:t>, 2=</a:t>
            </a:r>
            <a:r>
              <a:rPr lang="en-US" altLang="ko-KR" dirty="0" err="1"/>
              <a:t>dentries+inodes</a:t>
            </a:r>
            <a:r>
              <a:rPr lang="en-US" altLang="ko-KR" dirty="0"/>
              <a:t>, 3=both</a:t>
            </a:r>
          </a:p>
        </p:txBody>
      </p:sp>
      <p:sp>
        <p:nvSpPr>
          <p:cNvPr id="8" name="TextBox 8">
            <a:extLst>
              <a:ext uri="{FF2B5EF4-FFF2-40B4-BE49-F238E27FC236}">
                <a16:creationId xmlns:a16="http://schemas.microsoft.com/office/drawing/2014/main" id="{ECC424E2-DDAC-4310-8B9F-B77A74431B2F}"/>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a:t>
            </a:r>
            <a:r>
              <a:rPr lang="ko-KR" altLang="en-US" dirty="0"/>
              <a:t>스와핑 정책 및 캐시 메모리 수동 정리</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2A5C74F7-D859-6720-6BC5-74C3A95A6F1D}"/>
              </a:ext>
            </a:extLst>
          </p:cNvPr>
          <p:cNvSpPr txBox="1"/>
          <p:nvPr/>
        </p:nvSpPr>
        <p:spPr>
          <a:xfrm>
            <a:off x="8839200" y="3393638"/>
            <a:ext cx="7582332" cy="2308324"/>
          </a:xfrm>
          <a:prstGeom prst="rect">
            <a:avLst/>
          </a:prstGeom>
          <a:noFill/>
          <a:ln>
            <a:solidFill>
              <a:schemeClr val="tx1"/>
            </a:solidFill>
          </a:ln>
        </p:spPr>
        <p:txBody>
          <a:bodyPr wrap="square">
            <a:spAutoFit/>
          </a:bodyPr>
          <a:lstStyle/>
          <a:p>
            <a:r>
              <a:rPr lang="en-US" altLang="ko-KR" dirty="0"/>
              <a:t>def </a:t>
            </a:r>
            <a:r>
              <a:rPr lang="en-US" altLang="ko-KR" dirty="0" err="1"/>
              <a:t>optimize_memory</a:t>
            </a:r>
            <a:r>
              <a:rPr lang="en-US" altLang="ko-KR" dirty="0"/>
              <a:t>(</a:t>
            </a:r>
            <a:r>
              <a:rPr lang="en-US" altLang="ko-KR" dirty="0" err="1"/>
              <a:t>mem_config</a:t>
            </a:r>
            <a:r>
              <a:rPr lang="en-US" altLang="ko-KR" dirty="0"/>
              <a:t>):</a:t>
            </a:r>
          </a:p>
          <a:p>
            <a:r>
              <a:rPr lang="en-US" altLang="ko-KR" dirty="0"/>
              <a:t>    if "</a:t>
            </a:r>
            <a:r>
              <a:rPr lang="en-US" altLang="ko-KR" dirty="0" err="1"/>
              <a:t>swappiness</a:t>
            </a:r>
            <a:r>
              <a:rPr lang="en-US" altLang="ko-KR" dirty="0"/>
              <a:t>" in </a:t>
            </a:r>
            <a:r>
              <a:rPr lang="en-US" altLang="ko-KR" dirty="0" err="1"/>
              <a:t>mem_config</a:t>
            </a:r>
            <a:r>
              <a:rPr lang="en-US" altLang="ko-KR" dirty="0"/>
              <a:t>:</a:t>
            </a:r>
          </a:p>
          <a:p>
            <a:r>
              <a:rPr lang="en-US" altLang="ko-KR" dirty="0"/>
              <a:t>        </a:t>
            </a:r>
            <a:r>
              <a:rPr lang="en-US" altLang="ko-KR" dirty="0" err="1"/>
              <a:t>run_command</a:t>
            </a:r>
            <a:r>
              <a:rPr lang="en-US" altLang="ko-KR" dirty="0"/>
              <a:t>(</a:t>
            </a:r>
            <a:r>
              <a:rPr lang="en-US" altLang="ko-KR" dirty="0" err="1"/>
              <a:t>f"sysctl</a:t>
            </a:r>
            <a:r>
              <a:rPr lang="en-US" altLang="ko-KR" dirty="0"/>
              <a:t> </a:t>
            </a:r>
            <a:r>
              <a:rPr lang="en-US" altLang="ko-KR" dirty="0" err="1"/>
              <a:t>vm.swappiness</a:t>
            </a:r>
            <a:r>
              <a:rPr lang="en-US" altLang="ko-KR" dirty="0"/>
              <a:t>={</a:t>
            </a:r>
            <a:r>
              <a:rPr lang="en-US" altLang="ko-KR" dirty="0" err="1"/>
              <a:t>mem_config</a:t>
            </a:r>
            <a:r>
              <a:rPr lang="en-US" altLang="ko-KR" dirty="0"/>
              <a:t>['</a:t>
            </a:r>
            <a:r>
              <a:rPr lang="en-US" altLang="ko-KR" dirty="0" err="1"/>
              <a:t>swappiness</a:t>
            </a:r>
            <a:r>
              <a:rPr lang="en-US" altLang="ko-KR" dirty="0"/>
              <a:t>']}")</a:t>
            </a:r>
          </a:p>
          <a:p>
            <a:endParaRPr lang="en-US" altLang="ko-KR" dirty="0"/>
          </a:p>
          <a:p>
            <a:r>
              <a:rPr lang="en-US" altLang="ko-KR" dirty="0"/>
              <a:t>    if </a:t>
            </a:r>
            <a:r>
              <a:rPr lang="en-US" altLang="ko-KR" dirty="0" err="1"/>
              <a:t>mem_config.get</a:t>
            </a:r>
            <a:r>
              <a:rPr lang="en-US" altLang="ko-KR" dirty="0"/>
              <a:t>("</a:t>
            </a:r>
            <a:r>
              <a:rPr lang="en-US" altLang="ko-KR" dirty="0" err="1"/>
              <a:t>drop_caches_on_schedule</a:t>
            </a:r>
            <a:r>
              <a:rPr lang="en-US" altLang="ko-KR" dirty="0"/>
              <a:t>") and </a:t>
            </a:r>
            <a:r>
              <a:rPr lang="en-US" altLang="ko-KR" dirty="0" err="1"/>
              <a:t>mem_config.get</a:t>
            </a:r>
            <a:r>
              <a:rPr lang="en-US" altLang="ko-KR" dirty="0"/>
              <a:t>("</a:t>
            </a:r>
            <a:r>
              <a:rPr lang="en-US" altLang="ko-KR" dirty="0" err="1"/>
              <a:t>drop_cache_mode</a:t>
            </a:r>
            <a:r>
              <a:rPr lang="en-US" altLang="ko-KR" dirty="0"/>
              <a:t>") is not None:</a:t>
            </a:r>
          </a:p>
          <a:p>
            <a:r>
              <a:rPr lang="en-US" altLang="ko-KR" dirty="0"/>
              <a:t>        </a:t>
            </a:r>
            <a:r>
              <a:rPr lang="en-US" altLang="ko-KR" dirty="0" err="1"/>
              <a:t>run_command</a:t>
            </a:r>
            <a:r>
              <a:rPr lang="en-US" altLang="ko-KR" dirty="0"/>
              <a:t>(</a:t>
            </a:r>
            <a:r>
              <a:rPr lang="en-US" altLang="ko-KR" dirty="0" err="1"/>
              <a:t>f"sync</a:t>
            </a:r>
            <a:r>
              <a:rPr lang="en-US" altLang="ko-KR" dirty="0"/>
              <a:t>; echo {</a:t>
            </a:r>
            <a:r>
              <a:rPr lang="en-US" altLang="ko-KR" dirty="0" err="1"/>
              <a:t>mem_config</a:t>
            </a:r>
            <a:r>
              <a:rPr lang="en-US" altLang="ko-KR" dirty="0"/>
              <a:t>['</a:t>
            </a:r>
            <a:r>
              <a:rPr lang="en-US" altLang="ko-KR" dirty="0" err="1"/>
              <a:t>drop_cache_mode</a:t>
            </a:r>
            <a:r>
              <a:rPr lang="en-US" altLang="ko-KR" dirty="0"/>
              <a:t>']} &gt; /proc/sys/</a:t>
            </a:r>
            <a:r>
              <a:rPr lang="en-US" altLang="ko-KR" dirty="0" err="1"/>
              <a:t>vm</a:t>
            </a:r>
            <a:r>
              <a:rPr lang="en-US" altLang="ko-KR" dirty="0"/>
              <a:t>/</a:t>
            </a:r>
            <a:r>
              <a:rPr lang="en-US" altLang="ko-KR" dirty="0" err="1"/>
              <a:t>drop_caches</a:t>
            </a:r>
            <a:r>
              <a:rPr lang="en-US" altLang="ko-KR" dirty="0"/>
              <a:t>")</a:t>
            </a:r>
            <a:endParaRPr lang="ko-KR" altLang="en-US" dirty="0"/>
          </a:p>
        </p:txBody>
      </p:sp>
      <p:sp>
        <p:nvSpPr>
          <p:cNvPr id="3" name="TextBox 7">
            <a:extLst>
              <a:ext uri="{FF2B5EF4-FFF2-40B4-BE49-F238E27FC236}">
                <a16:creationId xmlns:a16="http://schemas.microsoft.com/office/drawing/2014/main" id="{62982153-D4B1-EF57-2AD3-8A9A9F971EBC}"/>
              </a:ext>
            </a:extLst>
          </p:cNvPr>
          <p:cNvSpPr txBox="1"/>
          <p:nvPr/>
        </p:nvSpPr>
        <p:spPr>
          <a:xfrm>
            <a:off x="1004119" y="5199903"/>
            <a:ext cx="7250222" cy="830997"/>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err="1"/>
              <a:t>sysctl</a:t>
            </a:r>
            <a:r>
              <a:rPr lang="en-US" altLang="ko-KR" dirty="0"/>
              <a:t> </a:t>
            </a:r>
            <a:r>
              <a:rPr lang="en-US" altLang="ko-KR" dirty="0" err="1"/>
              <a:t>vm.swappiness</a:t>
            </a:r>
            <a:r>
              <a:rPr lang="en-US" altLang="ko-KR" dirty="0"/>
              <a:t>={value}</a:t>
            </a:r>
          </a:p>
          <a:p>
            <a:pPr marL="285750" indent="-285750">
              <a:buFont typeface="Wingdings" panose="05000000000000000000" pitchFamily="2" charset="2"/>
              <a:buChar char="l"/>
            </a:pPr>
            <a:r>
              <a:rPr lang="en-US" altLang="ko-KR" dirty="0"/>
              <a:t>sync; echo {mode} &gt; /proc/sys/</a:t>
            </a:r>
            <a:r>
              <a:rPr lang="en-US" altLang="ko-KR" dirty="0" err="1"/>
              <a:t>vm</a:t>
            </a:r>
            <a:r>
              <a:rPr lang="en-US" altLang="ko-KR" dirty="0"/>
              <a:t>/</a:t>
            </a:r>
            <a:r>
              <a:rPr lang="en-US" altLang="ko-KR" dirty="0" err="1"/>
              <a:t>drop_caches</a:t>
            </a:r>
            <a:endParaRPr lang="en-US" altLang="ko-KR" dirty="0"/>
          </a:p>
        </p:txBody>
      </p:sp>
    </p:spTree>
    <p:extLst>
      <p:ext uri="{BB962C8B-B14F-4D97-AF65-F5344CB8AC3E}">
        <p14:creationId xmlns:p14="http://schemas.microsoft.com/office/powerpoint/2010/main" val="1684376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CF9AF-B7E1-37B8-127F-888EEEFE137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BFE5F1-67A1-D736-3A62-E02A4F823E2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6B2BB185-A5E0-BD9D-C75F-C3B852D8BF96}"/>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A74158AC-EF83-7AE7-4DFB-1EC8A65D269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서비스 최적화</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optimize_services</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9640C31C-EC11-7A15-437E-50DFE11BC060}"/>
              </a:ext>
            </a:extLst>
          </p:cNvPr>
          <p:cNvSpPr txBox="1"/>
          <p:nvPr/>
        </p:nvSpPr>
        <p:spPr>
          <a:xfrm>
            <a:off x="1028700" y="3578304"/>
            <a:ext cx="7250222" cy="553998"/>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err="1"/>
              <a:t>disable_services</a:t>
            </a:r>
            <a:r>
              <a:rPr lang="en-US" altLang="ko-KR" dirty="0"/>
              <a:t>: </a:t>
            </a:r>
            <a:r>
              <a:rPr lang="ko-KR" altLang="en-US" dirty="0"/>
              <a:t>비활성화 대상 서비스 목록</a:t>
            </a:r>
            <a:endParaRPr lang="en-US" altLang="ko-KR" dirty="0"/>
          </a:p>
        </p:txBody>
      </p:sp>
      <p:sp>
        <p:nvSpPr>
          <p:cNvPr id="8" name="TextBox 8">
            <a:extLst>
              <a:ext uri="{FF2B5EF4-FFF2-40B4-BE49-F238E27FC236}">
                <a16:creationId xmlns:a16="http://schemas.microsoft.com/office/drawing/2014/main" id="{BBABD0D5-406F-CDA1-39E6-0CE046F6C12D}"/>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a:t>
            </a:r>
            <a:r>
              <a:rPr lang="ko-KR" altLang="en-US" dirty="0"/>
              <a:t>불필요한 서비스 중지 및 비활성화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169AFBAD-380D-CF11-6078-3D7EE33B8EC7}"/>
              </a:ext>
            </a:extLst>
          </p:cNvPr>
          <p:cNvSpPr txBox="1"/>
          <p:nvPr/>
        </p:nvSpPr>
        <p:spPr>
          <a:xfrm>
            <a:off x="8839200" y="3393638"/>
            <a:ext cx="7582332" cy="923330"/>
          </a:xfrm>
          <a:prstGeom prst="rect">
            <a:avLst/>
          </a:prstGeom>
          <a:noFill/>
          <a:ln>
            <a:solidFill>
              <a:schemeClr val="tx1"/>
            </a:solidFill>
          </a:ln>
        </p:spPr>
        <p:txBody>
          <a:bodyPr wrap="square">
            <a:spAutoFit/>
          </a:bodyPr>
          <a:lstStyle/>
          <a:p>
            <a:r>
              <a:rPr lang="en-US" altLang="ko-KR" dirty="0" err="1"/>
              <a:t>ef</a:t>
            </a:r>
            <a:r>
              <a:rPr lang="en-US" altLang="ko-KR" dirty="0"/>
              <a:t> </a:t>
            </a:r>
            <a:r>
              <a:rPr lang="en-US" altLang="ko-KR" dirty="0" err="1"/>
              <a:t>optimize_services</a:t>
            </a:r>
            <a:r>
              <a:rPr lang="en-US" altLang="ko-KR" dirty="0"/>
              <a:t>(</a:t>
            </a:r>
            <a:r>
              <a:rPr lang="en-US" altLang="ko-KR" dirty="0" err="1"/>
              <a:t>service_config</a:t>
            </a:r>
            <a:r>
              <a:rPr lang="en-US" altLang="ko-KR" dirty="0"/>
              <a:t>):</a:t>
            </a:r>
          </a:p>
          <a:p>
            <a:r>
              <a:rPr lang="en-US" altLang="ko-KR" dirty="0"/>
              <a:t>    for service in </a:t>
            </a:r>
            <a:r>
              <a:rPr lang="en-US" altLang="ko-KR" dirty="0" err="1"/>
              <a:t>service_config.get</a:t>
            </a:r>
            <a:r>
              <a:rPr lang="en-US" altLang="ko-KR" dirty="0"/>
              <a:t>("</a:t>
            </a:r>
            <a:r>
              <a:rPr lang="en-US" altLang="ko-KR" dirty="0" err="1"/>
              <a:t>disable_services</a:t>
            </a:r>
            <a:r>
              <a:rPr lang="en-US" altLang="ko-KR" dirty="0"/>
              <a:t>", []):</a:t>
            </a:r>
          </a:p>
          <a:p>
            <a:r>
              <a:rPr lang="en-US" altLang="ko-KR" dirty="0"/>
              <a:t>        </a:t>
            </a:r>
            <a:r>
              <a:rPr lang="en-US" altLang="ko-KR" dirty="0" err="1"/>
              <a:t>run_command</a:t>
            </a:r>
            <a:r>
              <a:rPr lang="en-US" altLang="ko-KR" dirty="0"/>
              <a:t>(</a:t>
            </a:r>
            <a:r>
              <a:rPr lang="en-US" altLang="ko-KR" dirty="0" err="1"/>
              <a:t>f"systemctl</a:t>
            </a:r>
            <a:r>
              <a:rPr lang="en-US" altLang="ko-KR" dirty="0"/>
              <a:t> disable --now {service}")</a:t>
            </a:r>
            <a:endParaRPr lang="ko-KR" altLang="en-US" dirty="0"/>
          </a:p>
        </p:txBody>
      </p:sp>
      <p:sp>
        <p:nvSpPr>
          <p:cNvPr id="3" name="TextBox 7">
            <a:extLst>
              <a:ext uri="{FF2B5EF4-FFF2-40B4-BE49-F238E27FC236}">
                <a16:creationId xmlns:a16="http://schemas.microsoft.com/office/drawing/2014/main" id="{DC93EDD2-12BD-F032-CDE3-1E29C095F15D}"/>
              </a:ext>
            </a:extLst>
          </p:cNvPr>
          <p:cNvSpPr txBox="1"/>
          <p:nvPr/>
        </p:nvSpPr>
        <p:spPr>
          <a:xfrm>
            <a:off x="1004119" y="5199903"/>
            <a:ext cx="7250222" cy="553998"/>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err="1"/>
              <a:t>systemctl</a:t>
            </a:r>
            <a:r>
              <a:rPr lang="en-US" altLang="ko-KR" dirty="0"/>
              <a:t> disable --now {service}</a:t>
            </a:r>
          </a:p>
        </p:txBody>
      </p:sp>
    </p:spTree>
    <p:extLst>
      <p:ext uri="{BB962C8B-B14F-4D97-AF65-F5344CB8AC3E}">
        <p14:creationId xmlns:p14="http://schemas.microsoft.com/office/powerpoint/2010/main" val="4095404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039DC-5438-1C26-D53D-8A418772A5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4FE3EE-0B97-494E-DD25-68D0C01A015A}"/>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3F533EF5-D13D-26AA-C809-54E231298BF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23651934-D297-BB5B-C263-30D3C2DB2D98}"/>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보안 설정 강화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harden_security</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989581EE-8748-9226-F660-CE6FB907CF3B}"/>
              </a:ext>
            </a:extLst>
          </p:cNvPr>
          <p:cNvSpPr txBox="1"/>
          <p:nvPr/>
        </p:nvSpPr>
        <p:spPr>
          <a:xfrm>
            <a:off x="1028700" y="3578304"/>
            <a:ext cx="7250222" cy="830997"/>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a:t>Firewall: </a:t>
            </a:r>
            <a:r>
              <a:rPr lang="ko-KR" altLang="en-US" dirty="0"/>
              <a:t>기본 차단</a:t>
            </a:r>
            <a:r>
              <a:rPr lang="en-US" altLang="ko-KR" dirty="0"/>
              <a:t>, </a:t>
            </a:r>
            <a:r>
              <a:rPr lang="ko-KR" altLang="en-US" dirty="0"/>
              <a:t>허용 포트</a:t>
            </a:r>
            <a:endParaRPr lang="en-US" altLang="ko-KR" dirty="0"/>
          </a:p>
          <a:p>
            <a:pPr marL="285750" indent="-285750">
              <a:buFont typeface="Wingdings" panose="05000000000000000000" pitchFamily="2" charset="2"/>
              <a:buChar char="l"/>
            </a:pPr>
            <a:r>
              <a:rPr lang="en-US" altLang="ko-KR" dirty="0"/>
              <a:t>SSH: </a:t>
            </a:r>
            <a:r>
              <a:rPr lang="ko-KR" altLang="en-US" dirty="0"/>
              <a:t>루트 로그인</a:t>
            </a:r>
            <a:r>
              <a:rPr lang="en-US" altLang="ko-KR" dirty="0"/>
              <a:t>, </a:t>
            </a:r>
            <a:r>
              <a:rPr lang="ko-KR" altLang="en-US" dirty="0"/>
              <a:t>비밀번호 인증</a:t>
            </a:r>
            <a:r>
              <a:rPr lang="en-US" altLang="ko-KR" dirty="0"/>
              <a:t>, </a:t>
            </a:r>
            <a:r>
              <a:rPr lang="ko-KR" altLang="en-US" dirty="0"/>
              <a:t>프로토콜</a:t>
            </a:r>
            <a:r>
              <a:rPr lang="en-US" altLang="ko-KR" dirty="0"/>
              <a:t>, </a:t>
            </a:r>
            <a:r>
              <a:rPr lang="ko-KR" altLang="en-US" dirty="0"/>
              <a:t>최대 인증 시도 횟수</a:t>
            </a:r>
            <a:endParaRPr lang="en-US" altLang="ko-KR" dirty="0"/>
          </a:p>
        </p:txBody>
      </p:sp>
      <p:sp>
        <p:nvSpPr>
          <p:cNvPr id="8" name="TextBox 8">
            <a:extLst>
              <a:ext uri="{FF2B5EF4-FFF2-40B4-BE49-F238E27FC236}">
                <a16:creationId xmlns:a16="http://schemas.microsoft.com/office/drawing/2014/main" id="{BF5D545B-09E4-8238-D261-C7F588DC38DA}"/>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a:t>
            </a:r>
            <a:r>
              <a:rPr lang="ko-KR" altLang="en-US" dirty="0"/>
              <a:t>방화벽</a:t>
            </a:r>
            <a:r>
              <a:rPr lang="en-US" altLang="ko-KR" dirty="0"/>
              <a:t>(UFW) </a:t>
            </a:r>
            <a:r>
              <a:rPr lang="ko-KR" altLang="en-US" dirty="0"/>
              <a:t>설정 및 </a:t>
            </a:r>
            <a:r>
              <a:rPr lang="en-US" altLang="ko-KR" dirty="0"/>
              <a:t>SSH </a:t>
            </a:r>
            <a:r>
              <a:rPr lang="ko-KR" altLang="en-US" dirty="0"/>
              <a:t>보안 설정 강화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F9DE4C3C-E0E3-CCF2-D028-42B49B80E292}"/>
              </a:ext>
            </a:extLst>
          </p:cNvPr>
          <p:cNvSpPr txBox="1"/>
          <p:nvPr/>
        </p:nvSpPr>
        <p:spPr>
          <a:xfrm>
            <a:off x="8839200" y="3393638"/>
            <a:ext cx="7582332" cy="2308324"/>
          </a:xfrm>
          <a:prstGeom prst="rect">
            <a:avLst/>
          </a:prstGeom>
          <a:noFill/>
          <a:ln>
            <a:solidFill>
              <a:schemeClr val="tx1"/>
            </a:solidFill>
          </a:ln>
        </p:spPr>
        <p:txBody>
          <a:bodyPr wrap="square">
            <a:spAutoFit/>
          </a:bodyPr>
          <a:lstStyle/>
          <a:p>
            <a:r>
              <a:rPr lang="en-US" altLang="ko-KR" dirty="0"/>
              <a:t>def </a:t>
            </a:r>
            <a:r>
              <a:rPr lang="en-US" altLang="ko-KR" dirty="0" err="1"/>
              <a:t>optimize_memory</a:t>
            </a:r>
            <a:r>
              <a:rPr lang="en-US" altLang="ko-KR" dirty="0"/>
              <a:t>(</a:t>
            </a:r>
            <a:r>
              <a:rPr lang="en-US" altLang="ko-KR" dirty="0" err="1"/>
              <a:t>mem_config</a:t>
            </a:r>
            <a:r>
              <a:rPr lang="en-US" altLang="ko-KR" dirty="0"/>
              <a:t>):</a:t>
            </a:r>
          </a:p>
          <a:p>
            <a:r>
              <a:rPr lang="en-US" altLang="ko-KR" dirty="0"/>
              <a:t>    if "</a:t>
            </a:r>
            <a:r>
              <a:rPr lang="en-US" altLang="ko-KR" dirty="0" err="1"/>
              <a:t>swappiness</a:t>
            </a:r>
            <a:r>
              <a:rPr lang="en-US" altLang="ko-KR" dirty="0"/>
              <a:t>" in </a:t>
            </a:r>
            <a:r>
              <a:rPr lang="en-US" altLang="ko-KR" dirty="0" err="1"/>
              <a:t>mem_config</a:t>
            </a:r>
            <a:r>
              <a:rPr lang="en-US" altLang="ko-KR" dirty="0"/>
              <a:t>:</a:t>
            </a:r>
          </a:p>
          <a:p>
            <a:r>
              <a:rPr lang="en-US" altLang="ko-KR" dirty="0"/>
              <a:t>        </a:t>
            </a:r>
            <a:r>
              <a:rPr lang="en-US" altLang="ko-KR" dirty="0" err="1"/>
              <a:t>run_command</a:t>
            </a:r>
            <a:r>
              <a:rPr lang="en-US" altLang="ko-KR" dirty="0"/>
              <a:t>(</a:t>
            </a:r>
            <a:r>
              <a:rPr lang="en-US" altLang="ko-KR" dirty="0" err="1"/>
              <a:t>f"sysctl</a:t>
            </a:r>
            <a:r>
              <a:rPr lang="en-US" altLang="ko-KR" dirty="0"/>
              <a:t> </a:t>
            </a:r>
            <a:r>
              <a:rPr lang="en-US" altLang="ko-KR" dirty="0" err="1"/>
              <a:t>vm.swappiness</a:t>
            </a:r>
            <a:r>
              <a:rPr lang="en-US" altLang="ko-KR" dirty="0"/>
              <a:t>={</a:t>
            </a:r>
            <a:r>
              <a:rPr lang="en-US" altLang="ko-KR" dirty="0" err="1"/>
              <a:t>mem_config</a:t>
            </a:r>
            <a:r>
              <a:rPr lang="en-US" altLang="ko-KR" dirty="0"/>
              <a:t>['</a:t>
            </a:r>
            <a:r>
              <a:rPr lang="en-US" altLang="ko-KR" dirty="0" err="1"/>
              <a:t>swappiness</a:t>
            </a:r>
            <a:r>
              <a:rPr lang="en-US" altLang="ko-KR" dirty="0"/>
              <a:t>']}")</a:t>
            </a:r>
          </a:p>
          <a:p>
            <a:endParaRPr lang="en-US" altLang="ko-KR" dirty="0"/>
          </a:p>
          <a:p>
            <a:r>
              <a:rPr lang="en-US" altLang="ko-KR" dirty="0"/>
              <a:t>    if </a:t>
            </a:r>
            <a:r>
              <a:rPr lang="en-US" altLang="ko-KR" dirty="0" err="1"/>
              <a:t>mem_config.get</a:t>
            </a:r>
            <a:r>
              <a:rPr lang="en-US" altLang="ko-KR" dirty="0"/>
              <a:t>("</a:t>
            </a:r>
            <a:r>
              <a:rPr lang="en-US" altLang="ko-KR" dirty="0" err="1"/>
              <a:t>drop_caches_on_schedule</a:t>
            </a:r>
            <a:r>
              <a:rPr lang="en-US" altLang="ko-KR" dirty="0"/>
              <a:t>") and </a:t>
            </a:r>
            <a:r>
              <a:rPr lang="en-US" altLang="ko-KR" dirty="0" err="1"/>
              <a:t>mem_config.get</a:t>
            </a:r>
            <a:r>
              <a:rPr lang="en-US" altLang="ko-KR" dirty="0"/>
              <a:t>("</a:t>
            </a:r>
            <a:r>
              <a:rPr lang="en-US" altLang="ko-KR" dirty="0" err="1"/>
              <a:t>drop_cache_mode</a:t>
            </a:r>
            <a:r>
              <a:rPr lang="en-US" altLang="ko-KR" dirty="0"/>
              <a:t>") is not None:</a:t>
            </a:r>
          </a:p>
          <a:p>
            <a:r>
              <a:rPr lang="en-US" altLang="ko-KR" dirty="0"/>
              <a:t>        </a:t>
            </a:r>
            <a:r>
              <a:rPr lang="en-US" altLang="ko-KR" dirty="0" err="1"/>
              <a:t>run_command</a:t>
            </a:r>
            <a:r>
              <a:rPr lang="en-US" altLang="ko-KR" dirty="0"/>
              <a:t>(</a:t>
            </a:r>
            <a:r>
              <a:rPr lang="en-US" altLang="ko-KR" dirty="0" err="1"/>
              <a:t>f"sync</a:t>
            </a:r>
            <a:r>
              <a:rPr lang="en-US" altLang="ko-KR" dirty="0"/>
              <a:t>; echo {</a:t>
            </a:r>
            <a:r>
              <a:rPr lang="en-US" altLang="ko-KR" dirty="0" err="1"/>
              <a:t>mem_config</a:t>
            </a:r>
            <a:r>
              <a:rPr lang="en-US" altLang="ko-KR" dirty="0"/>
              <a:t>['</a:t>
            </a:r>
            <a:r>
              <a:rPr lang="en-US" altLang="ko-KR" dirty="0" err="1"/>
              <a:t>drop_cache_mode</a:t>
            </a:r>
            <a:r>
              <a:rPr lang="en-US" altLang="ko-KR" dirty="0"/>
              <a:t>']} &gt; /proc/sys/</a:t>
            </a:r>
            <a:r>
              <a:rPr lang="en-US" altLang="ko-KR" dirty="0" err="1"/>
              <a:t>vm</a:t>
            </a:r>
            <a:r>
              <a:rPr lang="en-US" altLang="ko-KR" dirty="0"/>
              <a:t>/</a:t>
            </a:r>
            <a:r>
              <a:rPr lang="en-US" altLang="ko-KR" dirty="0" err="1"/>
              <a:t>drop_caches</a:t>
            </a:r>
            <a:r>
              <a:rPr lang="en-US" altLang="ko-KR" dirty="0"/>
              <a:t>")</a:t>
            </a:r>
            <a:endParaRPr lang="ko-KR" altLang="en-US" dirty="0"/>
          </a:p>
        </p:txBody>
      </p:sp>
      <p:sp>
        <p:nvSpPr>
          <p:cNvPr id="3" name="TextBox 7">
            <a:extLst>
              <a:ext uri="{FF2B5EF4-FFF2-40B4-BE49-F238E27FC236}">
                <a16:creationId xmlns:a16="http://schemas.microsoft.com/office/drawing/2014/main" id="{19FA34E6-E10B-72EC-FDDE-8D55D7A97505}"/>
              </a:ext>
            </a:extLst>
          </p:cNvPr>
          <p:cNvSpPr txBox="1"/>
          <p:nvPr/>
        </p:nvSpPr>
        <p:spPr>
          <a:xfrm>
            <a:off x="1004119" y="5199903"/>
            <a:ext cx="7250222" cy="1107996"/>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err="1"/>
              <a:t>ufw</a:t>
            </a:r>
            <a:r>
              <a:rPr lang="en-US" altLang="ko-KR" dirty="0"/>
              <a:t> default deny, </a:t>
            </a:r>
            <a:r>
              <a:rPr lang="en-US" altLang="ko-KR" dirty="0" err="1"/>
              <a:t>ufw</a:t>
            </a:r>
            <a:r>
              <a:rPr lang="en-US" altLang="ko-KR" dirty="0"/>
              <a:t> allow {port}, </a:t>
            </a:r>
            <a:r>
              <a:rPr lang="en-US" altLang="ko-KR" dirty="0" err="1"/>
              <a:t>ufw</a:t>
            </a:r>
            <a:r>
              <a:rPr lang="en-US" altLang="ko-KR" dirty="0"/>
              <a:t> enable</a:t>
            </a:r>
          </a:p>
          <a:p>
            <a:pPr marL="285750" indent="-285750">
              <a:buFont typeface="Wingdings" panose="05000000000000000000" pitchFamily="2" charset="2"/>
              <a:buChar char="l"/>
            </a:pPr>
            <a:r>
              <a:rPr lang="en-US" altLang="ko-KR" dirty="0"/>
              <a:t>sed -</a:t>
            </a:r>
            <a:r>
              <a:rPr lang="en-US" altLang="ko-KR" dirty="0" err="1"/>
              <a:t>i</a:t>
            </a:r>
            <a:r>
              <a:rPr lang="en-US" altLang="ko-KR" dirty="0"/>
              <a:t> 's/^#?{key}.*/{key} {</a:t>
            </a:r>
            <a:r>
              <a:rPr lang="en-US" altLang="ko-KR" dirty="0" err="1"/>
              <a:t>val</a:t>
            </a:r>
            <a:r>
              <a:rPr lang="en-US" altLang="ko-KR" dirty="0"/>
              <a:t>}/' /</a:t>
            </a:r>
            <a:r>
              <a:rPr lang="en-US" altLang="ko-KR" dirty="0" err="1"/>
              <a:t>etc</a:t>
            </a:r>
            <a:r>
              <a:rPr lang="en-US" altLang="ko-KR" dirty="0"/>
              <a:t>/ssh/</a:t>
            </a:r>
            <a:r>
              <a:rPr lang="en-US" altLang="ko-KR" dirty="0" err="1"/>
              <a:t>sshd_config</a:t>
            </a:r>
            <a:endParaRPr lang="en-US" altLang="ko-KR" dirty="0"/>
          </a:p>
          <a:p>
            <a:pPr marL="285750" indent="-285750">
              <a:buFont typeface="Wingdings" panose="05000000000000000000" pitchFamily="2" charset="2"/>
              <a:buChar char="l"/>
            </a:pPr>
            <a:r>
              <a:rPr lang="en-US" altLang="ko-KR" dirty="0" err="1"/>
              <a:t>systemctl</a:t>
            </a:r>
            <a:r>
              <a:rPr lang="en-US" altLang="ko-KR" dirty="0"/>
              <a:t> restart </a:t>
            </a:r>
            <a:r>
              <a:rPr lang="en-US" altLang="ko-KR" dirty="0" err="1"/>
              <a:t>sshd</a:t>
            </a:r>
            <a:endParaRPr lang="en-US" altLang="ko-KR" dirty="0"/>
          </a:p>
        </p:txBody>
      </p:sp>
    </p:spTree>
    <p:extLst>
      <p:ext uri="{BB962C8B-B14F-4D97-AF65-F5344CB8AC3E}">
        <p14:creationId xmlns:p14="http://schemas.microsoft.com/office/powerpoint/2010/main" val="1376225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FF6B7-3560-DCF1-CF2B-8C37929E7E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94DEF6-634C-C58B-B9A0-4ED92B23DF4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AC35313B-480B-27E0-5C60-85F70652EFC5}"/>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FCC58B6B-F8E0-56EA-DCBD-CDA44DD8D9BE}"/>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디스크 최적화</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optimize_disk</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B22CA76A-1C61-607D-8F5A-E1CED38EC7C9}"/>
              </a:ext>
            </a:extLst>
          </p:cNvPr>
          <p:cNvSpPr txBox="1"/>
          <p:nvPr/>
        </p:nvSpPr>
        <p:spPr>
          <a:xfrm>
            <a:off x="1028700" y="3578304"/>
            <a:ext cx="7250222" cy="830997"/>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err="1"/>
              <a:t>defrag_paths</a:t>
            </a:r>
            <a:r>
              <a:rPr lang="en-US" altLang="ko-KR" dirty="0"/>
              <a:t>: </a:t>
            </a:r>
            <a:r>
              <a:rPr lang="ko-KR" altLang="en-US" dirty="0"/>
              <a:t>조각 모음 대상 디렉토리</a:t>
            </a:r>
            <a:endParaRPr lang="en-US" altLang="ko-KR" dirty="0"/>
          </a:p>
          <a:p>
            <a:pPr marL="285750" indent="-285750">
              <a:buFont typeface="Wingdings" panose="05000000000000000000" pitchFamily="2" charset="2"/>
              <a:buChar char="l"/>
            </a:pPr>
            <a:r>
              <a:rPr lang="en-US" altLang="ko-KR" dirty="0" err="1"/>
              <a:t>inode_cleanup</a:t>
            </a:r>
            <a:r>
              <a:rPr lang="en-US" altLang="ko-KR" dirty="0"/>
              <a:t>: </a:t>
            </a:r>
            <a:r>
              <a:rPr lang="ko-KR" altLang="en-US" dirty="0"/>
              <a:t>빈 파일 및 디렉토리 삭제</a:t>
            </a:r>
            <a:endParaRPr lang="en-US" altLang="ko-KR" dirty="0"/>
          </a:p>
        </p:txBody>
      </p:sp>
      <p:sp>
        <p:nvSpPr>
          <p:cNvPr id="8" name="TextBox 8">
            <a:extLst>
              <a:ext uri="{FF2B5EF4-FFF2-40B4-BE49-F238E27FC236}">
                <a16:creationId xmlns:a16="http://schemas.microsoft.com/office/drawing/2014/main" id="{C5FE3129-811F-21F1-6DB0-D685388D24AB}"/>
              </a:ext>
            </a:extLst>
          </p:cNvPr>
          <p:cNvSpPr txBox="1"/>
          <p:nvPr/>
        </p:nvSpPr>
        <p:spPr>
          <a:xfrm>
            <a:off x="997223" y="2717423"/>
            <a:ext cx="6082481" cy="299121"/>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a:t>
            </a:r>
            <a:r>
              <a:rPr lang="ko-KR" altLang="en-US" dirty="0"/>
              <a:t>디스크 조각 모음 및 </a:t>
            </a:r>
            <a:r>
              <a:rPr lang="en-US" altLang="ko-KR" dirty="0" err="1"/>
              <a:t>inode</a:t>
            </a:r>
            <a:r>
              <a:rPr lang="en-US" altLang="ko-KR" dirty="0"/>
              <a:t> </a:t>
            </a:r>
            <a:r>
              <a:rPr lang="ko-KR" altLang="en-US" dirty="0"/>
              <a:t>정리</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6C880A02-8324-A107-1FBD-69072D0EEF17}"/>
              </a:ext>
            </a:extLst>
          </p:cNvPr>
          <p:cNvSpPr txBox="1"/>
          <p:nvPr/>
        </p:nvSpPr>
        <p:spPr>
          <a:xfrm>
            <a:off x="8839200" y="3393638"/>
            <a:ext cx="7582332" cy="3139321"/>
          </a:xfrm>
          <a:prstGeom prst="rect">
            <a:avLst/>
          </a:prstGeom>
          <a:noFill/>
          <a:ln>
            <a:solidFill>
              <a:schemeClr val="tx1"/>
            </a:solidFill>
          </a:ln>
        </p:spPr>
        <p:txBody>
          <a:bodyPr wrap="square">
            <a:spAutoFit/>
          </a:bodyPr>
          <a:lstStyle/>
          <a:p>
            <a:r>
              <a:rPr lang="en-US" altLang="ko-KR" dirty="0"/>
              <a:t>def </a:t>
            </a:r>
            <a:r>
              <a:rPr lang="en-US" altLang="ko-KR" dirty="0" err="1"/>
              <a:t>optimize_disk</a:t>
            </a:r>
            <a:r>
              <a:rPr lang="en-US" altLang="ko-KR" dirty="0"/>
              <a:t>(</a:t>
            </a:r>
            <a:r>
              <a:rPr lang="en-US" altLang="ko-KR" dirty="0" err="1"/>
              <a:t>disk_config</a:t>
            </a:r>
            <a:r>
              <a:rPr lang="en-US" altLang="ko-KR" dirty="0"/>
              <a:t>):</a:t>
            </a:r>
          </a:p>
          <a:p>
            <a:r>
              <a:rPr lang="en-US" altLang="ko-KR" dirty="0"/>
              <a:t>    if </a:t>
            </a:r>
            <a:r>
              <a:rPr lang="en-US" altLang="ko-KR" dirty="0" err="1"/>
              <a:t>disk_config.get</a:t>
            </a:r>
            <a:r>
              <a:rPr lang="en-US" altLang="ko-KR" dirty="0"/>
              <a:t>("</a:t>
            </a:r>
            <a:r>
              <a:rPr lang="en-US" altLang="ko-KR" dirty="0" err="1"/>
              <a:t>enable_defrag</a:t>
            </a:r>
            <a:r>
              <a:rPr lang="en-US" altLang="ko-KR" dirty="0"/>
              <a:t>"):</a:t>
            </a:r>
          </a:p>
          <a:p>
            <a:r>
              <a:rPr lang="en-US" altLang="ko-KR" dirty="0"/>
              <a:t>        for path in </a:t>
            </a:r>
            <a:r>
              <a:rPr lang="en-US" altLang="ko-KR" dirty="0" err="1"/>
              <a:t>disk_config.get</a:t>
            </a:r>
            <a:r>
              <a:rPr lang="en-US" altLang="ko-KR" dirty="0"/>
              <a:t>("</a:t>
            </a:r>
            <a:r>
              <a:rPr lang="en-US" altLang="ko-KR" dirty="0" err="1"/>
              <a:t>defrag_paths</a:t>
            </a:r>
            <a:r>
              <a:rPr lang="en-US" altLang="ko-KR" dirty="0"/>
              <a:t>", []):</a:t>
            </a:r>
          </a:p>
          <a:p>
            <a:r>
              <a:rPr lang="en-US" altLang="ko-KR" dirty="0"/>
              <a:t>            </a:t>
            </a:r>
            <a:r>
              <a:rPr lang="en-US" altLang="ko-KR" dirty="0" err="1"/>
              <a:t>run_command</a:t>
            </a:r>
            <a:r>
              <a:rPr lang="en-US" altLang="ko-KR" dirty="0"/>
              <a:t>(f"e4defrag {path}")</a:t>
            </a:r>
          </a:p>
          <a:p>
            <a:endParaRPr lang="en-US" altLang="ko-KR" dirty="0"/>
          </a:p>
          <a:p>
            <a:r>
              <a:rPr lang="en-US" altLang="ko-KR" dirty="0"/>
              <a:t>    </a:t>
            </a:r>
            <a:r>
              <a:rPr lang="en-US" altLang="ko-KR" dirty="0" err="1"/>
              <a:t>inode_cfg</a:t>
            </a:r>
            <a:r>
              <a:rPr lang="en-US" altLang="ko-KR" dirty="0"/>
              <a:t> = </a:t>
            </a:r>
            <a:r>
              <a:rPr lang="en-US" altLang="ko-KR" dirty="0" err="1"/>
              <a:t>disk_config.get</a:t>
            </a:r>
            <a:r>
              <a:rPr lang="en-US" altLang="ko-KR" dirty="0"/>
              <a:t>("</a:t>
            </a:r>
            <a:r>
              <a:rPr lang="en-US" altLang="ko-KR" dirty="0" err="1"/>
              <a:t>inode_cleanup</a:t>
            </a:r>
            <a:r>
              <a:rPr lang="en-US" altLang="ko-KR" dirty="0"/>
              <a:t>", {})</a:t>
            </a:r>
          </a:p>
          <a:p>
            <a:r>
              <a:rPr lang="en-US" altLang="ko-KR" dirty="0"/>
              <a:t>    if </a:t>
            </a:r>
            <a:r>
              <a:rPr lang="en-US" altLang="ko-KR" dirty="0" err="1"/>
              <a:t>inode_cfg.get</a:t>
            </a:r>
            <a:r>
              <a:rPr lang="en-US" altLang="ko-KR" dirty="0"/>
              <a:t>("enable"):</a:t>
            </a:r>
          </a:p>
          <a:p>
            <a:r>
              <a:rPr lang="en-US" altLang="ko-KR" dirty="0"/>
              <a:t>        for path in </a:t>
            </a:r>
            <a:r>
              <a:rPr lang="en-US" altLang="ko-KR" dirty="0" err="1"/>
              <a:t>inode_cfg.get</a:t>
            </a:r>
            <a:r>
              <a:rPr lang="en-US" altLang="ko-KR" dirty="0"/>
              <a:t>("</a:t>
            </a:r>
            <a:r>
              <a:rPr lang="en-US" altLang="ko-KR" dirty="0" err="1"/>
              <a:t>target_paths</a:t>
            </a:r>
            <a:r>
              <a:rPr lang="en-US" altLang="ko-KR" dirty="0"/>
              <a:t>", []):</a:t>
            </a:r>
          </a:p>
          <a:p>
            <a:r>
              <a:rPr lang="en-US" altLang="ko-KR" dirty="0"/>
              <a:t>            </a:t>
            </a:r>
            <a:r>
              <a:rPr lang="en-US" altLang="ko-KR" dirty="0" err="1"/>
              <a:t>run_command</a:t>
            </a:r>
            <a:r>
              <a:rPr lang="en-US" altLang="ko-KR" dirty="0"/>
              <a:t>(</a:t>
            </a:r>
            <a:r>
              <a:rPr lang="en-US" altLang="ko-KR" dirty="0" err="1"/>
              <a:t>f"find</a:t>
            </a:r>
            <a:r>
              <a:rPr lang="en-US" altLang="ko-KR" dirty="0"/>
              <a:t> {path} -type f -empty -delete")</a:t>
            </a:r>
          </a:p>
          <a:p>
            <a:r>
              <a:rPr lang="en-US" altLang="ko-KR" dirty="0"/>
              <a:t>            if </a:t>
            </a:r>
            <a:r>
              <a:rPr lang="en-US" altLang="ko-KR" dirty="0" err="1"/>
              <a:t>inode_cfg.get</a:t>
            </a:r>
            <a:r>
              <a:rPr lang="en-US" altLang="ko-KR" dirty="0"/>
              <a:t>("</a:t>
            </a:r>
            <a:r>
              <a:rPr lang="en-US" altLang="ko-KR" dirty="0" err="1"/>
              <a:t>remove_empty_dirs</a:t>
            </a:r>
            <a:r>
              <a:rPr lang="en-US" altLang="ko-KR" dirty="0"/>
              <a:t>"):</a:t>
            </a:r>
          </a:p>
          <a:p>
            <a:r>
              <a:rPr lang="en-US" altLang="ko-KR" dirty="0"/>
              <a:t>                </a:t>
            </a:r>
            <a:r>
              <a:rPr lang="en-US" altLang="ko-KR" dirty="0" err="1"/>
              <a:t>run_command</a:t>
            </a:r>
            <a:r>
              <a:rPr lang="en-US" altLang="ko-KR" dirty="0"/>
              <a:t>(</a:t>
            </a:r>
            <a:r>
              <a:rPr lang="en-US" altLang="ko-KR" dirty="0" err="1"/>
              <a:t>f"find</a:t>
            </a:r>
            <a:r>
              <a:rPr lang="en-US" altLang="ko-KR" dirty="0"/>
              <a:t> {path} -type d -empty -delete")</a:t>
            </a:r>
            <a:endParaRPr lang="ko-KR" altLang="en-US" dirty="0"/>
          </a:p>
        </p:txBody>
      </p:sp>
      <p:sp>
        <p:nvSpPr>
          <p:cNvPr id="3" name="TextBox 7">
            <a:extLst>
              <a:ext uri="{FF2B5EF4-FFF2-40B4-BE49-F238E27FC236}">
                <a16:creationId xmlns:a16="http://schemas.microsoft.com/office/drawing/2014/main" id="{1D614D4A-6421-CA7D-95B2-43586FFF054F}"/>
              </a:ext>
            </a:extLst>
          </p:cNvPr>
          <p:cNvSpPr txBox="1"/>
          <p:nvPr/>
        </p:nvSpPr>
        <p:spPr>
          <a:xfrm>
            <a:off x="1004119" y="5199903"/>
            <a:ext cx="7250222" cy="1107996"/>
          </a:xfrm>
          <a:prstGeom prst="rect">
            <a:avLst/>
          </a:prstGeom>
        </p:spPr>
        <p:txBody>
          <a:bodyPr wrap="square" lIns="0" tIns="0" rIns="0" bIns="0" rtlCol="0" anchor="t">
            <a:spAutoFit/>
          </a:bodyPr>
          <a:lstStyle/>
          <a:p>
            <a:r>
              <a:rPr lang="ko-KR" altLang="en-US" dirty="0"/>
              <a:t>주요 명령어</a:t>
            </a:r>
            <a:r>
              <a:rPr lang="en-US" altLang="ko-KR" dirty="0"/>
              <a:t>:</a:t>
            </a:r>
          </a:p>
          <a:p>
            <a:pPr marL="285750" indent="-285750">
              <a:buFont typeface="Wingdings" panose="05000000000000000000" pitchFamily="2" charset="2"/>
              <a:buChar char="l"/>
            </a:pPr>
            <a:r>
              <a:rPr lang="en-US" altLang="ko-KR" dirty="0"/>
              <a:t>e4defrag {path}</a:t>
            </a:r>
          </a:p>
          <a:p>
            <a:pPr marL="285750" indent="-285750">
              <a:buFont typeface="Wingdings" panose="05000000000000000000" pitchFamily="2" charset="2"/>
              <a:buChar char="l"/>
            </a:pPr>
            <a:r>
              <a:rPr lang="en-US" altLang="ko-KR" dirty="0"/>
              <a:t>find {path} -type f -empty –delete</a:t>
            </a:r>
          </a:p>
          <a:p>
            <a:pPr marL="285750" indent="-285750">
              <a:buFont typeface="Wingdings" panose="05000000000000000000" pitchFamily="2" charset="2"/>
              <a:buChar char="l"/>
            </a:pPr>
            <a:r>
              <a:rPr lang="en-US" altLang="ko-KR" dirty="0"/>
              <a:t>find {path} -type d -empty -delete</a:t>
            </a:r>
          </a:p>
        </p:txBody>
      </p:sp>
    </p:spTree>
    <p:extLst>
      <p:ext uri="{BB962C8B-B14F-4D97-AF65-F5344CB8AC3E}">
        <p14:creationId xmlns:p14="http://schemas.microsoft.com/office/powerpoint/2010/main" val="2596693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D921C-9697-82EE-C30F-2CF6DE6E9B0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EE6231-504E-75AC-36D3-CFC10A3E893A}"/>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DC4F2D6B-3CD2-47B5-19FD-FBA5873F047E}"/>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Optimizer.py</a:t>
            </a:r>
          </a:p>
        </p:txBody>
      </p:sp>
      <p:sp>
        <p:nvSpPr>
          <p:cNvPr id="6" name="TextBox 6">
            <a:extLst>
              <a:ext uri="{FF2B5EF4-FFF2-40B4-BE49-F238E27FC236}">
                <a16:creationId xmlns:a16="http://schemas.microsoft.com/office/drawing/2014/main" id="{35431D45-10C3-8AC5-87B3-D1E7B8C72D95}"/>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err="1">
                <a:solidFill>
                  <a:srgbClr val="000000"/>
                </a:solidFill>
                <a:latin typeface="Source Han Sans KR Bold"/>
                <a:ea typeface="Source Han Sans KR Bold"/>
                <a:cs typeface="Source Han Sans KR Bold"/>
                <a:sym typeface="Source Han Sans KR Bold"/>
              </a:rPr>
              <a:t>메인함수</a:t>
            </a:r>
            <a:r>
              <a:rPr lang="ko-KR" altLang="en-US" sz="2000" b="1" dirty="0">
                <a:solidFill>
                  <a:srgbClr val="000000"/>
                </a:solidFill>
                <a:latin typeface="Source Han Sans KR Bold"/>
                <a:ea typeface="Source Han Sans KR Bold"/>
                <a:cs typeface="Source Han Sans KR Bold"/>
                <a:sym typeface="Source Han Sans KR Bold"/>
              </a:rPr>
              <a:t>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optimize_system</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331B7CA1-E269-5C08-3D79-C6F955C9B90D}"/>
              </a:ext>
            </a:extLst>
          </p:cNvPr>
          <p:cNvSpPr txBox="1"/>
          <p:nvPr/>
        </p:nvSpPr>
        <p:spPr>
          <a:xfrm>
            <a:off x="1004119" y="4276164"/>
            <a:ext cx="7250222" cy="553998"/>
          </a:xfrm>
          <a:prstGeom prst="rect">
            <a:avLst/>
          </a:prstGeom>
        </p:spPr>
        <p:txBody>
          <a:bodyPr wrap="square" lIns="0" tIns="0" rIns="0" bIns="0" rtlCol="0" anchor="t">
            <a:spAutoFit/>
          </a:bodyPr>
          <a:lstStyle/>
          <a:p>
            <a:r>
              <a:rPr lang="ko-KR" altLang="en-US" b="1" dirty="0"/>
              <a:t>설정 파일 경로</a:t>
            </a:r>
            <a:r>
              <a:rPr lang="en-US" altLang="ko-KR" b="1" dirty="0"/>
              <a:t>: </a:t>
            </a:r>
            <a:r>
              <a:rPr lang="en-US" altLang="ko-KR" dirty="0"/>
              <a:t>config/</a:t>
            </a:r>
            <a:r>
              <a:rPr lang="en-US" altLang="ko-KR" dirty="0" err="1"/>
              <a:t>optimizer_settings.json</a:t>
            </a:r>
            <a:endParaRPr lang="en-US" altLang="ko-KR" dirty="0"/>
          </a:p>
          <a:p>
            <a:r>
              <a:rPr lang="ko-KR" altLang="en-US" b="1" dirty="0"/>
              <a:t>로깅</a:t>
            </a:r>
            <a:r>
              <a:rPr lang="en-US" altLang="ko-KR" dirty="0"/>
              <a:t>: </a:t>
            </a:r>
            <a:r>
              <a:rPr lang="ko-KR" altLang="en-US" dirty="0"/>
              <a:t>실행 성공</a:t>
            </a:r>
            <a:r>
              <a:rPr lang="en-US" altLang="ko-KR" dirty="0"/>
              <a:t>/</a:t>
            </a:r>
            <a:r>
              <a:rPr lang="ko-KR" altLang="en-US" dirty="0"/>
              <a:t>실패 로그 기록</a:t>
            </a:r>
            <a:endParaRPr lang="en-US" altLang="ko-KR" dirty="0"/>
          </a:p>
        </p:txBody>
      </p:sp>
      <p:sp>
        <p:nvSpPr>
          <p:cNvPr id="8" name="TextBox 8">
            <a:extLst>
              <a:ext uri="{FF2B5EF4-FFF2-40B4-BE49-F238E27FC236}">
                <a16:creationId xmlns:a16="http://schemas.microsoft.com/office/drawing/2014/main" id="{A22DB413-D33F-CBAB-FCBF-0F3213337367}"/>
              </a:ext>
            </a:extLst>
          </p:cNvPr>
          <p:cNvSpPr txBox="1"/>
          <p:nvPr/>
        </p:nvSpPr>
        <p:spPr>
          <a:xfrm>
            <a:off x="1004119" y="2408995"/>
            <a:ext cx="6082481" cy="1384995"/>
          </a:xfrm>
          <a:prstGeom prst="rect">
            <a:avLst/>
          </a:prstGeom>
        </p:spPr>
        <p:txBody>
          <a:bodyPr wrap="square" lIns="0" tIns="0" rIns="0" bIns="0" rtlCol="0" anchor="t">
            <a:spAutoFit/>
          </a:bodyPr>
          <a:lstStyle/>
          <a:p>
            <a:pPr>
              <a:buNone/>
            </a:pPr>
            <a:r>
              <a:rPr lang="ko-KR" altLang="en-US" b="1" dirty="0"/>
              <a:t>순서대로 실행</a:t>
            </a:r>
            <a:r>
              <a:rPr lang="en-US" altLang="ko-KR" dirty="0"/>
              <a:t>:</a:t>
            </a:r>
          </a:p>
          <a:p>
            <a:pPr lvl="1">
              <a:buFont typeface="+mj-lt"/>
              <a:buAutoNum type="arabicPeriod"/>
            </a:pPr>
            <a:r>
              <a:rPr lang="ko-KR" altLang="en-US" dirty="0"/>
              <a:t>디스크 최적화</a:t>
            </a:r>
          </a:p>
          <a:p>
            <a:pPr lvl="1">
              <a:buFont typeface="+mj-lt"/>
              <a:buAutoNum type="arabicPeriod"/>
            </a:pPr>
            <a:r>
              <a:rPr lang="en-US" altLang="ko-KR" dirty="0"/>
              <a:t>CPU → IO → </a:t>
            </a:r>
            <a:r>
              <a:rPr lang="ko-KR" altLang="en-US" dirty="0"/>
              <a:t>메모리</a:t>
            </a:r>
          </a:p>
          <a:p>
            <a:pPr lvl="1">
              <a:buFont typeface="+mj-lt"/>
              <a:buAutoNum type="arabicPeriod"/>
            </a:pPr>
            <a:r>
              <a:rPr lang="ko-KR" altLang="en-US" dirty="0"/>
              <a:t>서비스 중지</a:t>
            </a:r>
          </a:p>
          <a:p>
            <a:pPr lvl="1">
              <a:buFont typeface="+mj-lt"/>
              <a:buAutoNum type="arabicPeriod"/>
            </a:pPr>
            <a:r>
              <a:rPr lang="ko-KR" altLang="en-US" dirty="0"/>
              <a:t>보안 강화</a:t>
            </a:r>
          </a:p>
        </p:txBody>
      </p:sp>
      <p:sp>
        <p:nvSpPr>
          <p:cNvPr id="31" name="TextBox 30">
            <a:extLst>
              <a:ext uri="{FF2B5EF4-FFF2-40B4-BE49-F238E27FC236}">
                <a16:creationId xmlns:a16="http://schemas.microsoft.com/office/drawing/2014/main" id="{C61D0E72-1773-A4D9-786C-D7610464BD57}"/>
              </a:ext>
            </a:extLst>
          </p:cNvPr>
          <p:cNvSpPr txBox="1"/>
          <p:nvPr/>
        </p:nvSpPr>
        <p:spPr>
          <a:xfrm>
            <a:off x="8839200" y="2706503"/>
            <a:ext cx="7582332" cy="4247317"/>
          </a:xfrm>
          <a:prstGeom prst="rect">
            <a:avLst/>
          </a:prstGeom>
          <a:noFill/>
          <a:ln>
            <a:solidFill>
              <a:schemeClr val="tx1"/>
            </a:solidFill>
          </a:ln>
        </p:spPr>
        <p:txBody>
          <a:bodyPr wrap="square">
            <a:spAutoFit/>
          </a:bodyPr>
          <a:lstStyle/>
          <a:p>
            <a:r>
              <a:rPr lang="en-US" altLang="ko-KR" dirty="0"/>
              <a:t>def </a:t>
            </a:r>
            <a:r>
              <a:rPr lang="en-US" altLang="ko-KR" dirty="0" err="1"/>
              <a:t>optimize_system</a:t>
            </a:r>
            <a:r>
              <a:rPr lang="en-US" altLang="ko-KR" dirty="0"/>
              <a:t>():</a:t>
            </a:r>
          </a:p>
          <a:p>
            <a:r>
              <a:rPr lang="en-US" altLang="ko-KR" dirty="0"/>
              <a:t>    </a:t>
            </a:r>
            <a:r>
              <a:rPr lang="en-US" altLang="ko-KR" dirty="0" err="1"/>
              <a:t>config_path</a:t>
            </a:r>
            <a:r>
              <a:rPr lang="en-US" altLang="ko-KR" dirty="0"/>
              <a:t> = "config/</a:t>
            </a:r>
            <a:r>
              <a:rPr lang="en-US" altLang="ko-KR" dirty="0" err="1"/>
              <a:t>optimizer_settings.json</a:t>
            </a:r>
            <a:r>
              <a:rPr lang="en-US" altLang="ko-KR" dirty="0"/>
              <a:t>"</a:t>
            </a:r>
          </a:p>
          <a:p>
            <a:r>
              <a:rPr lang="en-US" altLang="ko-KR" dirty="0"/>
              <a:t>    config = </a:t>
            </a:r>
            <a:r>
              <a:rPr lang="en-US" altLang="ko-KR" dirty="0" err="1"/>
              <a:t>ConfigLoader</a:t>
            </a:r>
            <a:r>
              <a:rPr lang="en-US" altLang="ko-KR" dirty="0"/>
              <a:t>(</a:t>
            </a:r>
            <a:r>
              <a:rPr lang="en-US" altLang="ko-KR" dirty="0" err="1"/>
              <a:t>config_path</a:t>
            </a:r>
            <a:r>
              <a:rPr lang="en-US" altLang="ko-KR" dirty="0"/>
              <a:t>).load()</a:t>
            </a:r>
          </a:p>
          <a:p>
            <a:endParaRPr lang="en-US" altLang="ko-KR" dirty="0"/>
          </a:p>
          <a:p>
            <a:r>
              <a:rPr lang="en-US" altLang="ko-KR" dirty="0"/>
              <a:t>    logger.info("</a:t>
            </a:r>
            <a:r>
              <a:rPr lang="ko-KR" altLang="en-US" dirty="0"/>
              <a:t>시스템 최적화 시작</a:t>
            </a:r>
            <a:r>
              <a:rPr lang="en-US" altLang="ko-KR" dirty="0"/>
              <a:t>")</a:t>
            </a:r>
          </a:p>
          <a:p>
            <a:endParaRPr lang="en-US" altLang="ko-KR" dirty="0"/>
          </a:p>
          <a:p>
            <a:r>
              <a:rPr lang="en-US" altLang="ko-KR" dirty="0"/>
              <a:t>    </a:t>
            </a:r>
            <a:r>
              <a:rPr lang="en-US" altLang="ko-KR" dirty="0" err="1"/>
              <a:t>optimize_cpu</a:t>
            </a:r>
            <a:r>
              <a:rPr lang="en-US" altLang="ko-KR" dirty="0"/>
              <a:t>(config["</a:t>
            </a:r>
            <a:r>
              <a:rPr lang="en-US" altLang="ko-KR" dirty="0" err="1"/>
              <a:t>performance_optimization</a:t>
            </a:r>
            <a:r>
              <a:rPr lang="en-US" altLang="ko-KR" dirty="0"/>
              <a:t>"]["</a:t>
            </a:r>
            <a:r>
              <a:rPr lang="en-US" altLang="ko-KR" dirty="0" err="1"/>
              <a:t>cpu</a:t>
            </a:r>
            <a:r>
              <a:rPr lang="en-US" altLang="ko-KR" dirty="0"/>
              <a:t>"])</a:t>
            </a:r>
          </a:p>
          <a:p>
            <a:r>
              <a:rPr lang="en-US" altLang="ko-KR" dirty="0"/>
              <a:t>    </a:t>
            </a:r>
            <a:r>
              <a:rPr lang="en-US" altLang="ko-KR" dirty="0" err="1"/>
              <a:t>optimize_io</a:t>
            </a:r>
            <a:r>
              <a:rPr lang="en-US" altLang="ko-KR" dirty="0"/>
              <a:t>(config["</a:t>
            </a:r>
            <a:r>
              <a:rPr lang="en-US" altLang="ko-KR" dirty="0" err="1"/>
              <a:t>performance_optimization</a:t>
            </a:r>
            <a:r>
              <a:rPr lang="en-US" altLang="ko-KR" dirty="0"/>
              <a:t>"]["io"])</a:t>
            </a:r>
          </a:p>
          <a:p>
            <a:r>
              <a:rPr lang="en-US" altLang="ko-KR" dirty="0"/>
              <a:t>    </a:t>
            </a:r>
            <a:r>
              <a:rPr lang="en-US" altLang="ko-KR" dirty="0" err="1"/>
              <a:t>optimize_memory</a:t>
            </a:r>
            <a:r>
              <a:rPr lang="en-US" altLang="ko-KR" dirty="0"/>
              <a:t>(config["</a:t>
            </a:r>
            <a:r>
              <a:rPr lang="en-US" altLang="ko-KR" dirty="0" err="1"/>
              <a:t>memory_optimization</a:t>
            </a:r>
            <a:r>
              <a:rPr lang="en-US" altLang="ko-KR" dirty="0"/>
              <a:t>"])</a:t>
            </a:r>
          </a:p>
          <a:p>
            <a:r>
              <a:rPr lang="en-US" altLang="ko-KR" dirty="0"/>
              <a:t>    </a:t>
            </a:r>
            <a:r>
              <a:rPr lang="en-US" altLang="ko-KR" dirty="0" err="1"/>
              <a:t>optimize_services</a:t>
            </a:r>
            <a:r>
              <a:rPr lang="en-US" altLang="ko-KR" dirty="0"/>
              <a:t>(config["</a:t>
            </a:r>
            <a:r>
              <a:rPr lang="en-US" altLang="ko-KR" dirty="0" err="1"/>
              <a:t>service_management</a:t>
            </a:r>
            <a:r>
              <a:rPr lang="en-US" altLang="ko-KR" dirty="0"/>
              <a:t>"])</a:t>
            </a:r>
          </a:p>
          <a:p>
            <a:r>
              <a:rPr lang="en-US" altLang="ko-KR" dirty="0"/>
              <a:t>    </a:t>
            </a:r>
            <a:r>
              <a:rPr lang="en-US" altLang="ko-KR" dirty="0" err="1"/>
              <a:t>harden_security</a:t>
            </a:r>
            <a:r>
              <a:rPr lang="en-US" altLang="ko-KR" dirty="0"/>
              <a:t>(config["</a:t>
            </a:r>
            <a:r>
              <a:rPr lang="en-US" altLang="ko-KR" dirty="0" err="1"/>
              <a:t>security_hardening</a:t>
            </a:r>
            <a:r>
              <a:rPr lang="en-US" altLang="ko-KR" dirty="0"/>
              <a:t>"])</a:t>
            </a:r>
          </a:p>
          <a:p>
            <a:r>
              <a:rPr lang="en-US" altLang="ko-KR" dirty="0"/>
              <a:t>    </a:t>
            </a:r>
            <a:r>
              <a:rPr lang="en-US" altLang="ko-KR" dirty="0" err="1"/>
              <a:t>optimize_disk</a:t>
            </a:r>
            <a:r>
              <a:rPr lang="en-US" altLang="ko-KR" dirty="0"/>
              <a:t>(config["</a:t>
            </a:r>
            <a:r>
              <a:rPr lang="en-US" altLang="ko-KR" dirty="0" err="1"/>
              <a:t>disk_optimization</a:t>
            </a:r>
            <a:r>
              <a:rPr lang="en-US" altLang="ko-KR" dirty="0"/>
              <a:t>"])</a:t>
            </a:r>
          </a:p>
          <a:p>
            <a:endParaRPr lang="en-US" altLang="ko-KR" dirty="0"/>
          </a:p>
          <a:p>
            <a:r>
              <a:rPr lang="en-US" altLang="ko-KR" dirty="0"/>
              <a:t>    logger.info("</a:t>
            </a:r>
            <a:r>
              <a:rPr lang="ko-KR" altLang="en-US" dirty="0"/>
              <a:t>시스템 최적화 완료</a:t>
            </a:r>
            <a:r>
              <a:rPr lang="en-US" altLang="ko-KR" dirty="0"/>
              <a:t>")</a:t>
            </a:r>
          </a:p>
          <a:p>
            <a:r>
              <a:rPr lang="en-US" altLang="ko-KR" dirty="0"/>
              <a:t>    return "</a:t>
            </a:r>
            <a:r>
              <a:rPr lang="ko-KR" altLang="en-US" dirty="0"/>
              <a:t>최적화 완료</a:t>
            </a:r>
            <a:r>
              <a:rPr lang="en-US" altLang="ko-KR" dirty="0"/>
              <a:t>"</a:t>
            </a:r>
            <a:endParaRPr lang="ko-KR" altLang="en-US" dirty="0"/>
          </a:p>
        </p:txBody>
      </p:sp>
    </p:spTree>
    <p:extLst>
      <p:ext uri="{BB962C8B-B14F-4D97-AF65-F5344CB8AC3E}">
        <p14:creationId xmlns:p14="http://schemas.microsoft.com/office/powerpoint/2010/main" val="1089566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683B8-E33B-1D4E-0964-63F684C8FB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FDA23C-1545-624B-A039-8EC4E37F464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a:extLst>
              <a:ext uri="{FF2B5EF4-FFF2-40B4-BE49-F238E27FC236}">
                <a16:creationId xmlns:a16="http://schemas.microsoft.com/office/drawing/2014/main" id="{A47E683B-5596-A84C-C380-4B048BAE818E}"/>
              </a:ext>
            </a:extLst>
          </p:cNvPr>
          <p:cNvGrpSpPr/>
          <p:nvPr/>
        </p:nvGrpSpPr>
        <p:grpSpPr>
          <a:xfrm>
            <a:off x="1028700" y="2839088"/>
            <a:ext cx="7910835" cy="6419212"/>
            <a:chOff x="0" y="0"/>
            <a:chExt cx="1225595" cy="994504"/>
          </a:xfrm>
        </p:grpSpPr>
        <p:sp>
          <p:nvSpPr>
            <p:cNvPr id="4" name="Freeform 4">
              <a:extLst>
                <a:ext uri="{FF2B5EF4-FFF2-40B4-BE49-F238E27FC236}">
                  <a16:creationId xmlns:a16="http://schemas.microsoft.com/office/drawing/2014/main" id="{A8262F3D-CC98-95B8-8573-707483E60438}"/>
                </a:ext>
              </a:extLst>
            </p:cNvPr>
            <p:cNvSpPr/>
            <p:nvPr/>
          </p:nvSpPr>
          <p:spPr>
            <a:xfrm flipH="1">
              <a:off x="0" y="0"/>
              <a:ext cx="1225595" cy="994504"/>
            </a:xfrm>
            <a:custGeom>
              <a:avLst/>
              <a:gdLst/>
              <a:ahLst/>
              <a:cxnLst/>
              <a:rect l="l" t="t" r="r" b="b"/>
              <a:pathLst>
                <a:path w="1225595" h="994504">
                  <a:moveTo>
                    <a:pt x="1225595" y="0"/>
                  </a:moveTo>
                  <a:lnTo>
                    <a:pt x="0" y="0"/>
                  </a:lnTo>
                  <a:lnTo>
                    <a:pt x="0" y="994504"/>
                  </a:lnTo>
                  <a:lnTo>
                    <a:pt x="1225595" y="994504"/>
                  </a:lnTo>
                  <a:close/>
                </a:path>
              </a:pathLst>
            </a:custGeom>
            <a:blipFill>
              <a:blip r:embed="rId4"/>
              <a:stretch>
                <a:fillRect t="-32157" b="-32157"/>
              </a:stretch>
            </a:blipFill>
          </p:spPr>
          <p:txBody>
            <a:bodyPr/>
            <a:lstStyle/>
            <a:p>
              <a:endParaRPr lang="ko-KR" altLang="en-US"/>
            </a:p>
          </p:txBody>
        </p:sp>
      </p:grpSp>
      <p:sp>
        <p:nvSpPr>
          <p:cNvPr id="5" name="TextBox 5">
            <a:extLst>
              <a:ext uri="{FF2B5EF4-FFF2-40B4-BE49-F238E27FC236}">
                <a16:creationId xmlns:a16="http://schemas.microsoft.com/office/drawing/2014/main" id="{B47A1F9F-5025-2E97-5EFB-DE57E0B7BEFC}"/>
              </a:ext>
            </a:extLst>
          </p:cNvPr>
          <p:cNvSpPr txBox="1"/>
          <p:nvPr/>
        </p:nvSpPr>
        <p:spPr>
          <a:xfrm>
            <a:off x="9780910" y="7922289"/>
            <a:ext cx="6602090" cy="620939"/>
          </a:xfrm>
          <a:prstGeom prst="rect">
            <a:avLst/>
          </a:prstGeom>
        </p:spPr>
        <p:txBody>
          <a:bodyPr wrap="square"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시스템 서비스 정상 작동 여부 확인 </a:t>
            </a:r>
            <a:r>
              <a:rPr lang="en-US" altLang="ko-KR" sz="1800" dirty="0">
                <a:solidFill>
                  <a:srgbClr val="000000"/>
                </a:solidFill>
                <a:latin typeface="Source Han Sans KR"/>
                <a:ea typeface="Source Han Sans KR"/>
                <a:cs typeface="Source Han Sans KR"/>
                <a:sym typeface="Source Han Sans KR"/>
              </a:rPr>
              <a:t>(</a:t>
            </a:r>
            <a:r>
              <a:rPr lang="en-US" altLang="ko-KR" sz="1800" dirty="0" err="1">
                <a:solidFill>
                  <a:srgbClr val="000000"/>
                </a:solidFill>
                <a:latin typeface="Source Han Sans KR"/>
                <a:ea typeface="Source Han Sans KR"/>
                <a:cs typeface="Source Han Sans KR"/>
                <a:sym typeface="Source Han Sans KR"/>
              </a:rPr>
              <a:t>systemctl</a:t>
            </a:r>
            <a:r>
              <a:rPr lang="en-US" altLang="ko-KR" sz="1800" dirty="0">
                <a:solidFill>
                  <a:srgbClr val="000000"/>
                </a:solidFill>
                <a:latin typeface="Source Han Sans KR"/>
                <a:ea typeface="Source Han Sans KR"/>
                <a:cs typeface="Source Han Sans KR"/>
                <a:sym typeface="Source Han Sans KR"/>
              </a:rPr>
              <a:t>, </a:t>
            </a:r>
            <a:r>
              <a:rPr lang="en-US" altLang="ko-KR" sz="1800" dirty="0" err="1">
                <a:solidFill>
                  <a:srgbClr val="000000"/>
                </a:solidFill>
                <a:latin typeface="Source Han Sans KR"/>
                <a:ea typeface="Source Han Sans KR"/>
                <a:cs typeface="Source Han Sans KR"/>
                <a:sym typeface="Source Han Sans KR"/>
              </a:rPr>
              <a:t>journalctl</a:t>
            </a:r>
            <a:r>
              <a:rPr lang="en-US" altLang="ko-KR" sz="1800" dirty="0">
                <a:solidFill>
                  <a:srgbClr val="000000"/>
                </a:solidFill>
                <a:latin typeface="Source Han Sans KR"/>
                <a:ea typeface="Source Han Sans KR"/>
                <a:cs typeface="Source Han Sans KR"/>
                <a:sym typeface="Source Han Sans KR"/>
              </a:rPr>
              <a:t>)</a:t>
            </a:r>
          </a:p>
          <a:p>
            <a:pPr algn="l">
              <a:lnSpc>
                <a:spcPts val="2520"/>
              </a:lnSpc>
            </a:pPr>
            <a:r>
              <a:rPr lang="en-US" altLang="ko-KR"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네트워크 연결 및 포트 정상 동작 확인</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8B05DE8E-92D3-A5F4-B632-2FAC4FC65483}"/>
              </a:ext>
            </a:extLst>
          </p:cNvPr>
          <p:cNvSpPr txBox="1"/>
          <p:nvPr/>
        </p:nvSpPr>
        <p:spPr>
          <a:xfrm>
            <a:off x="1028700" y="971550"/>
            <a:ext cx="349827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 </a:t>
            </a:r>
            <a:r>
              <a:rPr lang="en-US" altLang="ko-KR" sz="3000" b="1" u="none" strike="noStrike" dirty="0">
                <a:solidFill>
                  <a:srgbClr val="000000"/>
                </a:solidFill>
                <a:latin typeface="Inter Bold"/>
                <a:ea typeface="Inter Bold"/>
                <a:cs typeface="Inter Bold"/>
                <a:sym typeface="Inter Bold"/>
              </a:rPr>
              <a:t>2</a:t>
            </a:r>
            <a:endParaRPr lang="en-US" sz="3000" b="1" u="none" strike="noStrike" dirty="0">
              <a:solidFill>
                <a:srgbClr val="000000"/>
              </a:solidFill>
              <a:latin typeface="Inter Bold"/>
              <a:ea typeface="Inter Bold"/>
              <a:cs typeface="Inter Bold"/>
              <a:sym typeface="Inter Bold"/>
            </a:endParaRPr>
          </a:p>
        </p:txBody>
      </p:sp>
      <p:sp>
        <p:nvSpPr>
          <p:cNvPr id="7" name="TextBox 7">
            <a:extLst>
              <a:ext uri="{FF2B5EF4-FFF2-40B4-BE49-F238E27FC236}">
                <a16:creationId xmlns:a16="http://schemas.microsoft.com/office/drawing/2014/main" id="{D1F63E9A-B9FB-4530-F2A1-FA4BF49BD802}"/>
              </a:ext>
            </a:extLst>
          </p:cNvPr>
          <p:cNvSpPr txBox="1"/>
          <p:nvPr/>
        </p:nvSpPr>
        <p:spPr>
          <a:xfrm>
            <a:off x="1662749" y="1616980"/>
            <a:ext cx="4813325"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복원 로직 설계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8">
            <a:extLst>
              <a:ext uri="{FF2B5EF4-FFF2-40B4-BE49-F238E27FC236}">
                <a16:creationId xmlns:a16="http://schemas.microsoft.com/office/drawing/2014/main" id="{C91C30E3-ED66-B388-729E-C20C6F0CEF51}"/>
              </a:ext>
            </a:extLst>
          </p:cNvPr>
          <p:cNvSpPr txBox="1"/>
          <p:nvPr/>
        </p:nvSpPr>
        <p:spPr>
          <a:xfrm>
            <a:off x="9780910" y="3577047"/>
            <a:ext cx="3827711" cy="941540"/>
          </a:xfrm>
          <a:prstGeom prst="rect">
            <a:avLst/>
          </a:prstGeom>
        </p:spPr>
        <p:txBody>
          <a:bodyPr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en-US" altLang="ko-KR" sz="1800" dirty="0" err="1">
                <a:solidFill>
                  <a:srgbClr val="000000"/>
                </a:solidFill>
                <a:latin typeface="Source Han Sans KR"/>
                <a:ea typeface="Source Han Sans KR"/>
                <a:cs typeface="Source Han Sans KR"/>
                <a:sym typeface="Source Han Sans KR"/>
              </a:rPr>
              <a:t>rsync</a:t>
            </a:r>
            <a:r>
              <a:rPr lang="en-US" altLang="ko-KR"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데이터 동기화</a:t>
            </a:r>
            <a:endParaRPr lang="en-US" altLang="ko-KR" sz="1800" dirty="0">
              <a:solidFill>
                <a:srgbClr val="000000"/>
              </a:solidFill>
              <a:latin typeface="Source Han Sans KR"/>
              <a:ea typeface="Source Han Sans KR"/>
              <a:cs typeface="Source Han Sans KR"/>
              <a:sym typeface="Source Han Sans KR"/>
            </a:endParaRPr>
          </a:p>
          <a:p>
            <a:pPr marL="285750" indent="-285750" algn="l">
              <a:lnSpc>
                <a:spcPts val="2520"/>
              </a:lnSpc>
              <a:buFontTx/>
              <a:buChar char="-"/>
            </a:pPr>
            <a:r>
              <a:rPr lang="en-US" altLang="ko-KR" sz="1800" dirty="0">
                <a:solidFill>
                  <a:srgbClr val="000000"/>
                </a:solidFill>
                <a:latin typeface="Source Han Sans KR"/>
                <a:ea typeface="Source Han Sans KR"/>
                <a:cs typeface="Source Han Sans KR"/>
                <a:sym typeface="Source Han Sans KR"/>
              </a:rPr>
              <a:t>tar → </a:t>
            </a:r>
            <a:r>
              <a:rPr lang="ko-KR" altLang="en-US" sz="1800" dirty="0">
                <a:solidFill>
                  <a:srgbClr val="000000"/>
                </a:solidFill>
                <a:latin typeface="Source Han Sans KR"/>
                <a:ea typeface="Source Han Sans KR"/>
                <a:cs typeface="Source Han Sans KR"/>
                <a:sym typeface="Source Han Sans KR"/>
              </a:rPr>
              <a:t>중요 설정 파일 </a:t>
            </a:r>
            <a:r>
              <a:rPr lang="ko-KR" altLang="en-US" sz="1800" dirty="0" err="1">
                <a:solidFill>
                  <a:srgbClr val="000000"/>
                </a:solidFill>
                <a:latin typeface="Source Han Sans KR"/>
                <a:ea typeface="Source Han Sans KR"/>
                <a:cs typeface="Source Han Sans KR"/>
                <a:sym typeface="Source Han Sans KR"/>
              </a:rPr>
              <a:t>아카이빙</a:t>
            </a:r>
            <a:endParaRPr lang="en-US" altLang="ko-KR" sz="1800" dirty="0">
              <a:solidFill>
                <a:srgbClr val="000000"/>
              </a:solidFill>
              <a:latin typeface="Source Han Sans KR"/>
              <a:ea typeface="Source Han Sans KR"/>
              <a:cs typeface="Source Han Sans KR"/>
              <a:sym typeface="Source Han Sans KR"/>
            </a:endParaRPr>
          </a:p>
          <a:p>
            <a:pPr marL="285750" indent="-285750" algn="l">
              <a:lnSpc>
                <a:spcPts val="2520"/>
              </a:lnSpc>
              <a:buFontTx/>
              <a:buChar char="-"/>
            </a:pPr>
            <a:r>
              <a:rPr lang="en-US" altLang="ko-KR" sz="1800" dirty="0">
                <a:solidFill>
                  <a:srgbClr val="000000"/>
                </a:solidFill>
                <a:latin typeface="Source Han Sans KR"/>
                <a:ea typeface="Source Han Sans KR"/>
                <a:cs typeface="Source Han Sans KR"/>
                <a:sym typeface="Source Han Sans KR"/>
              </a:rPr>
              <a:t>dd → </a:t>
            </a:r>
            <a:r>
              <a:rPr lang="ko-KR" altLang="en-US" sz="1800" dirty="0">
                <a:solidFill>
                  <a:srgbClr val="000000"/>
                </a:solidFill>
                <a:latin typeface="Source Han Sans KR"/>
                <a:ea typeface="Source Han Sans KR"/>
                <a:cs typeface="Source Han Sans KR"/>
                <a:sym typeface="Source Han Sans KR"/>
              </a:rPr>
              <a:t>디스크 이미지 생성</a:t>
            </a:r>
            <a:endParaRPr lang="en-US" sz="1800" dirty="0">
              <a:solidFill>
                <a:srgbClr val="000000"/>
              </a:solidFill>
              <a:latin typeface="Source Han Sans KR"/>
              <a:ea typeface="Source Han Sans KR"/>
              <a:cs typeface="Source Han Sans KR"/>
              <a:sym typeface="Source Han Sans KR"/>
            </a:endParaRPr>
          </a:p>
        </p:txBody>
      </p:sp>
      <p:sp>
        <p:nvSpPr>
          <p:cNvPr id="9" name="TextBox 9">
            <a:extLst>
              <a:ext uri="{FF2B5EF4-FFF2-40B4-BE49-F238E27FC236}">
                <a16:creationId xmlns:a16="http://schemas.microsoft.com/office/drawing/2014/main" id="{7752B03A-A09B-EAD4-3124-A5C313902E17}"/>
              </a:ext>
            </a:extLst>
          </p:cNvPr>
          <p:cNvSpPr txBox="1"/>
          <p:nvPr/>
        </p:nvSpPr>
        <p:spPr>
          <a:xfrm>
            <a:off x="9780910" y="3073374"/>
            <a:ext cx="905321" cy="300339"/>
          </a:xfrm>
          <a:prstGeom prst="rect">
            <a:avLst/>
          </a:prstGeom>
        </p:spPr>
        <p:txBody>
          <a:bodyPr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백업 로직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10">
            <a:extLst>
              <a:ext uri="{FF2B5EF4-FFF2-40B4-BE49-F238E27FC236}">
                <a16:creationId xmlns:a16="http://schemas.microsoft.com/office/drawing/2014/main" id="{36F4F536-EA76-EDA7-69AA-027ADE05C878}"/>
              </a:ext>
            </a:extLst>
          </p:cNvPr>
          <p:cNvSpPr txBox="1"/>
          <p:nvPr/>
        </p:nvSpPr>
        <p:spPr>
          <a:xfrm>
            <a:off x="9780910" y="5749668"/>
            <a:ext cx="4561954" cy="620939"/>
          </a:xfrm>
          <a:prstGeom prst="rect">
            <a:avLst/>
          </a:prstGeom>
        </p:spPr>
        <p:txBody>
          <a:bodyPr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전체 복원</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디스크 이미지 복구 후 설정 복원</a:t>
            </a:r>
            <a:endParaRPr lang="en-US" altLang="ko-KR" sz="1800" dirty="0">
              <a:solidFill>
                <a:srgbClr val="000000"/>
              </a:solidFill>
              <a:latin typeface="Source Han Sans KR"/>
              <a:ea typeface="Source Han Sans KR"/>
              <a:cs typeface="Source Han Sans KR"/>
              <a:sym typeface="Source Han Sans KR"/>
            </a:endParaRPr>
          </a:p>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부분 복원</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사용자 선택 파일만 복구</a:t>
            </a:r>
            <a:endParaRPr lang="en-US" sz="1800" dirty="0">
              <a:solidFill>
                <a:srgbClr val="000000"/>
              </a:solidFill>
              <a:latin typeface="Source Han Sans KR"/>
              <a:ea typeface="Source Han Sans KR"/>
              <a:cs typeface="Source Han Sans KR"/>
              <a:sym typeface="Source Han Sans KR"/>
            </a:endParaRPr>
          </a:p>
        </p:txBody>
      </p:sp>
      <p:sp>
        <p:nvSpPr>
          <p:cNvPr id="11" name="TextBox 11">
            <a:extLst>
              <a:ext uri="{FF2B5EF4-FFF2-40B4-BE49-F238E27FC236}">
                <a16:creationId xmlns:a16="http://schemas.microsoft.com/office/drawing/2014/main" id="{CD1155BF-3EE7-F9B7-1289-619AD0291785}"/>
              </a:ext>
            </a:extLst>
          </p:cNvPr>
          <p:cNvSpPr txBox="1"/>
          <p:nvPr/>
        </p:nvSpPr>
        <p:spPr>
          <a:xfrm>
            <a:off x="9780910" y="5245994"/>
            <a:ext cx="1164410" cy="300339"/>
          </a:xfrm>
          <a:prstGeom prst="rect">
            <a:avLst/>
          </a:prstGeom>
        </p:spPr>
        <p:txBody>
          <a:bodyPr wrap="square" lIns="0" tIns="0" rIns="0" bIns="0" rtlCol="0" anchor="t">
            <a:spAutoFit/>
          </a:bodyPr>
          <a:lstStyle/>
          <a:p>
            <a:pPr algn="l">
              <a:lnSpc>
                <a:spcPts val="2520"/>
              </a:lnSpc>
            </a:pPr>
            <a:r>
              <a:rPr lang="ko-KR" altLang="en-US" sz="1800" b="1">
                <a:solidFill>
                  <a:srgbClr val="000000"/>
                </a:solidFill>
                <a:latin typeface="Source Han Sans KR Bold"/>
                <a:ea typeface="Source Han Sans KR Bold"/>
                <a:cs typeface="Source Han Sans KR Bold"/>
                <a:sym typeface="Source Han Sans KR Bold"/>
              </a:rPr>
              <a:t>복원 로직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8" name="TextBox 18">
            <a:extLst>
              <a:ext uri="{FF2B5EF4-FFF2-40B4-BE49-F238E27FC236}">
                <a16:creationId xmlns:a16="http://schemas.microsoft.com/office/drawing/2014/main" id="{3CC3B297-D16E-BC3E-D2C7-FBB92D13FDAB}"/>
              </a:ext>
            </a:extLst>
          </p:cNvPr>
          <p:cNvSpPr txBox="1"/>
          <p:nvPr/>
        </p:nvSpPr>
        <p:spPr>
          <a:xfrm>
            <a:off x="9780910" y="7418615"/>
            <a:ext cx="347789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복원 후 점검</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442118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E94CB-728E-95C6-B7D4-C0110B926D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145267-4763-FDDC-5FC3-96245303BB4B}"/>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6155876-2F07-8226-3F34-A8CDAD01EF0E}"/>
              </a:ext>
            </a:extLst>
          </p:cNvPr>
          <p:cNvSpPr txBox="1"/>
          <p:nvPr/>
        </p:nvSpPr>
        <p:spPr>
          <a:xfrm>
            <a:off x="1028700" y="971550"/>
            <a:ext cx="7886700" cy="493148"/>
          </a:xfrm>
          <a:prstGeom prst="rect">
            <a:avLst/>
          </a:prstGeom>
        </p:spPr>
        <p:txBody>
          <a:bodyPr wrap="square" lIns="0" tIns="0" rIns="0" bIns="0" rtlCol="0" anchor="t">
            <a:spAutoFit/>
          </a:bodyPr>
          <a:lstStyle/>
          <a:p>
            <a:pPr marL="0" lvl="0" indent="0" algn="l">
              <a:lnSpc>
                <a:spcPts val="4200"/>
              </a:lnSpc>
              <a:spcBef>
                <a:spcPct val="0"/>
              </a:spcBef>
            </a:pPr>
            <a:r>
              <a:rPr lang="en-US" sz="3000" b="1" dirty="0">
                <a:solidFill>
                  <a:srgbClr val="000000"/>
                </a:solidFill>
                <a:latin typeface="Inter Bold"/>
                <a:ea typeface="Inter Bold"/>
                <a:cs typeface="Inter Bold"/>
                <a:sym typeface="Inter Bold"/>
              </a:rPr>
              <a:t>Test_o</a:t>
            </a:r>
            <a:r>
              <a:rPr lang="en-US" sz="3000" b="1" u="none" strike="noStrike" dirty="0">
                <a:solidFill>
                  <a:srgbClr val="000000"/>
                </a:solidFill>
                <a:latin typeface="Inter Bold"/>
                <a:ea typeface="Inter Bold"/>
                <a:cs typeface="Inter Bold"/>
                <a:sym typeface="Inter Bold"/>
              </a:rPr>
              <a:t>ptimizer.py(</a:t>
            </a:r>
            <a:r>
              <a:rPr lang="ko-KR" altLang="en-US" sz="3000" b="1" u="none" strike="noStrike" dirty="0">
                <a:solidFill>
                  <a:srgbClr val="000000"/>
                </a:solidFill>
                <a:latin typeface="Inter Bold"/>
                <a:ea typeface="Inter Bold"/>
                <a:cs typeface="Inter Bold"/>
                <a:sym typeface="Inter Bold"/>
              </a:rPr>
              <a:t>슬라이스에 전체코드</a:t>
            </a:r>
            <a:r>
              <a:rPr lang="en-US" altLang="ko-KR" sz="3000" b="1" u="none" strike="noStrike" dirty="0">
                <a:solidFill>
                  <a:srgbClr val="000000"/>
                </a:solidFill>
                <a:latin typeface="Inter Bold"/>
                <a:ea typeface="Inter Bold"/>
                <a:cs typeface="Inter Bold"/>
                <a:sym typeface="Inter Bold"/>
              </a:rPr>
              <a:t>)</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92D76786-E79F-25AC-E140-FE0AA1A45761}"/>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Optimizer.py </a:t>
            </a:r>
            <a:r>
              <a:rPr lang="ko-KR" altLang="en-US" sz="2000" b="1" dirty="0">
                <a:solidFill>
                  <a:srgbClr val="000000"/>
                </a:solidFill>
                <a:latin typeface="Source Han Sans KR Bold"/>
                <a:ea typeface="Source Han Sans KR Bold"/>
                <a:cs typeface="Source Han Sans KR Bold"/>
                <a:sym typeface="Source Han Sans KR Bold"/>
              </a:rPr>
              <a:t>테스트용</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4FD57E90-3A22-DA6E-A4DB-82DA39FD88C4}"/>
              </a:ext>
            </a:extLst>
          </p:cNvPr>
          <p:cNvSpPr txBox="1"/>
          <p:nvPr/>
        </p:nvSpPr>
        <p:spPr>
          <a:xfrm>
            <a:off x="1028700" y="3578304"/>
            <a:ext cx="7250222" cy="1661993"/>
          </a:xfrm>
          <a:prstGeom prst="rect">
            <a:avLst/>
          </a:prstGeom>
        </p:spPr>
        <p:txBody>
          <a:bodyPr wrap="square" lIns="0" tIns="0" rIns="0" bIns="0" rtlCol="0" anchor="t">
            <a:spAutoFit/>
          </a:bodyPr>
          <a:lstStyle/>
          <a:p>
            <a:r>
              <a:rPr lang="ko-KR" altLang="en-US" b="1" dirty="0"/>
              <a:t>주요 설정</a:t>
            </a:r>
            <a:r>
              <a:rPr lang="en-US" altLang="ko-KR" b="1" dirty="0"/>
              <a:t>:</a:t>
            </a:r>
          </a:p>
          <a:p>
            <a:pPr marL="285750" indent="-285750">
              <a:buFont typeface="Wingdings" panose="05000000000000000000" pitchFamily="2" charset="2"/>
              <a:buChar char="l"/>
            </a:pPr>
            <a:r>
              <a:rPr lang="en-US" altLang="ko-KR" dirty="0"/>
              <a:t>@patch("src.optimizer.run_command"): </a:t>
            </a:r>
            <a:r>
              <a:rPr lang="ko-KR" altLang="en-US" dirty="0"/>
              <a:t>실제 명령어 실행 대신 </a:t>
            </a:r>
            <a:r>
              <a:rPr lang="en-US" altLang="ko-KR" dirty="0" err="1"/>
              <a:t>run_command</a:t>
            </a:r>
            <a:r>
              <a:rPr lang="en-US" altLang="ko-KR" dirty="0"/>
              <a:t> </a:t>
            </a:r>
            <a:r>
              <a:rPr lang="ko-KR" altLang="en-US" dirty="0"/>
              <a:t>함수를 가짜</a:t>
            </a:r>
            <a:r>
              <a:rPr lang="en-US" altLang="ko-KR" dirty="0"/>
              <a:t>(mock)</a:t>
            </a:r>
            <a:r>
              <a:rPr lang="ko-KR" altLang="en-US" dirty="0"/>
              <a:t>로 대체</a:t>
            </a:r>
            <a:endParaRPr lang="en-US" altLang="ko-KR" dirty="0"/>
          </a:p>
          <a:p>
            <a:pPr marL="285750" indent="-285750">
              <a:buFont typeface="Wingdings" panose="05000000000000000000" pitchFamily="2" charset="2"/>
              <a:buChar char="l"/>
            </a:pPr>
            <a:r>
              <a:rPr lang="en-US" altLang="ko-KR" dirty="0" err="1"/>
              <a:t>mock_run.assert_any_call</a:t>
            </a:r>
            <a:r>
              <a:rPr lang="en-US" altLang="ko-KR" dirty="0"/>
              <a:t>(...): </a:t>
            </a:r>
            <a:r>
              <a:rPr lang="ko-KR" altLang="en-US" dirty="0"/>
              <a:t>특정 명령어가 실제로 호출되었는지 확인</a:t>
            </a:r>
            <a:endParaRPr lang="en-US" altLang="ko-KR" dirty="0"/>
          </a:p>
          <a:p>
            <a:pPr marL="285750" indent="-285750">
              <a:buFont typeface="Wingdings" panose="05000000000000000000" pitchFamily="2" charset="2"/>
              <a:buChar char="l"/>
            </a:pPr>
            <a:r>
              <a:rPr lang="en-US" altLang="ko-KR" dirty="0" err="1"/>
              <a:t>self.assertEqual</a:t>
            </a:r>
            <a:r>
              <a:rPr lang="en-US" altLang="ko-KR" dirty="0"/>
              <a:t>(</a:t>
            </a:r>
            <a:r>
              <a:rPr lang="en-US" altLang="ko-KR" dirty="0" err="1"/>
              <a:t>mock_run.call_count</a:t>
            </a:r>
            <a:r>
              <a:rPr lang="en-US" altLang="ko-KR" dirty="0"/>
              <a:t>, n): </a:t>
            </a:r>
            <a:r>
              <a:rPr lang="ko-KR" altLang="en-US" dirty="0"/>
              <a:t>호출된 명령어 수가 기대한 횟수와 일치하는지 확인</a:t>
            </a:r>
            <a:endParaRPr lang="en-US" altLang="ko-KR" dirty="0"/>
          </a:p>
        </p:txBody>
      </p:sp>
      <p:sp>
        <p:nvSpPr>
          <p:cNvPr id="8" name="TextBox 8">
            <a:extLst>
              <a:ext uri="{FF2B5EF4-FFF2-40B4-BE49-F238E27FC236}">
                <a16:creationId xmlns:a16="http://schemas.microsoft.com/office/drawing/2014/main" id="{C0B40EC4-D847-61B7-31BF-FB480B59AE25}"/>
              </a:ext>
            </a:extLst>
          </p:cNvPr>
          <p:cNvSpPr txBox="1"/>
          <p:nvPr/>
        </p:nvSpPr>
        <p:spPr>
          <a:xfrm>
            <a:off x="997223" y="2717423"/>
            <a:ext cx="6082481" cy="618952"/>
          </a:xfrm>
          <a:prstGeom prst="rect">
            <a:avLst/>
          </a:prstGeom>
        </p:spPr>
        <p:txBody>
          <a:bodyPr wrap="square" lIns="0" tIns="0" rIns="0" bIns="0" rtlCol="0" anchor="t">
            <a:spAutoFit/>
          </a:bodyPr>
          <a:lstStyle/>
          <a:p>
            <a:pPr algn="l">
              <a:lnSpc>
                <a:spcPts val="2520"/>
              </a:lnSpc>
            </a:pPr>
            <a:r>
              <a:rPr lang="ko-KR" altLang="en-US" b="1" dirty="0"/>
              <a:t>기능</a:t>
            </a:r>
            <a:r>
              <a:rPr lang="en-US" altLang="ko-KR" dirty="0"/>
              <a:t>: optimizer.py</a:t>
            </a:r>
            <a:r>
              <a:rPr lang="ko-KR" altLang="en-US" dirty="0"/>
              <a:t>에 있는 최적화 함수들이 올바른 작동을 하는지 </a:t>
            </a:r>
            <a:r>
              <a:rPr lang="en-US" altLang="ko-KR" dirty="0"/>
              <a:t>mock</a:t>
            </a:r>
            <a:r>
              <a:rPr lang="ko-KR" altLang="en-US" dirty="0"/>
              <a:t>을 이용해 검증하는 단위테스트</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9" name="TextBox 7">
            <a:extLst>
              <a:ext uri="{FF2B5EF4-FFF2-40B4-BE49-F238E27FC236}">
                <a16:creationId xmlns:a16="http://schemas.microsoft.com/office/drawing/2014/main" id="{5146ACCF-BC19-3432-0CA5-5C65E8BD7970}"/>
              </a:ext>
            </a:extLst>
          </p:cNvPr>
          <p:cNvSpPr txBox="1"/>
          <p:nvPr/>
        </p:nvSpPr>
        <p:spPr>
          <a:xfrm>
            <a:off x="997222" y="5753100"/>
            <a:ext cx="8680178" cy="1661993"/>
          </a:xfrm>
          <a:prstGeom prst="rect">
            <a:avLst/>
          </a:prstGeom>
        </p:spPr>
        <p:txBody>
          <a:bodyPr wrap="square" lIns="0" tIns="0" rIns="0" bIns="0" rtlCol="0" anchor="t">
            <a:spAutoFit/>
          </a:bodyPr>
          <a:lstStyle/>
          <a:p>
            <a:r>
              <a:rPr lang="en-US" altLang="ko-KR" dirty="0"/>
              <a:t>python3 -m </a:t>
            </a:r>
            <a:r>
              <a:rPr lang="en-US" altLang="ko-KR" dirty="0" err="1"/>
              <a:t>unittest</a:t>
            </a:r>
            <a:r>
              <a:rPr lang="en-US" altLang="ko-KR" dirty="0"/>
              <a:t> tests/test_optimizer.py </a:t>
            </a:r>
            <a:r>
              <a:rPr lang="ko-KR" altLang="en-US" dirty="0"/>
              <a:t>를 이용해 함수실행</a:t>
            </a:r>
            <a:endParaRPr lang="en-US" altLang="ko-KR" dirty="0"/>
          </a:p>
          <a:p>
            <a:endParaRPr lang="en-US" altLang="ko-KR" dirty="0"/>
          </a:p>
          <a:p>
            <a:r>
              <a:rPr lang="en-US" altLang="ko-KR" dirty="0"/>
              <a:t>6</a:t>
            </a:r>
            <a:r>
              <a:rPr lang="ko-KR" altLang="en-US" dirty="0"/>
              <a:t>개의 테스트 함수가 실행되었으며 </a:t>
            </a:r>
            <a:endParaRPr lang="en-US" altLang="ko-KR" dirty="0"/>
          </a:p>
          <a:p>
            <a:r>
              <a:rPr lang="ko-KR" altLang="en-US" dirty="0"/>
              <a:t>테스트가 모두 정상적으로 통과되었음</a:t>
            </a:r>
            <a:r>
              <a:rPr lang="en-US" altLang="ko-KR" dirty="0"/>
              <a:t>.</a:t>
            </a:r>
          </a:p>
          <a:p>
            <a:endParaRPr lang="en-US" altLang="ko-KR" dirty="0"/>
          </a:p>
          <a:p>
            <a:r>
              <a:rPr lang="en-US" altLang="ko-KR" dirty="0"/>
              <a:t>#-m </a:t>
            </a:r>
            <a:r>
              <a:rPr lang="en-US" altLang="ko-KR" dirty="0" err="1"/>
              <a:t>unittest</a:t>
            </a:r>
            <a:r>
              <a:rPr lang="en-US" altLang="ko-KR" dirty="0"/>
              <a:t> : </a:t>
            </a:r>
            <a:r>
              <a:rPr lang="en-US" altLang="ko-KR" dirty="0" err="1"/>
              <a:t>unittest</a:t>
            </a:r>
            <a:r>
              <a:rPr lang="en-US" altLang="ko-KR" dirty="0"/>
              <a:t> </a:t>
            </a:r>
            <a:r>
              <a:rPr lang="ko-KR" altLang="en-US" dirty="0"/>
              <a:t>모듈을 직접 실행하라는 의미</a:t>
            </a:r>
            <a:r>
              <a:rPr lang="en-US" altLang="ko-KR" dirty="0"/>
              <a:t>(</a:t>
            </a:r>
            <a:r>
              <a:rPr lang="ko-KR" altLang="en-US" dirty="0"/>
              <a:t>파이썬 표준 테스트 프레임워크</a:t>
            </a:r>
            <a:r>
              <a:rPr lang="en-US" altLang="ko-KR" dirty="0"/>
              <a:t>)</a:t>
            </a:r>
          </a:p>
        </p:txBody>
      </p:sp>
      <p:pic>
        <p:nvPicPr>
          <p:cNvPr id="11" name="그림 10">
            <a:extLst>
              <a:ext uri="{FF2B5EF4-FFF2-40B4-BE49-F238E27FC236}">
                <a16:creationId xmlns:a16="http://schemas.microsoft.com/office/drawing/2014/main" id="{0B20A4DF-0F01-B1D2-3360-FDD588A9623C}"/>
              </a:ext>
            </a:extLst>
          </p:cNvPr>
          <p:cNvPicPr>
            <a:picLocks noChangeAspect="1"/>
          </p:cNvPicPr>
          <p:nvPr/>
        </p:nvPicPr>
        <p:blipFill>
          <a:blip r:embed="rId5"/>
          <a:stretch>
            <a:fillRect/>
          </a:stretch>
        </p:blipFill>
        <p:spPr>
          <a:xfrm>
            <a:off x="9144000" y="3827015"/>
            <a:ext cx="6992326" cy="1371791"/>
          </a:xfrm>
          <a:prstGeom prst="rect">
            <a:avLst/>
          </a:prstGeom>
        </p:spPr>
      </p:pic>
    </p:spTree>
    <p:extLst>
      <p:ext uri="{BB962C8B-B14F-4D97-AF65-F5344CB8AC3E}">
        <p14:creationId xmlns:p14="http://schemas.microsoft.com/office/powerpoint/2010/main" val="2321106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23CFF-3C5C-3293-AFFE-B532E8660FF0}"/>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78806285-7060-2CA6-0440-5FE4E62EF246}"/>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41720F02-1B83-47F8-919A-007960A86F06}"/>
              </a:ext>
            </a:extLst>
          </p:cNvPr>
          <p:cNvGraphicFramePr>
            <a:graphicFrameLocks noGrp="1"/>
          </p:cNvGraphicFramePr>
          <p:nvPr>
            <p:extLst>
              <p:ext uri="{D42A27DB-BD31-4B8C-83A1-F6EECF244321}">
                <p14:modId xmlns:p14="http://schemas.microsoft.com/office/powerpoint/2010/main" val="1311102517"/>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 config.py </a:t>
                      </a:r>
                      <a:r>
                        <a:rPr lang="ko-KR" altLang="en-US" dirty="0"/>
                        <a:t>기능 검증</a:t>
                      </a:r>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최적화 기능 구현</a:t>
                      </a:r>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805645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0F87E-2090-3783-DCBC-A9398FE4F6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4C16DD7-18A6-234A-515C-2BE82F7020A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6D3A53B-EEC8-4CCD-7670-12200CE335DB}"/>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C7B57678-B7E7-2B90-1540-A32346182FC3}"/>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Vmware</a:t>
            </a:r>
            <a:r>
              <a:rPr lang="ko-KR" altLang="en-US" sz="2000" b="1" dirty="0">
                <a:solidFill>
                  <a:srgbClr val="000000"/>
                </a:solidFill>
                <a:latin typeface="Source Han Sans KR Bold"/>
                <a:ea typeface="Source Han Sans KR Bold"/>
                <a:cs typeface="Source Han Sans KR Bold"/>
                <a:sym typeface="Source Han Sans KR Bold"/>
              </a:rPr>
              <a:t>에서의 최적화 구현 시 예상결과</a:t>
            </a:r>
            <a:endParaRPr lang="en-US" sz="2000" b="1" dirty="0">
              <a:solidFill>
                <a:srgbClr val="000000"/>
              </a:solidFill>
              <a:latin typeface="Source Han Sans KR Bold"/>
              <a:ea typeface="Source Han Sans KR Bold"/>
              <a:cs typeface="Source Han Sans KR Bold"/>
              <a:sym typeface="Source Han Sans KR Bold"/>
            </a:endParaRPr>
          </a:p>
        </p:txBody>
      </p:sp>
      <p:graphicFrame>
        <p:nvGraphicFramePr>
          <p:cNvPr id="9" name="표 8">
            <a:extLst>
              <a:ext uri="{FF2B5EF4-FFF2-40B4-BE49-F238E27FC236}">
                <a16:creationId xmlns:a16="http://schemas.microsoft.com/office/drawing/2014/main" id="{71A38BD3-3C77-3F23-3C74-E4E48A3796F8}"/>
              </a:ext>
            </a:extLst>
          </p:cNvPr>
          <p:cNvGraphicFramePr>
            <a:graphicFrameLocks noGrp="1"/>
          </p:cNvGraphicFramePr>
          <p:nvPr>
            <p:extLst>
              <p:ext uri="{D42A27DB-BD31-4B8C-83A1-F6EECF244321}">
                <p14:modId xmlns:p14="http://schemas.microsoft.com/office/powerpoint/2010/main" val="986355556"/>
              </p:ext>
            </p:extLst>
          </p:nvPr>
        </p:nvGraphicFramePr>
        <p:xfrm>
          <a:off x="1013952" y="2781300"/>
          <a:ext cx="15736247" cy="5222240"/>
        </p:xfrm>
        <a:graphic>
          <a:graphicData uri="http://schemas.openxmlformats.org/drawingml/2006/table">
            <a:tbl>
              <a:tblPr firstRow="1" bandRow="1">
                <a:tableStyleId>{5C22544A-7EE6-4342-B048-85BDC9FD1C3A}</a:tableStyleId>
              </a:tblPr>
              <a:tblGrid>
                <a:gridCol w="2530732">
                  <a:extLst>
                    <a:ext uri="{9D8B030D-6E8A-4147-A177-3AD203B41FA5}">
                      <a16:colId xmlns:a16="http://schemas.microsoft.com/office/drawing/2014/main" val="4110754797"/>
                    </a:ext>
                  </a:extLst>
                </a:gridCol>
                <a:gridCol w="1941384">
                  <a:extLst>
                    <a:ext uri="{9D8B030D-6E8A-4147-A177-3AD203B41FA5}">
                      <a16:colId xmlns:a16="http://schemas.microsoft.com/office/drawing/2014/main" val="4036298742"/>
                    </a:ext>
                  </a:extLst>
                </a:gridCol>
                <a:gridCol w="2215896">
                  <a:extLst>
                    <a:ext uri="{9D8B030D-6E8A-4147-A177-3AD203B41FA5}">
                      <a16:colId xmlns:a16="http://schemas.microsoft.com/office/drawing/2014/main" val="2957597673"/>
                    </a:ext>
                  </a:extLst>
                </a:gridCol>
                <a:gridCol w="9048235">
                  <a:extLst>
                    <a:ext uri="{9D8B030D-6E8A-4147-A177-3AD203B41FA5}">
                      <a16:colId xmlns:a16="http://schemas.microsoft.com/office/drawing/2014/main" val="1872226396"/>
                    </a:ext>
                  </a:extLst>
                </a:gridCol>
              </a:tblGrid>
              <a:tr h="370840">
                <a:tc>
                  <a:txBody>
                    <a:bodyPr/>
                    <a:lstStyle/>
                    <a:p>
                      <a:pPr latinLnBrk="1"/>
                      <a:r>
                        <a:rPr lang="ko-KR" altLang="en-US" dirty="0"/>
                        <a:t>기능</a:t>
                      </a:r>
                    </a:p>
                  </a:txBody>
                  <a:tcPr/>
                </a:tc>
                <a:tc>
                  <a:txBody>
                    <a:bodyPr/>
                    <a:lstStyle/>
                    <a:p>
                      <a:pPr latinLnBrk="1"/>
                      <a:r>
                        <a:rPr lang="ko-KR" altLang="en-US" dirty="0"/>
                        <a:t>구현 상태</a:t>
                      </a:r>
                    </a:p>
                  </a:txBody>
                  <a:tcPr/>
                </a:tc>
                <a:tc>
                  <a:txBody>
                    <a:bodyPr/>
                    <a:lstStyle/>
                    <a:p>
                      <a:pPr latinLnBrk="1"/>
                      <a:r>
                        <a:rPr lang="en-US" altLang="ko-KR" dirty="0" err="1"/>
                        <a:t>Vmware</a:t>
                      </a:r>
                      <a:r>
                        <a:rPr lang="ko-KR" altLang="en-US" dirty="0"/>
                        <a:t>의 동작여부</a:t>
                      </a:r>
                    </a:p>
                  </a:txBody>
                  <a:tcPr/>
                </a:tc>
                <a:tc>
                  <a:txBody>
                    <a:bodyPr/>
                    <a:lstStyle/>
                    <a:p>
                      <a:pPr latinLnBrk="1"/>
                      <a:r>
                        <a:rPr lang="ko-KR" altLang="en-US" dirty="0"/>
                        <a:t>이유</a:t>
                      </a:r>
                    </a:p>
                  </a:txBody>
                  <a:tcPr/>
                </a:tc>
                <a:extLst>
                  <a:ext uri="{0D108BD9-81ED-4DB2-BD59-A6C34878D82A}">
                    <a16:rowId xmlns:a16="http://schemas.microsoft.com/office/drawing/2014/main" val="207234877"/>
                  </a:ext>
                </a:extLst>
              </a:tr>
              <a:tr h="370840">
                <a:tc>
                  <a:txBody>
                    <a:bodyPr/>
                    <a:lstStyle/>
                    <a:p>
                      <a:pPr marL="342900" marR="0" lvl="0" indent="-342900" algn="l" defTabSz="914400" rtl="0" eaLnBrk="1" fontAlgn="auto" latinLnBrk="1" hangingPunct="1">
                        <a:lnSpc>
                          <a:spcPct val="100000"/>
                        </a:lnSpc>
                        <a:spcBef>
                          <a:spcPts val="0"/>
                        </a:spcBef>
                        <a:spcAft>
                          <a:spcPts val="0"/>
                        </a:spcAft>
                        <a:buClrTx/>
                        <a:buSzTx/>
                        <a:buFontTx/>
                        <a:buAutoNum type="arabicPeriod"/>
                        <a:tabLst/>
                        <a:defRPr/>
                      </a:pPr>
                      <a:r>
                        <a:rPr lang="en-US" altLang="ko-KR" b="1" dirty="0"/>
                        <a:t>CPU </a:t>
                      </a:r>
                      <a:r>
                        <a:rPr lang="ko-KR" altLang="en-US" b="1" dirty="0"/>
                        <a:t>최적화 </a:t>
                      </a:r>
                      <a:endParaRPr lang="en-US" altLang="ko-KR" b="1"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a:t>
                      </a:r>
                      <a:r>
                        <a:rPr lang="en-US" altLang="ko-KR" b="1" dirty="0" err="1"/>
                        <a:t>optimize_cpu</a:t>
                      </a:r>
                      <a:r>
                        <a:rPr lang="en-US" altLang="ko-KR" b="1" dirty="0"/>
                        <a:t>)</a:t>
                      </a:r>
                      <a:endParaRPr lang="ko-KR" altLang="en-US" b="1" dirty="0"/>
                    </a:p>
                  </a:txBody>
                  <a:tcPr/>
                </a:tc>
                <a:tc>
                  <a:txBody>
                    <a:bodyPr/>
                    <a:lstStyle/>
                    <a:p>
                      <a:pPr latinLnBrk="1"/>
                      <a:r>
                        <a:rPr lang="ko-KR" altLang="en-US" dirty="0"/>
                        <a:t>구현 완료</a:t>
                      </a:r>
                    </a:p>
                  </a:txBody>
                  <a:tcPr/>
                </a:tc>
                <a:tc>
                  <a:txBody>
                    <a:bodyPr/>
                    <a:lstStyle/>
                    <a:p>
                      <a:pPr latinLnBrk="1"/>
                      <a:r>
                        <a:rPr lang="en-US" altLang="ko-KR" dirty="0"/>
                        <a:t>X</a:t>
                      </a:r>
                      <a:endParaRPr lang="ko-KR" altLang="en-US" dirty="0"/>
                    </a:p>
                  </a:txBody>
                  <a:tcPr/>
                </a:tc>
                <a:tc>
                  <a:txBody>
                    <a:bodyPr/>
                    <a:lstStyle/>
                    <a:p>
                      <a:r>
                        <a:rPr lang="en-US" altLang="ko-KR" dirty="0"/>
                        <a:t>VMware</a:t>
                      </a:r>
                      <a:r>
                        <a:rPr lang="ko-KR" altLang="en-US" dirty="0"/>
                        <a:t>는 게스트 </a:t>
                      </a:r>
                      <a:r>
                        <a:rPr lang="en-US" altLang="ko-KR" dirty="0"/>
                        <a:t>OS</a:t>
                      </a:r>
                      <a:r>
                        <a:rPr lang="ko-KR" altLang="en-US" dirty="0"/>
                        <a:t>가 실제 </a:t>
                      </a:r>
                      <a:r>
                        <a:rPr lang="en-US" altLang="ko-KR" dirty="0"/>
                        <a:t>CPU </a:t>
                      </a:r>
                      <a:r>
                        <a:rPr lang="ko-KR" altLang="en-US" dirty="0"/>
                        <a:t>스케일링을 제어하지 못함</a:t>
                      </a:r>
                    </a:p>
                  </a:txBody>
                  <a:tcPr anchor="ctr"/>
                </a:tc>
                <a:extLst>
                  <a:ext uri="{0D108BD9-81ED-4DB2-BD59-A6C34878D82A}">
                    <a16:rowId xmlns:a16="http://schemas.microsoft.com/office/drawing/2014/main" val="2451252726"/>
                  </a:ext>
                </a:extLst>
              </a:tr>
              <a:tr h="370840">
                <a:tc>
                  <a:txBody>
                    <a:bodyPr/>
                    <a:lstStyle/>
                    <a:p>
                      <a:pPr latinLnBrk="1"/>
                      <a:r>
                        <a:rPr lang="en-US" altLang="ko-KR" b="1" dirty="0"/>
                        <a:t>2. IO </a:t>
                      </a:r>
                      <a:r>
                        <a:rPr lang="ko-KR" altLang="en-US" b="1" dirty="0"/>
                        <a:t>최적화 </a:t>
                      </a:r>
                      <a:endParaRPr lang="en-US" altLang="ko-KR" b="1" dirty="0"/>
                    </a:p>
                    <a:p>
                      <a:pPr latinLnBrk="1"/>
                      <a:r>
                        <a:rPr lang="en-US" altLang="ko-KR" b="1" dirty="0"/>
                        <a:t>(</a:t>
                      </a:r>
                      <a:r>
                        <a:rPr lang="en-US" altLang="ko-KR" b="1" dirty="0" err="1"/>
                        <a:t>optimize_io</a:t>
                      </a:r>
                      <a:r>
                        <a:rPr lang="en-US" altLang="ko-KR" b="1" dirty="0"/>
                        <a:t>)</a:t>
                      </a:r>
                      <a:endParaRPr lang="ko-KR" altLang="en-US"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구현 완료</a:t>
                      </a:r>
                    </a:p>
                    <a:p>
                      <a:pPr latinLnBrk="1"/>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X</a:t>
                      </a:r>
                      <a:endParaRPr lang="ko-KR" altLang="en-US" dirty="0"/>
                    </a:p>
                    <a:p>
                      <a:pPr latinLnBrk="1"/>
                      <a:endParaRPr lang="ko-KR" altLang="en-US" dirty="0"/>
                    </a:p>
                  </a:txBody>
                  <a:tcPr/>
                </a:tc>
                <a:tc>
                  <a:txBody>
                    <a:bodyPr/>
                    <a:lstStyle/>
                    <a:p>
                      <a:pPr latinLnBrk="1"/>
                      <a:r>
                        <a:rPr lang="en-US" altLang="ko-KR" dirty="0"/>
                        <a:t>scheduler, </a:t>
                      </a:r>
                      <a:r>
                        <a:rPr lang="en-US" altLang="ko-KR" dirty="0" err="1"/>
                        <a:t>read_ahead_kb</a:t>
                      </a:r>
                      <a:r>
                        <a:rPr lang="en-US" altLang="ko-KR" dirty="0"/>
                        <a:t> </a:t>
                      </a:r>
                      <a:r>
                        <a:rPr lang="ko-KR" altLang="en-US" dirty="0"/>
                        <a:t>같은 디스크 </a:t>
                      </a:r>
                      <a:r>
                        <a:rPr lang="en-US" altLang="ko-KR" dirty="0"/>
                        <a:t>I/O </a:t>
                      </a:r>
                      <a:r>
                        <a:rPr lang="ko-KR" altLang="en-US" dirty="0"/>
                        <a:t>설정은 가상 디스크</a:t>
                      </a:r>
                      <a:r>
                        <a:rPr lang="en-US" altLang="ko-KR" dirty="0"/>
                        <a:t>(SCSI/IDE/VMDK </a:t>
                      </a:r>
                      <a:r>
                        <a:rPr lang="ko-KR" altLang="en-US" dirty="0"/>
                        <a:t>등</a:t>
                      </a:r>
                      <a:r>
                        <a:rPr lang="en-US" altLang="ko-KR" dirty="0"/>
                        <a:t>)</a:t>
                      </a:r>
                      <a:r>
                        <a:rPr lang="ko-KR" altLang="en-US" dirty="0"/>
                        <a:t>에서는 실제 장치 설정에 반영되지 않음</a:t>
                      </a:r>
                    </a:p>
                  </a:txBody>
                  <a:tcPr/>
                </a:tc>
                <a:extLst>
                  <a:ext uri="{0D108BD9-81ED-4DB2-BD59-A6C34878D82A}">
                    <a16:rowId xmlns:a16="http://schemas.microsoft.com/office/drawing/2014/main" val="3410424317"/>
                  </a:ext>
                </a:extLst>
              </a:tr>
              <a:tr h="403860">
                <a:tc>
                  <a:txBody>
                    <a:bodyPr/>
                    <a:lstStyle/>
                    <a:p>
                      <a:pPr latinLnBrk="1"/>
                      <a:r>
                        <a:rPr lang="en-US" altLang="ko-KR" b="1" dirty="0"/>
                        <a:t>3. </a:t>
                      </a:r>
                      <a:r>
                        <a:rPr lang="ko-KR" altLang="en-US" b="1" dirty="0"/>
                        <a:t>메모리 최적화 </a:t>
                      </a:r>
                      <a:endParaRPr lang="en-US" altLang="ko-KR" b="1" dirty="0"/>
                    </a:p>
                    <a:p>
                      <a:pPr latinLnBrk="1"/>
                      <a:r>
                        <a:rPr lang="en-US" altLang="ko-KR" b="1" dirty="0"/>
                        <a:t>(</a:t>
                      </a:r>
                      <a:r>
                        <a:rPr lang="en-US" altLang="ko-KR" b="1" dirty="0" err="1"/>
                        <a:t>optimize_memory</a:t>
                      </a:r>
                      <a:r>
                        <a:rPr lang="en-US" altLang="ko-KR" b="1" dirty="0"/>
                        <a:t>)</a:t>
                      </a:r>
                      <a:endParaRPr lang="ko-KR" altLang="en-US"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구현 완료</a:t>
                      </a:r>
                      <a:endPar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endParaRPr>
                    </a:p>
                  </a:txBody>
                  <a:tcPr/>
                </a:tc>
                <a:tc>
                  <a:txBody>
                    <a:bodyPr/>
                    <a:lstStyle/>
                    <a:p>
                      <a:pPr latinLnBrk="1"/>
                      <a:r>
                        <a:rPr lang="ko-KR" altLang="en-US" dirty="0"/>
                        <a:t>제한적</a:t>
                      </a:r>
                      <a:endParaRPr lang="en-US" altLang="ko-KR" dirty="0"/>
                    </a:p>
                  </a:txBody>
                  <a:tcPr/>
                </a:tc>
                <a:tc>
                  <a:txBody>
                    <a:bodyPr/>
                    <a:lstStyle/>
                    <a:p>
                      <a:pPr latinLnBrk="1"/>
                      <a:r>
                        <a:rPr lang="en-US" altLang="ko-KR" dirty="0" err="1"/>
                        <a:t>vm.swappiness</a:t>
                      </a:r>
                      <a:r>
                        <a:rPr lang="ko-KR" altLang="en-US" dirty="0"/>
                        <a:t>는 동작하지만 </a:t>
                      </a:r>
                      <a:r>
                        <a:rPr lang="en-US" altLang="ko-KR" dirty="0" err="1"/>
                        <a:t>drop_caches</a:t>
                      </a:r>
                      <a:r>
                        <a:rPr lang="ko-KR" altLang="en-US" dirty="0"/>
                        <a:t>는 </a:t>
                      </a:r>
                      <a:r>
                        <a:rPr lang="en-US" altLang="ko-KR" dirty="0"/>
                        <a:t>VM</a:t>
                      </a:r>
                      <a:r>
                        <a:rPr lang="ko-KR" altLang="en-US" dirty="0"/>
                        <a:t>의 메모리 </a:t>
                      </a:r>
                      <a:r>
                        <a:rPr lang="ko-KR" altLang="en-US" dirty="0" err="1"/>
                        <a:t>페이징</a:t>
                      </a:r>
                      <a:r>
                        <a:rPr lang="ko-KR" altLang="en-US" dirty="0"/>
                        <a:t> 정책에 따라 효과 미미</a:t>
                      </a:r>
                    </a:p>
                  </a:txBody>
                  <a:tcPr/>
                </a:tc>
                <a:extLst>
                  <a:ext uri="{0D108BD9-81ED-4DB2-BD59-A6C34878D82A}">
                    <a16:rowId xmlns:a16="http://schemas.microsoft.com/office/drawing/2014/main" val="1194400439"/>
                  </a:ext>
                </a:extLst>
              </a:tr>
              <a:tr h="370840">
                <a:tc>
                  <a:txBody>
                    <a:bodyPr/>
                    <a:lstStyle/>
                    <a:p>
                      <a:pPr latinLnBrk="1"/>
                      <a:r>
                        <a:rPr lang="en-US" altLang="ko-KR" b="1" dirty="0"/>
                        <a:t>4. </a:t>
                      </a:r>
                      <a:r>
                        <a:rPr lang="ko-KR" altLang="en-US" b="1" dirty="0"/>
                        <a:t>서비스 최적화 </a:t>
                      </a:r>
                      <a:endParaRPr lang="en-US" altLang="ko-KR" b="1" dirty="0"/>
                    </a:p>
                    <a:p>
                      <a:pPr latinLnBrk="1"/>
                      <a:r>
                        <a:rPr lang="en-US" altLang="ko-KR" b="1" dirty="0"/>
                        <a:t>(</a:t>
                      </a:r>
                      <a:r>
                        <a:rPr lang="en-US" altLang="ko-KR" b="1" dirty="0" err="1"/>
                        <a:t>optimize_services</a:t>
                      </a:r>
                      <a:r>
                        <a:rPr lang="en-US" altLang="ko-KR" b="1" dirty="0"/>
                        <a:t>)</a:t>
                      </a:r>
                      <a:endParaRPr lang="ko-KR" altLang="en-US"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구현 완료</a:t>
                      </a:r>
                      <a:endPar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endParaRPr>
                    </a:p>
                  </a:txBody>
                  <a:tcPr/>
                </a:tc>
                <a:tc>
                  <a:txBody>
                    <a:bodyPr/>
                    <a:lstStyle/>
                    <a:p>
                      <a:pPr latinLnBrk="1"/>
                      <a:r>
                        <a:rPr lang="ko-KR" altLang="en-US" dirty="0"/>
                        <a:t>효과 있음</a:t>
                      </a:r>
                    </a:p>
                  </a:txBody>
                  <a:tcPr/>
                </a:tc>
                <a:tc>
                  <a:txBody>
                    <a:bodyPr/>
                    <a:lstStyle/>
                    <a:p>
                      <a:pPr latinLnBrk="1"/>
                      <a:r>
                        <a:rPr lang="en-US" altLang="ko-KR" dirty="0" err="1"/>
                        <a:t>systemd</a:t>
                      </a:r>
                      <a:r>
                        <a:rPr lang="en-US" altLang="ko-KR" dirty="0"/>
                        <a:t> </a:t>
                      </a:r>
                      <a:r>
                        <a:rPr lang="ko-KR" altLang="en-US" dirty="0"/>
                        <a:t>기반 서비스는 가상환경에서도 정상 작동하며</a:t>
                      </a:r>
                      <a:r>
                        <a:rPr lang="en-US" altLang="ko-KR" dirty="0"/>
                        <a:t>, </a:t>
                      </a:r>
                      <a:r>
                        <a:rPr lang="ko-KR" altLang="en-US" dirty="0"/>
                        <a:t>실제로 불필요한 데몬 제거 가능</a:t>
                      </a:r>
                    </a:p>
                  </a:txBody>
                  <a:tcPr/>
                </a:tc>
                <a:extLst>
                  <a:ext uri="{0D108BD9-81ED-4DB2-BD59-A6C34878D82A}">
                    <a16:rowId xmlns:a16="http://schemas.microsoft.com/office/drawing/2014/main" val="3375928055"/>
                  </a:ext>
                </a:extLst>
              </a:tr>
              <a:tr h="370840">
                <a:tc>
                  <a:txBody>
                    <a:bodyPr/>
                    <a:lstStyle/>
                    <a:p>
                      <a:pPr latinLnBrk="1"/>
                      <a:r>
                        <a:rPr lang="en-US" altLang="ko-KR" b="1" dirty="0"/>
                        <a:t>5. </a:t>
                      </a:r>
                      <a:r>
                        <a:rPr lang="ko-KR" altLang="en-US" b="1" dirty="0"/>
                        <a:t>보안 강화 </a:t>
                      </a:r>
                      <a:endParaRPr lang="en-US" altLang="ko-KR" b="1" dirty="0"/>
                    </a:p>
                    <a:p>
                      <a:pPr latinLnBrk="1"/>
                      <a:r>
                        <a:rPr lang="en-US" altLang="ko-KR" b="1" dirty="0"/>
                        <a:t>(</a:t>
                      </a:r>
                      <a:r>
                        <a:rPr lang="en-US" altLang="ko-KR" b="1" dirty="0" err="1"/>
                        <a:t>harden_security</a:t>
                      </a:r>
                      <a:r>
                        <a:rPr lang="en-US" altLang="ko-KR" b="1" dirty="0"/>
                        <a:t>)</a:t>
                      </a:r>
                      <a:endParaRPr lang="ko-KR" altLang="en-US"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t>구현 완료</a:t>
                      </a:r>
                      <a:endPar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endParaRPr>
                    </a:p>
                  </a:txBody>
                  <a:tcPr/>
                </a:tc>
                <a:tc>
                  <a:txBody>
                    <a:bodyPr/>
                    <a:lstStyle/>
                    <a:p>
                      <a:pPr latinLnBrk="1"/>
                      <a:r>
                        <a:rPr lang="ko-KR" altLang="en-US" dirty="0"/>
                        <a:t>효과 있음</a:t>
                      </a:r>
                    </a:p>
                  </a:txBody>
                  <a:tcPr/>
                </a:tc>
                <a:tc>
                  <a:txBody>
                    <a:bodyPr/>
                    <a:lstStyle/>
                    <a:p>
                      <a:pPr latinLnBrk="1"/>
                      <a:r>
                        <a:rPr lang="en-US" altLang="ko-KR" dirty="0" err="1"/>
                        <a:t>ufw</a:t>
                      </a:r>
                      <a:r>
                        <a:rPr lang="en-US" altLang="ko-KR" dirty="0"/>
                        <a:t>, </a:t>
                      </a:r>
                      <a:r>
                        <a:rPr lang="en-US" altLang="ko-KR" dirty="0" err="1"/>
                        <a:t>sshd_config</a:t>
                      </a:r>
                      <a:r>
                        <a:rPr lang="en-US" altLang="ko-KR" dirty="0"/>
                        <a:t> </a:t>
                      </a:r>
                      <a:r>
                        <a:rPr lang="ko-KR" altLang="en-US" dirty="0"/>
                        <a:t>설정은 </a:t>
                      </a:r>
                      <a:r>
                        <a:rPr lang="en-US" altLang="ko-KR" dirty="0"/>
                        <a:t>VM</a:t>
                      </a:r>
                      <a:r>
                        <a:rPr lang="ko-KR" altLang="en-US" dirty="0"/>
                        <a:t>에서도 </a:t>
                      </a:r>
                      <a:r>
                        <a:rPr lang="en-US" altLang="ko-KR" dirty="0"/>
                        <a:t>OS </a:t>
                      </a:r>
                      <a:r>
                        <a:rPr lang="ko-KR" altLang="en-US" dirty="0"/>
                        <a:t>수준에서 보안 적용 가능</a:t>
                      </a:r>
                    </a:p>
                  </a:txBody>
                  <a:tcPr/>
                </a:tc>
                <a:extLst>
                  <a:ext uri="{0D108BD9-81ED-4DB2-BD59-A6C34878D82A}">
                    <a16:rowId xmlns:a16="http://schemas.microsoft.com/office/drawing/2014/main" val="2633804857"/>
                  </a:ext>
                </a:extLst>
              </a:tr>
              <a:tr h="370840">
                <a:tc>
                  <a:txBody>
                    <a:bodyPr/>
                    <a:lstStyle/>
                    <a:p>
                      <a:pPr latinLnBrk="1"/>
                      <a:r>
                        <a:rPr lang="en-US" altLang="ko-KR" b="1" dirty="0"/>
                        <a:t>6. </a:t>
                      </a:r>
                      <a:r>
                        <a:rPr lang="ko-KR" altLang="en-US" b="1" dirty="0"/>
                        <a:t>디스크 최적화 </a:t>
                      </a:r>
                      <a:endParaRPr lang="en-US" altLang="ko-KR" b="1" dirty="0"/>
                    </a:p>
                    <a:p>
                      <a:pPr latinLnBrk="1"/>
                      <a:r>
                        <a:rPr lang="en-US" altLang="ko-KR" b="1" dirty="0"/>
                        <a:t>(</a:t>
                      </a:r>
                      <a:r>
                        <a:rPr lang="en-US" altLang="ko-KR" b="1" dirty="0" err="1"/>
                        <a:t>optimize_disk</a:t>
                      </a:r>
                      <a:r>
                        <a:rPr lang="en-US" altLang="ko-KR" b="1" dirty="0"/>
                        <a:t>)</a:t>
                      </a:r>
                      <a:endParaRPr lang="ko-KR" altLang="en-US"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rPr>
                        <a:t>구현 완료</a:t>
                      </a:r>
                    </a:p>
                  </a:txBody>
                  <a:tcPr/>
                </a:tc>
                <a:tc>
                  <a:txBody>
                    <a:bodyPr/>
                    <a:lstStyle/>
                    <a:p>
                      <a:pPr latinLnBrk="1"/>
                      <a:r>
                        <a:rPr lang="ko-KR" altLang="en-US" dirty="0"/>
                        <a:t>제한적</a:t>
                      </a:r>
                    </a:p>
                  </a:txBody>
                  <a:tcPr/>
                </a:tc>
                <a:tc>
                  <a:txBody>
                    <a:bodyPr/>
                    <a:lstStyle/>
                    <a:p>
                      <a:pPr latinLnBrk="1"/>
                      <a:r>
                        <a:rPr lang="en-US" altLang="ko-KR" dirty="0"/>
                        <a:t>e4defrag</a:t>
                      </a:r>
                      <a:r>
                        <a:rPr lang="ko-KR" altLang="en-US" dirty="0"/>
                        <a:t>는 실제 </a:t>
                      </a:r>
                      <a:r>
                        <a:rPr lang="en-US" altLang="ko-KR" dirty="0"/>
                        <a:t>ext4 </a:t>
                      </a:r>
                      <a:r>
                        <a:rPr lang="ko-KR" altLang="en-US" dirty="0"/>
                        <a:t>파티션이 아닌 경우 효과 없음 </a:t>
                      </a:r>
                      <a:r>
                        <a:rPr lang="en-US" altLang="ko-KR" dirty="0"/>
                        <a:t>(VM </a:t>
                      </a:r>
                      <a:r>
                        <a:rPr lang="ko-KR" altLang="en-US" dirty="0"/>
                        <a:t>디스크는 일반적으로 조각화 적음</a:t>
                      </a:r>
                      <a:r>
                        <a:rPr lang="en-US" altLang="ko-KR" dirty="0"/>
                        <a:t>), </a:t>
                      </a:r>
                      <a:r>
                        <a:rPr lang="en-US" altLang="ko-KR" dirty="0" err="1"/>
                        <a:t>inode</a:t>
                      </a:r>
                      <a:r>
                        <a:rPr lang="en-US" altLang="ko-KR" dirty="0"/>
                        <a:t> </a:t>
                      </a:r>
                      <a:r>
                        <a:rPr lang="ko-KR" altLang="en-US" dirty="0"/>
                        <a:t>정리는 동작하긴 함</a:t>
                      </a:r>
                    </a:p>
                  </a:txBody>
                  <a:tcPr/>
                </a:tc>
                <a:extLst>
                  <a:ext uri="{0D108BD9-81ED-4DB2-BD59-A6C34878D82A}">
                    <a16:rowId xmlns:a16="http://schemas.microsoft.com/office/drawing/2014/main" val="3674813341"/>
                  </a:ext>
                </a:extLst>
              </a:tr>
              <a:tr h="370840">
                <a:tc>
                  <a:txBody>
                    <a:bodyPr/>
                    <a:lstStyle/>
                    <a:p>
                      <a:pPr latinLnBrk="1"/>
                      <a:r>
                        <a:rPr lang="en-US" altLang="ko-KR" b="1" dirty="0"/>
                        <a:t>7. </a:t>
                      </a:r>
                      <a:r>
                        <a:rPr lang="ko-KR" altLang="en-US" b="1" dirty="0"/>
                        <a:t>자동화 </a:t>
                      </a:r>
                      <a:endParaRPr lang="en-US" altLang="ko-KR" b="1" dirty="0"/>
                    </a:p>
                    <a:p>
                      <a:pPr latinLnBrk="1"/>
                      <a:r>
                        <a:rPr lang="en-US" altLang="ko-KR" b="1" dirty="0"/>
                        <a:t>(crontab)</a:t>
                      </a:r>
                      <a:endParaRPr lang="ko-KR" altLang="en-US" b="1" dirty="0"/>
                    </a:p>
                  </a:txBody>
                  <a:tcPr/>
                </a:tc>
                <a:tc>
                  <a:txBody>
                    <a:bodyPr/>
                    <a:lstStyle/>
                    <a:p>
                      <a:pPr latinLnBrk="1"/>
                      <a:r>
                        <a:rPr lang="ko-KR" altLang="en-US" dirty="0"/>
                        <a:t>아직 구현 안함</a:t>
                      </a:r>
                    </a:p>
                  </a:txBody>
                  <a:tcPr/>
                </a:tc>
                <a:tc>
                  <a:txBody>
                    <a:bodyPr/>
                    <a:lstStyle/>
                    <a:p>
                      <a:pPr latinLnBrk="1"/>
                      <a:r>
                        <a:rPr lang="ko-KR" altLang="en-US" dirty="0"/>
                        <a:t>효과 있음</a:t>
                      </a:r>
                    </a:p>
                  </a:txBody>
                  <a:tcPr/>
                </a:tc>
                <a:tc>
                  <a:txBody>
                    <a:bodyPr/>
                    <a:lstStyle/>
                    <a:p>
                      <a:pPr latinLnBrk="1"/>
                      <a:r>
                        <a:rPr lang="ko-KR" altLang="en-US" dirty="0"/>
                        <a:t>주기 작업 실행 가능 </a:t>
                      </a:r>
                      <a:r>
                        <a:rPr lang="en-US" altLang="ko-KR" dirty="0"/>
                        <a:t>(ex. </a:t>
                      </a:r>
                      <a:r>
                        <a:rPr lang="en-US" altLang="ko-KR" dirty="0" err="1"/>
                        <a:t>drop_caches</a:t>
                      </a:r>
                      <a:r>
                        <a:rPr lang="en-US" altLang="ko-KR" dirty="0"/>
                        <a:t> </a:t>
                      </a:r>
                      <a:r>
                        <a:rPr lang="ko-KR" altLang="en-US" dirty="0"/>
                        <a:t>주기적 실행</a:t>
                      </a:r>
                      <a:r>
                        <a:rPr lang="en-US" altLang="ko-KR" dirty="0"/>
                        <a:t>)</a:t>
                      </a:r>
                      <a:endParaRPr lang="ko-KR" altLang="en-US" dirty="0"/>
                    </a:p>
                  </a:txBody>
                  <a:tcPr/>
                </a:tc>
                <a:extLst>
                  <a:ext uri="{0D108BD9-81ED-4DB2-BD59-A6C34878D82A}">
                    <a16:rowId xmlns:a16="http://schemas.microsoft.com/office/drawing/2014/main" val="318664590"/>
                  </a:ext>
                </a:extLst>
              </a:tr>
              <a:tr h="370840">
                <a:tc>
                  <a:txBody>
                    <a:bodyPr/>
                    <a:lstStyle/>
                    <a:p>
                      <a:pPr latinLnBrk="1"/>
                      <a:r>
                        <a:rPr lang="en-US" altLang="ko-KR" b="1" dirty="0"/>
                        <a:t>8. </a:t>
                      </a:r>
                      <a:r>
                        <a:rPr lang="ko-KR" altLang="en-US" b="1" dirty="0"/>
                        <a:t>로깅 및 알림 설정</a:t>
                      </a:r>
                    </a:p>
                  </a:txBody>
                  <a:tcPr/>
                </a:tc>
                <a:tc>
                  <a:txBody>
                    <a:bodyPr/>
                    <a:lstStyle/>
                    <a:p>
                      <a:pPr latinLnBrk="1"/>
                      <a:r>
                        <a:rPr lang="ko-KR" altLang="en-US" dirty="0"/>
                        <a:t>아직 구현 안함</a:t>
                      </a:r>
                    </a:p>
                  </a:txBody>
                  <a:tcPr/>
                </a:tc>
                <a:tc>
                  <a:txBody>
                    <a:bodyPr/>
                    <a:lstStyle/>
                    <a:p>
                      <a:pPr latinLnBrk="1"/>
                      <a:r>
                        <a:rPr lang="ko-KR" altLang="en-US" dirty="0"/>
                        <a:t>효과 있음</a:t>
                      </a:r>
                    </a:p>
                  </a:txBody>
                  <a:tcPr/>
                </a:tc>
                <a:tc>
                  <a:txBody>
                    <a:bodyPr/>
                    <a:lstStyle/>
                    <a:p>
                      <a:pPr latinLnBrk="1"/>
                      <a:r>
                        <a:rPr lang="ko-KR" altLang="en-US" dirty="0"/>
                        <a:t>로그 파일 기록 및 알림 설정은 </a:t>
                      </a:r>
                      <a:r>
                        <a:rPr lang="en-US" altLang="ko-KR" dirty="0"/>
                        <a:t>VM/</a:t>
                      </a:r>
                      <a:r>
                        <a:rPr lang="ko-KR" altLang="en-US" dirty="0"/>
                        <a:t>실물 환경 무관하게 작동</a:t>
                      </a:r>
                    </a:p>
                  </a:txBody>
                  <a:tcPr/>
                </a:tc>
                <a:extLst>
                  <a:ext uri="{0D108BD9-81ED-4DB2-BD59-A6C34878D82A}">
                    <a16:rowId xmlns:a16="http://schemas.microsoft.com/office/drawing/2014/main" val="4059958737"/>
                  </a:ext>
                </a:extLst>
              </a:tr>
            </a:tbl>
          </a:graphicData>
        </a:graphic>
      </p:graphicFrame>
      <p:sp>
        <p:nvSpPr>
          <p:cNvPr id="10" name="TextBox 9">
            <a:extLst>
              <a:ext uri="{FF2B5EF4-FFF2-40B4-BE49-F238E27FC236}">
                <a16:creationId xmlns:a16="http://schemas.microsoft.com/office/drawing/2014/main" id="{B5559A8B-A611-6DB1-A90A-C0A81D40ECB7}"/>
              </a:ext>
            </a:extLst>
          </p:cNvPr>
          <p:cNvSpPr txBox="1"/>
          <p:nvPr/>
        </p:nvSpPr>
        <p:spPr>
          <a:xfrm>
            <a:off x="1045906" y="8313405"/>
            <a:ext cx="15963900" cy="369332"/>
          </a:xfrm>
          <a:prstGeom prst="rect">
            <a:avLst/>
          </a:prstGeom>
          <a:noFill/>
        </p:spPr>
        <p:txBody>
          <a:bodyPr wrap="square" rtlCol="0">
            <a:spAutoFit/>
          </a:bodyPr>
          <a:lstStyle/>
          <a:p>
            <a:r>
              <a:rPr lang="en-US" altLang="ko-KR" dirty="0" err="1"/>
              <a:t>Vmware</a:t>
            </a:r>
            <a:r>
              <a:rPr lang="ko-KR" altLang="en-US" dirty="0"/>
              <a:t>에서 제한이 </a:t>
            </a:r>
            <a:r>
              <a:rPr lang="ko-KR" altLang="en-US" dirty="0" err="1"/>
              <a:t>되는거지</a:t>
            </a:r>
            <a:r>
              <a:rPr lang="ko-KR" altLang="en-US" dirty="0"/>
              <a:t> 일반 리눅스에서는 따로 제한되지 않는 것 같아</a:t>
            </a:r>
            <a:r>
              <a:rPr lang="en-US" altLang="ko-KR" dirty="0"/>
              <a:t> </a:t>
            </a:r>
            <a:r>
              <a:rPr lang="en-US" altLang="ko-KR" dirty="0" err="1"/>
              <a:t>Vmware</a:t>
            </a:r>
            <a:r>
              <a:rPr lang="ko-KR" altLang="en-US" dirty="0"/>
              <a:t>를 감지하고 가상환경인 경우에는 동작하지 않게 설정을 추가할 예정</a:t>
            </a:r>
          </a:p>
        </p:txBody>
      </p:sp>
    </p:spTree>
    <p:extLst>
      <p:ext uri="{BB962C8B-B14F-4D97-AF65-F5344CB8AC3E}">
        <p14:creationId xmlns:p14="http://schemas.microsoft.com/office/powerpoint/2010/main" val="3038331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8B0F0-C1C6-5FA8-6073-499F7373EB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E1332A-281C-80B0-FBEC-286EBEB943D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252706F2-B02F-A89A-51EC-2C3CCEB51F1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실행</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C711C99D-7F5A-74FD-547A-809A342D644E}"/>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Optiomizer.py</a:t>
            </a:r>
          </a:p>
        </p:txBody>
      </p:sp>
      <p:sp>
        <p:nvSpPr>
          <p:cNvPr id="8" name="TextBox 8">
            <a:extLst>
              <a:ext uri="{FF2B5EF4-FFF2-40B4-BE49-F238E27FC236}">
                <a16:creationId xmlns:a16="http://schemas.microsoft.com/office/drawing/2014/main" id="{105B1C0A-2861-40A7-6687-11DC08D3E036}"/>
              </a:ext>
            </a:extLst>
          </p:cNvPr>
          <p:cNvSpPr txBox="1"/>
          <p:nvPr/>
        </p:nvSpPr>
        <p:spPr>
          <a:xfrm>
            <a:off x="1004119" y="2408995"/>
            <a:ext cx="6082481" cy="553998"/>
          </a:xfrm>
          <a:prstGeom prst="rect">
            <a:avLst/>
          </a:prstGeom>
        </p:spPr>
        <p:txBody>
          <a:bodyPr wrap="square" lIns="0" tIns="0" rIns="0" bIns="0" rtlCol="0" anchor="t">
            <a:spAutoFit/>
          </a:bodyPr>
          <a:lstStyle/>
          <a:p>
            <a:pPr>
              <a:buNone/>
            </a:pPr>
            <a:r>
              <a:rPr lang="ko-KR" altLang="en-US" b="1" dirty="0"/>
              <a:t>최적화를 실행 해 변화를 확인하기 위해</a:t>
            </a:r>
            <a:r>
              <a:rPr lang="en-US" altLang="ko-KR" b="1" dirty="0"/>
              <a:t> optimizer.py</a:t>
            </a:r>
            <a:r>
              <a:rPr lang="ko-KR" altLang="en-US" b="1" dirty="0"/>
              <a:t>에 </a:t>
            </a:r>
            <a:r>
              <a:rPr lang="en-US" altLang="ko-KR" b="1" dirty="0"/>
              <a:t>main</a:t>
            </a:r>
            <a:r>
              <a:rPr lang="ko-KR" altLang="en-US" b="1" dirty="0"/>
              <a:t>을 임시로 추가해 실행</a:t>
            </a:r>
            <a:endParaRPr lang="ko-KR" altLang="en-US" dirty="0"/>
          </a:p>
        </p:txBody>
      </p:sp>
      <p:sp>
        <p:nvSpPr>
          <p:cNvPr id="31" name="TextBox 30">
            <a:extLst>
              <a:ext uri="{FF2B5EF4-FFF2-40B4-BE49-F238E27FC236}">
                <a16:creationId xmlns:a16="http://schemas.microsoft.com/office/drawing/2014/main" id="{780483F8-6106-846B-1E46-8F6F961CBB28}"/>
              </a:ext>
            </a:extLst>
          </p:cNvPr>
          <p:cNvSpPr txBox="1"/>
          <p:nvPr/>
        </p:nvSpPr>
        <p:spPr>
          <a:xfrm>
            <a:off x="8686800" y="2224329"/>
            <a:ext cx="7582332" cy="923330"/>
          </a:xfrm>
          <a:prstGeom prst="rect">
            <a:avLst/>
          </a:prstGeom>
          <a:noFill/>
          <a:ln>
            <a:solidFill>
              <a:schemeClr val="tx1"/>
            </a:solidFill>
          </a:ln>
        </p:spPr>
        <p:txBody>
          <a:bodyPr wrap="square">
            <a:spAutoFit/>
          </a:bodyPr>
          <a:lstStyle/>
          <a:p>
            <a:r>
              <a:rPr lang="en-US" altLang="ko-KR" dirty="0"/>
              <a:t>####</a:t>
            </a:r>
          </a:p>
          <a:p>
            <a:r>
              <a:rPr lang="en-US" altLang="ko-KR" dirty="0"/>
              <a:t>if __name__ == "__main__":</a:t>
            </a:r>
          </a:p>
          <a:p>
            <a:r>
              <a:rPr lang="en-US" altLang="ko-KR" dirty="0"/>
              <a:t>    </a:t>
            </a:r>
            <a:r>
              <a:rPr lang="en-US" altLang="ko-KR" dirty="0" err="1"/>
              <a:t>optimize_system</a:t>
            </a:r>
            <a:r>
              <a:rPr lang="en-US" altLang="ko-KR" dirty="0"/>
              <a:t>()</a:t>
            </a:r>
            <a:endParaRPr lang="ko-KR" altLang="en-US" dirty="0"/>
          </a:p>
        </p:txBody>
      </p:sp>
      <p:pic>
        <p:nvPicPr>
          <p:cNvPr id="4" name="그림 3">
            <a:extLst>
              <a:ext uri="{FF2B5EF4-FFF2-40B4-BE49-F238E27FC236}">
                <a16:creationId xmlns:a16="http://schemas.microsoft.com/office/drawing/2014/main" id="{560826B8-3DB7-2F1C-E12D-3CC2F54A492B}"/>
              </a:ext>
            </a:extLst>
          </p:cNvPr>
          <p:cNvPicPr>
            <a:picLocks noChangeAspect="1"/>
          </p:cNvPicPr>
          <p:nvPr/>
        </p:nvPicPr>
        <p:blipFill>
          <a:blip r:embed="rId4"/>
          <a:stretch>
            <a:fillRect/>
          </a:stretch>
        </p:blipFill>
        <p:spPr>
          <a:xfrm>
            <a:off x="709129" y="3771900"/>
            <a:ext cx="6925642" cy="6420746"/>
          </a:xfrm>
          <a:prstGeom prst="rect">
            <a:avLst/>
          </a:prstGeom>
        </p:spPr>
      </p:pic>
      <p:sp>
        <p:nvSpPr>
          <p:cNvPr id="9" name="TextBox 8">
            <a:extLst>
              <a:ext uri="{FF2B5EF4-FFF2-40B4-BE49-F238E27FC236}">
                <a16:creationId xmlns:a16="http://schemas.microsoft.com/office/drawing/2014/main" id="{3A03A439-41F8-02CA-54F9-E83171B47C6F}"/>
              </a:ext>
            </a:extLst>
          </p:cNvPr>
          <p:cNvSpPr txBox="1"/>
          <p:nvPr/>
        </p:nvSpPr>
        <p:spPr>
          <a:xfrm>
            <a:off x="709129" y="3138284"/>
            <a:ext cx="6082481" cy="553998"/>
          </a:xfrm>
          <a:prstGeom prst="rect">
            <a:avLst/>
          </a:prstGeom>
        </p:spPr>
        <p:txBody>
          <a:bodyPr wrap="square" lIns="0" tIns="0" rIns="0" bIns="0" rtlCol="0" anchor="t">
            <a:spAutoFit/>
          </a:bodyPr>
          <a:lstStyle/>
          <a:p>
            <a:pPr>
              <a:buNone/>
            </a:pPr>
            <a:r>
              <a:rPr lang="ko-KR" altLang="en-US" dirty="0"/>
              <a:t>중간에 발생하는 오류들은 </a:t>
            </a:r>
            <a:r>
              <a:rPr lang="en-US" altLang="ko-KR" dirty="0"/>
              <a:t>root</a:t>
            </a:r>
            <a:r>
              <a:rPr lang="ko-KR" altLang="en-US" dirty="0"/>
              <a:t>권한 문제로 인한 오류</a:t>
            </a:r>
            <a:endParaRPr lang="en-US" altLang="ko-KR" dirty="0"/>
          </a:p>
          <a:p>
            <a:pPr>
              <a:buNone/>
            </a:pPr>
            <a:r>
              <a:rPr lang="en-US" altLang="ko-KR" dirty="0"/>
              <a:t>Sudo </a:t>
            </a:r>
            <a:r>
              <a:rPr lang="ko-KR" altLang="en-US" dirty="0"/>
              <a:t>붙이니 문제 </a:t>
            </a:r>
            <a:r>
              <a:rPr lang="en-US" altLang="ko-KR" dirty="0"/>
              <a:t>X</a:t>
            </a:r>
            <a:endParaRPr lang="ko-KR" altLang="en-US" dirty="0"/>
          </a:p>
        </p:txBody>
      </p:sp>
      <p:pic>
        <p:nvPicPr>
          <p:cNvPr id="11" name="그림 10">
            <a:extLst>
              <a:ext uri="{FF2B5EF4-FFF2-40B4-BE49-F238E27FC236}">
                <a16:creationId xmlns:a16="http://schemas.microsoft.com/office/drawing/2014/main" id="{0E541D29-2202-6AC8-3062-66148E29E6AE}"/>
              </a:ext>
            </a:extLst>
          </p:cNvPr>
          <p:cNvPicPr>
            <a:picLocks noChangeAspect="1"/>
          </p:cNvPicPr>
          <p:nvPr/>
        </p:nvPicPr>
        <p:blipFill>
          <a:blip r:embed="rId5"/>
          <a:stretch>
            <a:fillRect/>
          </a:stretch>
        </p:blipFill>
        <p:spPr>
          <a:xfrm>
            <a:off x="9112045" y="3771900"/>
            <a:ext cx="7020905" cy="5896798"/>
          </a:xfrm>
          <a:prstGeom prst="rect">
            <a:avLst/>
          </a:prstGeom>
        </p:spPr>
      </p:pic>
    </p:spTree>
    <p:extLst>
      <p:ext uri="{BB962C8B-B14F-4D97-AF65-F5344CB8AC3E}">
        <p14:creationId xmlns:p14="http://schemas.microsoft.com/office/powerpoint/2010/main" val="376493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66330-0894-0AA5-AC61-3B27453FE6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47BCDF-53EF-69E4-4944-6DC68A23E9FF}"/>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93D06086-FBC1-B38E-E186-8889DA3D8EBD}"/>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52C60401-EB06-C083-FD45-7044BF2A875B}"/>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서비스 비활성화 </a:t>
            </a:r>
            <a:r>
              <a:rPr lang="en-US" altLang="ko-KR" sz="2000" b="1" dirty="0">
                <a:solidFill>
                  <a:srgbClr val="000000"/>
                </a:solidFill>
                <a:latin typeface="Source Han Sans KR Bold"/>
                <a:ea typeface="Source Han Sans KR Bold"/>
                <a:cs typeface="Source Han Sans KR Bold"/>
                <a:sym typeface="Source Han Sans KR Bold"/>
              </a:rPr>
              <a:t>(</a:t>
            </a:r>
            <a:r>
              <a:rPr lang="en-US" sz="2000" b="1" dirty="0" err="1">
                <a:solidFill>
                  <a:srgbClr val="000000"/>
                </a:solidFill>
                <a:latin typeface="Source Han Sans KR Bold"/>
                <a:ea typeface="Source Han Sans KR Bold"/>
                <a:cs typeface="Source Han Sans KR Bold"/>
                <a:sym typeface="Source Han Sans KR Bold"/>
              </a:rPr>
              <a:t>optimize_services</a:t>
            </a:r>
            <a:r>
              <a:rPr lang="en-US" sz="2000" b="1" dirty="0">
                <a:solidFill>
                  <a:srgbClr val="000000"/>
                </a:solidFill>
                <a:latin typeface="Source Han Sans KR Bold"/>
                <a:ea typeface="Source Han Sans KR Bold"/>
                <a:cs typeface="Source Han Sans KR Bold"/>
                <a:sym typeface="Source Han Sans KR Bold"/>
              </a:rPr>
              <a:t>)</a:t>
            </a:r>
          </a:p>
        </p:txBody>
      </p:sp>
      <p:sp>
        <p:nvSpPr>
          <p:cNvPr id="8" name="TextBox 8">
            <a:extLst>
              <a:ext uri="{FF2B5EF4-FFF2-40B4-BE49-F238E27FC236}">
                <a16:creationId xmlns:a16="http://schemas.microsoft.com/office/drawing/2014/main" id="{83632478-04AE-6F27-4AA1-F9C372F63948}"/>
              </a:ext>
            </a:extLst>
          </p:cNvPr>
          <p:cNvSpPr txBox="1"/>
          <p:nvPr/>
        </p:nvSpPr>
        <p:spPr>
          <a:xfrm>
            <a:off x="1004119" y="2408995"/>
            <a:ext cx="11568881" cy="3877985"/>
          </a:xfrm>
          <a:prstGeom prst="rect">
            <a:avLst/>
          </a:prstGeom>
        </p:spPr>
        <p:txBody>
          <a:bodyPr wrap="square" lIns="0" tIns="0" rIns="0" bIns="0" rtlCol="0" anchor="t">
            <a:spAutoFit/>
          </a:bodyPr>
          <a:lstStyle/>
          <a:p>
            <a:pPr>
              <a:buNone/>
            </a:pPr>
            <a:r>
              <a:rPr lang="en-US" altLang="ko-KR" dirty="0" err="1">
                <a:latin typeface="+mn-ea"/>
              </a:rPr>
              <a:t>systemctl</a:t>
            </a:r>
            <a:r>
              <a:rPr lang="en-US" altLang="ko-KR" dirty="0">
                <a:latin typeface="+mn-ea"/>
              </a:rPr>
              <a:t> is-enabled cups</a:t>
            </a:r>
            <a:r>
              <a:rPr lang="ko-KR" altLang="en-US" dirty="0">
                <a:latin typeface="+mn-ea"/>
              </a:rPr>
              <a:t>인 이유</a:t>
            </a:r>
            <a:r>
              <a:rPr lang="en-US" altLang="ko-KR" dirty="0">
                <a:latin typeface="+mn-ea"/>
              </a:rPr>
              <a:t>:</a:t>
            </a:r>
          </a:p>
          <a:p>
            <a:r>
              <a:rPr lang="en-US" altLang="ko-KR" dirty="0">
                <a:latin typeface="+mn-ea"/>
              </a:rPr>
              <a:t>	1.</a:t>
            </a:r>
            <a:r>
              <a:rPr lang="en-US" altLang="ko-KR" b="0" i="0" dirty="0">
                <a:solidFill>
                  <a:srgbClr val="000000"/>
                </a:solidFill>
                <a:effectLst/>
                <a:latin typeface="+mn-ea"/>
              </a:rPr>
              <a:t> Red Hat Enterprise Linux</a:t>
            </a:r>
            <a:r>
              <a:rPr lang="ko-KR" altLang="en-US" b="0" i="0" dirty="0">
                <a:solidFill>
                  <a:srgbClr val="000000"/>
                </a:solidFill>
                <a:effectLst/>
                <a:latin typeface="+mn-ea"/>
              </a:rPr>
              <a:t>에서 코드 확인</a:t>
            </a:r>
            <a:endParaRPr lang="en-US" altLang="ko-KR" b="0" i="0" dirty="0">
              <a:solidFill>
                <a:srgbClr val="000000"/>
              </a:solidFill>
              <a:effectLst/>
              <a:latin typeface="+mn-ea"/>
            </a:endParaRPr>
          </a:p>
          <a:p>
            <a:pPr lvl="1"/>
            <a:r>
              <a:rPr lang="en-US" altLang="ko-KR" dirty="0">
                <a:solidFill>
                  <a:srgbClr val="000000"/>
                </a:solidFill>
                <a:latin typeface="+mn-ea"/>
              </a:rPr>
              <a:t>	2. </a:t>
            </a:r>
            <a:r>
              <a:rPr lang="ko-KR" altLang="en-US" dirty="0">
                <a:latin typeface="+mn-ea"/>
              </a:rPr>
              <a:t>서비스 비활성화 </a:t>
            </a:r>
            <a:r>
              <a:rPr lang="en-US" altLang="ko-KR" dirty="0">
                <a:latin typeface="+mn-ea"/>
              </a:rPr>
              <a:t>: </a:t>
            </a:r>
            <a:r>
              <a:rPr lang="ko-KR" altLang="en-US" dirty="0">
                <a:latin typeface="+mn-ea"/>
              </a:rPr>
              <a:t>다음 부팅 시에도 시작이 안 되도록 설정되어 있는지 확인하는 명령</a:t>
            </a:r>
            <a:endParaRPr lang="en-US" altLang="ko-KR" dirty="0">
              <a:latin typeface="+mn-ea"/>
            </a:endParaRPr>
          </a:p>
          <a:p>
            <a:pPr>
              <a:buNone/>
            </a:pPr>
            <a:endParaRPr lang="en-US" altLang="ko-KR" dirty="0">
              <a:latin typeface="+mn-ea"/>
            </a:endParaRPr>
          </a:p>
          <a:p>
            <a:pPr>
              <a:buNone/>
            </a:pPr>
            <a:r>
              <a:rPr lang="en-US" altLang="ko-KR" dirty="0" err="1">
                <a:latin typeface="+mn-ea"/>
              </a:rPr>
              <a:t>systemctl</a:t>
            </a:r>
            <a:r>
              <a:rPr lang="en-US" altLang="ko-KR" dirty="0">
                <a:latin typeface="+mn-ea"/>
              </a:rPr>
              <a:t> is-enabled</a:t>
            </a:r>
            <a:r>
              <a:rPr lang="ko-KR" altLang="en-US" dirty="0">
                <a:latin typeface="+mn-ea"/>
              </a:rPr>
              <a:t>은 부팅 시 자동 실행 설정이 꺼졌는지 확인하는 가장 정확한 방법이기 때문에</a:t>
            </a:r>
            <a:r>
              <a:rPr lang="en-US" altLang="ko-KR" dirty="0">
                <a:latin typeface="+mn-ea"/>
              </a:rPr>
              <a:t>, </a:t>
            </a:r>
          </a:p>
          <a:p>
            <a:pPr>
              <a:buNone/>
            </a:pPr>
            <a:r>
              <a:rPr lang="ko-KR" altLang="en-US" dirty="0">
                <a:latin typeface="+mn-ea"/>
              </a:rPr>
              <a:t>서비스 비활성화가 의도대로 되었는지 검증할 때 필수로 사용된다</a:t>
            </a:r>
            <a:r>
              <a:rPr lang="en-US" altLang="ko-KR" dirty="0">
                <a:latin typeface="+mn-ea"/>
              </a:rPr>
              <a:t>.</a:t>
            </a:r>
          </a:p>
          <a:p>
            <a:pPr>
              <a:buNone/>
            </a:pPr>
            <a:endParaRPr lang="en-US" altLang="ko-KR" dirty="0">
              <a:latin typeface="+mn-ea"/>
            </a:endParaRPr>
          </a:p>
          <a:p>
            <a:pPr>
              <a:buNone/>
            </a:pPr>
            <a:endParaRPr lang="en-US" altLang="ko-KR" dirty="0">
              <a:latin typeface="+mn-ea"/>
            </a:endParaRPr>
          </a:p>
          <a:p>
            <a:r>
              <a:rPr lang="en-US" altLang="ko-KR" dirty="0" err="1">
                <a:latin typeface="+mn-ea"/>
              </a:rPr>
              <a:t>Cpus</a:t>
            </a:r>
            <a:r>
              <a:rPr lang="ko-KR" altLang="en-US" dirty="0">
                <a:latin typeface="+mn-ea"/>
              </a:rPr>
              <a:t>인 이유</a:t>
            </a:r>
            <a:r>
              <a:rPr lang="en-US" altLang="ko-KR" dirty="0">
                <a:latin typeface="+mn-ea"/>
              </a:rPr>
              <a:t>:</a:t>
            </a:r>
          </a:p>
          <a:p>
            <a:r>
              <a:rPr lang="en-US" altLang="ko-KR" dirty="0">
                <a:latin typeface="+mn-ea"/>
              </a:rPr>
              <a:t>	1. </a:t>
            </a:r>
            <a:r>
              <a:rPr lang="en-US" altLang="ko-KR" b="1" dirty="0">
                <a:latin typeface="+mn-ea"/>
              </a:rPr>
              <a:t>CUPS (Common Unix Printing System)</a:t>
            </a:r>
            <a:r>
              <a:rPr lang="ko-KR" altLang="en-US" dirty="0">
                <a:latin typeface="+mn-ea"/>
              </a:rPr>
              <a:t> 는 리눅스에서 </a:t>
            </a:r>
            <a:r>
              <a:rPr lang="ko-KR" altLang="en-US" b="1" dirty="0">
                <a:latin typeface="+mn-ea"/>
              </a:rPr>
              <a:t>프린터 관련 서비스</a:t>
            </a:r>
            <a:r>
              <a:rPr lang="ko-KR" altLang="en-US" dirty="0">
                <a:latin typeface="+mn-ea"/>
              </a:rPr>
              <a:t>를 관리하는 시스템</a:t>
            </a:r>
            <a:endParaRPr lang="en-US" altLang="ko-KR" b="0" i="0" dirty="0">
              <a:solidFill>
                <a:srgbClr val="000000"/>
              </a:solidFill>
              <a:effectLst/>
              <a:latin typeface="+mn-ea"/>
            </a:endParaRPr>
          </a:p>
          <a:p>
            <a:pPr>
              <a:buNone/>
            </a:pPr>
            <a:r>
              <a:rPr lang="en-US" altLang="ko-KR" dirty="0">
                <a:latin typeface="+mn-ea"/>
              </a:rPr>
              <a:t> 	2. </a:t>
            </a:r>
            <a:r>
              <a:rPr lang="ko-KR" altLang="en-US" dirty="0">
                <a:latin typeface="+mn-ea"/>
              </a:rPr>
              <a:t>데스크탑 환경에서 프린터 사용을 위해 기본적으로 활성화 되어있음</a:t>
            </a:r>
            <a:r>
              <a:rPr lang="en-US" altLang="ko-KR" dirty="0">
                <a:latin typeface="+mn-ea"/>
              </a:rPr>
              <a:t>.</a:t>
            </a:r>
          </a:p>
          <a:p>
            <a:pPr>
              <a:buNone/>
            </a:pPr>
            <a:r>
              <a:rPr lang="en-US" altLang="ko-KR" dirty="0">
                <a:latin typeface="+mn-ea"/>
              </a:rPr>
              <a:t>	3. </a:t>
            </a:r>
            <a:r>
              <a:rPr lang="ko-KR" altLang="en-US" dirty="0">
                <a:latin typeface="+mn-ea"/>
              </a:rPr>
              <a:t>서버나 개발환경에서 불필요한 서비스이기 때문에 리소스 낭비를 줄이기 위해 대상으로 선택</a:t>
            </a:r>
            <a:endParaRPr lang="en-US" altLang="ko-KR" dirty="0">
              <a:latin typeface="+mn-ea"/>
            </a:endParaRPr>
          </a:p>
          <a:p>
            <a:pPr>
              <a:buNone/>
            </a:pPr>
            <a:r>
              <a:rPr lang="en-US" altLang="ko-KR" dirty="0">
                <a:latin typeface="+mn-ea"/>
              </a:rPr>
              <a:t>	4. </a:t>
            </a:r>
            <a:r>
              <a:rPr lang="ko-KR" altLang="en-US" dirty="0">
                <a:latin typeface="+mn-ea"/>
              </a:rPr>
              <a:t>쉽게 끄고 꺼졌는데 검증이 가능하며 안전하게 테스트가 가능</a:t>
            </a:r>
            <a:endParaRPr lang="en-US" altLang="ko-KR" dirty="0">
              <a:latin typeface="+mn-ea"/>
            </a:endParaRPr>
          </a:p>
          <a:p>
            <a:pPr>
              <a:buNone/>
            </a:pPr>
            <a:r>
              <a:rPr lang="en-US" altLang="ko-KR" dirty="0">
                <a:latin typeface="+mn-ea"/>
              </a:rPr>
              <a:t>	#</a:t>
            </a:r>
            <a:r>
              <a:rPr lang="ko-KR" altLang="en-US" dirty="0">
                <a:latin typeface="+mn-ea"/>
              </a:rPr>
              <a:t>그 외 목록</a:t>
            </a:r>
            <a:r>
              <a:rPr lang="en-US" altLang="ko-KR" dirty="0">
                <a:latin typeface="+mn-ea"/>
              </a:rPr>
              <a:t>(avahi-</a:t>
            </a:r>
            <a:r>
              <a:rPr lang="en-US" altLang="ko-KR" dirty="0" err="1">
                <a:latin typeface="+mn-ea"/>
              </a:rPr>
              <a:t>deamon</a:t>
            </a:r>
            <a:r>
              <a:rPr lang="en-US" altLang="ko-KR" dirty="0">
                <a:latin typeface="+mn-ea"/>
              </a:rPr>
              <a:t> : </a:t>
            </a:r>
            <a:r>
              <a:rPr lang="ko-KR" altLang="en-US" dirty="0">
                <a:latin typeface="+mn-ea"/>
              </a:rPr>
              <a:t>로컬 네트워크 장치 검색</a:t>
            </a:r>
            <a:r>
              <a:rPr lang="en-US" altLang="ko-KR" dirty="0">
                <a:latin typeface="+mn-ea"/>
              </a:rPr>
              <a:t>(</a:t>
            </a:r>
            <a:r>
              <a:rPr lang="en-US" altLang="ko-KR" dirty="0" err="1">
                <a:latin typeface="+mn-ea"/>
              </a:rPr>
              <a:t>mDNS</a:t>
            </a:r>
            <a:r>
              <a:rPr lang="en-US" altLang="ko-KR" dirty="0">
                <a:latin typeface="+mn-ea"/>
              </a:rPr>
              <a:t>), Bluetooth : </a:t>
            </a:r>
            <a:r>
              <a:rPr lang="ko-KR" altLang="en-US" dirty="0">
                <a:latin typeface="+mn-ea"/>
              </a:rPr>
              <a:t>블루투스 장치연결</a:t>
            </a:r>
            <a:r>
              <a:rPr lang="en-US" altLang="ko-KR" dirty="0">
                <a:latin typeface="+mn-ea"/>
              </a:rPr>
              <a:t>)</a:t>
            </a:r>
            <a:endParaRPr lang="ko-KR" altLang="en-US" dirty="0">
              <a:latin typeface="+mn-ea"/>
            </a:endParaRPr>
          </a:p>
        </p:txBody>
      </p:sp>
    </p:spTree>
    <p:extLst>
      <p:ext uri="{BB962C8B-B14F-4D97-AF65-F5344CB8AC3E}">
        <p14:creationId xmlns:p14="http://schemas.microsoft.com/office/powerpoint/2010/main" val="3097032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A69E2-27FC-7CA7-2DCF-B64C0ECFE3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7FE54E-B5E4-E481-69FA-9B142B5423B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94867958-D1D7-3B82-8252-F8C15F3E98E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CA1BD4AF-7AB3-6F18-A4DB-C3BBB2B3D4EF}"/>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서비스 비활성화 </a:t>
            </a:r>
            <a:r>
              <a:rPr lang="en-US" altLang="ko-KR" sz="2000" b="1" dirty="0">
                <a:solidFill>
                  <a:srgbClr val="000000"/>
                </a:solidFill>
                <a:latin typeface="Source Han Sans KR Bold"/>
                <a:ea typeface="Source Han Sans KR Bold"/>
                <a:cs typeface="Source Han Sans KR Bold"/>
                <a:sym typeface="Source Han Sans KR Bold"/>
              </a:rPr>
              <a:t>(</a:t>
            </a:r>
            <a:r>
              <a:rPr lang="en-US" sz="2000" b="1" dirty="0" err="1">
                <a:solidFill>
                  <a:srgbClr val="000000"/>
                </a:solidFill>
                <a:latin typeface="Source Han Sans KR Bold"/>
                <a:ea typeface="Source Han Sans KR Bold"/>
                <a:cs typeface="Source Han Sans KR Bold"/>
                <a:sym typeface="Source Han Sans KR Bold"/>
              </a:rPr>
              <a:t>optimize_services</a:t>
            </a:r>
            <a:r>
              <a:rPr lang="en-US" sz="2000" b="1" dirty="0">
                <a:solidFill>
                  <a:srgbClr val="000000"/>
                </a:solidFill>
                <a:latin typeface="Source Han Sans KR Bold"/>
                <a:ea typeface="Source Han Sans KR Bold"/>
                <a:cs typeface="Source Han Sans KR Bold"/>
                <a:sym typeface="Source Han Sans KR Bold"/>
              </a:rPr>
              <a:t>)</a:t>
            </a:r>
          </a:p>
        </p:txBody>
      </p:sp>
      <p:pic>
        <p:nvPicPr>
          <p:cNvPr id="9" name="그림 8">
            <a:extLst>
              <a:ext uri="{FF2B5EF4-FFF2-40B4-BE49-F238E27FC236}">
                <a16:creationId xmlns:a16="http://schemas.microsoft.com/office/drawing/2014/main" id="{F40195AE-E656-80BA-CB6E-E05179A686B7}"/>
              </a:ext>
            </a:extLst>
          </p:cNvPr>
          <p:cNvPicPr>
            <a:picLocks noChangeAspect="1"/>
          </p:cNvPicPr>
          <p:nvPr/>
        </p:nvPicPr>
        <p:blipFill>
          <a:blip r:embed="rId4"/>
          <a:stretch>
            <a:fillRect/>
          </a:stretch>
        </p:blipFill>
        <p:spPr>
          <a:xfrm>
            <a:off x="5981700" y="3695795"/>
            <a:ext cx="5382376" cy="362001"/>
          </a:xfrm>
          <a:prstGeom prst="rect">
            <a:avLst/>
          </a:prstGeom>
        </p:spPr>
      </p:pic>
      <p:pic>
        <p:nvPicPr>
          <p:cNvPr id="11" name="그림 10">
            <a:extLst>
              <a:ext uri="{FF2B5EF4-FFF2-40B4-BE49-F238E27FC236}">
                <a16:creationId xmlns:a16="http://schemas.microsoft.com/office/drawing/2014/main" id="{5FD662B0-6F69-5355-9EE1-28A1272FBB5D}"/>
              </a:ext>
            </a:extLst>
          </p:cNvPr>
          <p:cNvPicPr>
            <a:picLocks noChangeAspect="1"/>
          </p:cNvPicPr>
          <p:nvPr/>
        </p:nvPicPr>
        <p:blipFill>
          <a:blip r:embed="rId5"/>
          <a:stretch>
            <a:fillRect/>
          </a:stretch>
        </p:blipFill>
        <p:spPr>
          <a:xfrm>
            <a:off x="762000" y="3009900"/>
            <a:ext cx="4887007" cy="1733792"/>
          </a:xfrm>
          <a:prstGeom prst="rect">
            <a:avLst/>
          </a:prstGeom>
          <a:ln>
            <a:solidFill>
              <a:schemeClr val="accent1"/>
            </a:solidFill>
          </a:ln>
        </p:spPr>
      </p:pic>
      <p:sp>
        <p:nvSpPr>
          <p:cNvPr id="15" name="TextBox 14">
            <a:extLst>
              <a:ext uri="{FF2B5EF4-FFF2-40B4-BE49-F238E27FC236}">
                <a16:creationId xmlns:a16="http://schemas.microsoft.com/office/drawing/2014/main" id="{13816CD2-FF29-82CA-FED8-D0AAE454D178}"/>
              </a:ext>
            </a:extLst>
          </p:cNvPr>
          <p:cNvSpPr txBox="1"/>
          <p:nvPr/>
        </p:nvSpPr>
        <p:spPr>
          <a:xfrm>
            <a:off x="647700" y="4827050"/>
            <a:ext cx="9144000" cy="923330"/>
          </a:xfrm>
          <a:prstGeom prst="rect">
            <a:avLst/>
          </a:prstGeom>
          <a:noFill/>
        </p:spPr>
        <p:txBody>
          <a:bodyPr wrap="square">
            <a:spAutoFit/>
          </a:bodyPr>
          <a:lstStyle/>
          <a:p>
            <a:r>
              <a:rPr lang="ko-KR" altLang="en-US" dirty="0"/>
              <a:t>https://docs.redhat.com/ko/documentation/red_hat_enterprise_linux/8/html/configuring_basic_system_settings/managing-system-services-with-systemctl_managing-systemd#displaying-system-service-status_managing-system-services-with-systemctl</a:t>
            </a:r>
          </a:p>
        </p:txBody>
      </p:sp>
      <p:sp>
        <p:nvSpPr>
          <p:cNvPr id="16" name="TextBox 15">
            <a:extLst>
              <a:ext uri="{FF2B5EF4-FFF2-40B4-BE49-F238E27FC236}">
                <a16:creationId xmlns:a16="http://schemas.microsoft.com/office/drawing/2014/main" id="{2469FC36-D69C-9495-381B-02D1A473E276}"/>
              </a:ext>
            </a:extLst>
          </p:cNvPr>
          <p:cNvSpPr txBox="1"/>
          <p:nvPr/>
        </p:nvSpPr>
        <p:spPr>
          <a:xfrm>
            <a:off x="7277100" y="3001529"/>
            <a:ext cx="2057400" cy="369332"/>
          </a:xfrm>
          <a:prstGeom prst="rect">
            <a:avLst/>
          </a:prstGeom>
          <a:noFill/>
        </p:spPr>
        <p:txBody>
          <a:bodyPr wrap="square" rtlCol="0">
            <a:spAutoFit/>
          </a:bodyPr>
          <a:lstStyle/>
          <a:p>
            <a:r>
              <a:rPr lang="ko-KR" altLang="en-US" dirty="0"/>
              <a:t>최적화 이전 상태</a:t>
            </a:r>
          </a:p>
        </p:txBody>
      </p:sp>
      <p:sp>
        <p:nvSpPr>
          <p:cNvPr id="17" name="TextBox 16">
            <a:extLst>
              <a:ext uri="{FF2B5EF4-FFF2-40B4-BE49-F238E27FC236}">
                <a16:creationId xmlns:a16="http://schemas.microsoft.com/office/drawing/2014/main" id="{FEE7F190-48AF-61F8-2572-3C515D2833E0}"/>
              </a:ext>
            </a:extLst>
          </p:cNvPr>
          <p:cNvSpPr txBox="1"/>
          <p:nvPr/>
        </p:nvSpPr>
        <p:spPr>
          <a:xfrm>
            <a:off x="12915900" y="3792659"/>
            <a:ext cx="3505200" cy="369332"/>
          </a:xfrm>
          <a:prstGeom prst="rect">
            <a:avLst/>
          </a:prstGeom>
          <a:noFill/>
        </p:spPr>
        <p:txBody>
          <a:bodyPr wrap="square" rtlCol="0">
            <a:spAutoFit/>
          </a:bodyPr>
          <a:lstStyle/>
          <a:p>
            <a:r>
              <a:rPr lang="ko-KR" altLang="en-US" dirty="0"/>
              <a:t>최적화 후 </a:t>
            </a:r>
            <a:r>
              <a:rPr lang="en-US" altLang="ko-KR" dirty="0"/>
              <a:t>: </a:t>
            </a:r>
            <a:r>
              <a:rPr lang="ko-KR" altLang="en-US" dirty="0"/>
              <a:t>비활성화 성공</a:t>
            </a:r>
          </a:p>
        </p:txBody>
      </p:sp>
      <p:pic>
        <p:nvPicPr>
          <p:cNvPr id="19" name="그림 18">
            <a:extLst>
              <a:ext uri="{FF2B5EF4-FFF2-40B4-BE49-F238E27FC236}">
                <a16:creationId xmlns:a16="http://schemas.microsoft.com/office/drawing/2014/main" id="{843FBE2F-80D0-1022-0D59-00D4EEB5312D}"/>
              </a:ext>
            </a:extLst>
          </p:cNvPr>
          <p:cNvPicPr>
            <a:picLocks noChangeAspect="1"/>
          </p:cNvPicPr>
          <p:nvPr/>
        </p:nvPicPr>
        <p:blipFill>
          <a:blip r:embed="rId6"/>
          <a:stretch>
            <a:fillRect/>
          </a:stretch>
        </p:blipFill>
        <p:spPr>
          <a:xfrm>
            <a:off x="10248900" y="4266186"/>
            <a:ext cx="6982799" cy="352474"/>
          </a:xfrm>
          <a:prstGeom prst="rect">
            <a:avLst/>
          </a:prstGeom>
        </p:spPr>
      </p:pic>
      <p:graphicFrame>
        <p:nvGraphicFramePr>
          <p:cNvPr id="3" name="표 2">
            <a:extLst>
              <a:ext uri="{FF2B5EF4-FFF2-40B4-BE49-F238E27FC236}">
                <a16:creationId xmlns:a16="http://schemas.microsoft.com/office/drawing/2014/main" id="{572E70FA-5522-F92C-C07D-6DD30A7361A0}"/>
              </a:ext>
            </a:extLst>
          </p:cNvPr>
          <p:cNvGraphicFramePr>
            <a:graphicFrameLocks noGrp="1"/>
          </p:cNvGraphicFramePr>
          <p:nvPr>
            <p:extLst>
              <p:ext uri="{D42A27DB-BD31-4B8C-83A1-F6EECF244321}">
                <p14:modId xmlns:p14="http://schemas.microsoft.com/office/powerpoint/2010/main" val="2331638035"/>
              </p:ext>
            </p:extLst>
          </p:nvPr>
        </p:nvGraphicFramePr>
        <p:xfrm>
          <a:off x="647700" y="6928141"/>
          <a:ext cx="8229600" cy="640080"/>
        </p:xfrm>
        <a:graphic>
          <a:graphicData uri="http://schemas.openxmlformats.org/drawingml/2006/table">
            <a:tbl>
              <a:tblPr/>
              <a:tblGrid>
                <a:gridCol w="4114800">
                  <a:extLst>
                    <a:ext uri="{9D8B030D-6E8A-4147-A177-3AD203B41FA5}">
                      <a16:colId xmlns:a16="http://schemas.microsoft.com/office/drawing/2014/main" val="1620119022"/>
                    </a:ext>
                  </a:extLst>
                </a:gridCol>
                <a:gridCol w="4114800">
                  <a:extLst>
                    <a:ext uri="{9D8B030D-6E8A-4147-A177-3AD203B41FA5}">
                      <a16:colId xmlns:a16="http://schemas.microsoft.com/office/drawing/2014/main" val="812690847"/>
                    </a:ext>
                  </a:extLst>
                </a:gridCol>
              </a:tblGrid>
              <a:tr h="0">
                <a:tc>
                  <a:txBody>
                    <a:bodyPr/>
                    <a:lstStyle/>
                    <a:p>
                      <a:r>
                        <a:rPr lang="en-US" altLang="ko-KR" dirty="0"/>
                        <a:t>cups (</a:t>
                      </a:r>
                      <a:r>
                        <a:rPr lang="ko-KR" altLang="en-US" dirty="0"/>
                        <a:t>프린터 서비스</a:t>
                      </a:r>
                      <a:r>
                        <a:rPr lang="en-US" altLang="ko-KR" dirty="0"/>
                        <a:t>)</a:t>
                      </a:r>
                    </a:p>
                  </a:txBody>
                  <a:tcPr anchor="ctr">
                    <a:lnL>
                      <a:noFill/>
                    </a:lnL>
                    <a:lnR>
                      <a:noFill/>
                    </a:lnR>
                    <a:lnT>
                      <a:noFill/>
                    </a:lnT>
                    <a:lnB>
                      <a:noFill/>
                    </a:lnB>
                    <a:noFill/>
                  </a:tcPr>
                </a:tc>
                <a:tc>
                  <a:txBody>
                    <a:bodyPr/>
                    <a:lstStyle/>
                    <a:p>
                      <a:r>
                        <a:rPr lang="ko-KR" altLang="en-US" dirty="0"/>
                        <a:t>서버에서는 불필요</a:t>
                      </a:r>
                      <a:r>
                        <a:rPr lang="en-US" altLang="ko-KR" dirty="0"/>
                        <a:t>. </a:t>
                      </a:r>
                      <a:r>
                        <a:rPr lang="ko-KR" altLang="en-US" dirty="0"/>
                        <a:t>보안 위협 줄이기 위해 비활성화</a:t>
                      </a:r>
                    </a:p>
                  </a:txBody>
                  <a:tcPr anchor="ctr">
                    <a:lnL>
                      <a:noFill/>
                    </a:lnL>
                    <a:lnR>
                      <a:noFill/>
                    </a:lnR>
                    <a:lnT>
                      <a:noFill/>
                    </a:lnT>
                    <a:lnB>
                      <a:noFill/>
                    </a:lnB>
                    <a:noFill/>
                  </a:tcPr>
                </a:tc>
                <a:extLst>
                  <a:ext uri="{0D108BD9-81ED-4DB2-BD59-A6C34878D82A}">
                    <a16:rowId xmlns:a16="http://schemas.microsoft.com/office/drawing/2014/main" val="1631430367"/>
                  </a:ext>
                </a:extLst>
              </a:tr>
            </a:tbl>
          </a:graphicData>
        </a:graphic>
      </p:graphicFrame>
      <p:graphicFrame>
        <p:nvGraphicFramePr>
          <p:cNvPr id="4" name="표 3">
            <a:extLst>
              <a:ext uri="{FF2B5EF4-FFF2-40B4-BE49-F238E27FC236}">
                <a16:creationId xmlns:a16="http://schemas.microsoft.com/office/drawing/2014/main" id="{84FF6F56-7A63-79CD-B6EB-F1F391F75D23}"/>
              </a:ext>
            </a:extLst>
          </p:cNvPr>
          <p:cNvGraphicFramePr>
            <a:graphicFrameLocks noGrp="1"/>
          </p:cNvGraphicFramePr>
          <p:nvPr>
            <p:extLst>
              <p:ext uri="{D42A27DB-BD31-4B8C-83A1-F6EECF244321}">
                <p14:modId xmlns:p14="http://schemas.microsoft.com/office/powerpoint/2010/main" val="3195574012"/>
              </p:ext>
            </p:extLst>
          </p:nvPr>
        </p:nvGraphicFramePr>
        <p:xfrm>
          <a:off x="647700" y="7568221"/>
          <a:ext cx="8229600" cy="640080"/>
        </p:xfrm>
        <a:graphic>
          <a:graphicData uri="http://schemas.openxmlformats.org/drawingml/2006/table">
            <a:tbl>
              <a:tblPr/>
              <a:tblGrid>
                <a:gridCol w="4114800">
                  <a:extLst>
                    <a:ext uri="{9D8B030D-6E8A-4147-A177-3AD203B41FA5}">
                      <a16:colId xmlns:a16="http://schemas.microsoft.com/office/drawing/2014/main" val="3211675653"/>
                    </a:ext>
                  </a:extLst>
                </a:gridCol>
                <a:gridCol w="4114800">
                  <a:extLst>
                    <a:ext uri="{9D8B030D-6E8A-4147-A177-3AD203B41FA5}">
                      <a16:colId xmlns:a16="http://schemas.microsoft.com/office/drawing/2014/main" val="1436492640"/>
                    </a:ext>
                  </a:extLst>
                </a:gridCol>
              </a:tblGrid>
              <a:tr h="0">
                <a:tc>
                  <a:txBody>
                    <a:bodyPr/>
                    <a:lstStyle/>
                    <a:p>
                      <a:r>
                        <a:rPr lang="en-US"/>
                        <a:t>bluetooth</a:t>
                      </a:r>
                    </a:p>
                  </a:txBody>
                  <a:tcPr anchor="ctr">
                    <a:lnL>
                      <a:noFill/>
                    </a:lnL>
                    <a:lnR>
                      <a:noFill/>
                    </a:lnR>
                    <a:lnT>
                      <a:noFill/>
                    </a:lnT>
                    <a:lnB>
                      <a:noFill/>
                    </a:lnB>
                    <a:noFill/>
                  </a:tcPr>
                </a:tc>
                <a:tc>
                  <a:txBody>
                    <a:bodyPr/>
                    <a:lstStyle/>
                    <a:p>
                      <a:r>
                        <a:rPr lang="ko-KR" altLang="en-US" dirty="0"/>
                        <a:t>데스크탑 환경이 아닌 경우 불필요</a:t>
                      </a:r>
                      <a:r>
                        <a:rPr lang="en-US" altLang="ko-KR" dirty="0"/>
                        <a:t>. </a:t>
                      </a:r>
                      <a:r>
                        <a:rPr lang="ko-KR" altLang="en-US" dirty="0"/>
                        <a:t>포트 노출 방지</a:t>
                      </a:r>
                    </a:p>
                  </a:txBody>
                  <a:tcPr anchor="ctr">
                    <a:lnL>
                      <a:noFill/>
                    </a:lnL>
                    <a:lnR>
                      <a:noFill/>
                    </a:lnR>
                    <a:lnT>
                      <a:noFill/>
                    </a:lnT>
                    <a:lnB>
                      <a:noFill/>
                    </a:lnB>
                    <a:noFill/>
                  </a:tcPr>
                </a:tc>
                <a:extLst>
                  <a:ext uri="{0D108BD9-81ED-4DB2-BD59-A6C34878D82A}">
                    <a16:rowId xmlns:a16="http://schemas.microsoft.com/office/drawing/2014/main" val="2379676833"/>
                  </a:ext>
                </a:extLst>
              </a:tr>
            </a:tbl>
          </a:graphicData>
        </a:graphic>
      </p:graphicFrame>
      <p:graphicFrame>
        <p:nvGraphicFramePr>
          <p:cNvPr id="7" name="표 6">
            <a:extLst>
              <a:ext uri="{FF2B5EF4-FFF2-40B4-BE49-F238E27FC236}">
                <a16:creationId xmlns:a16="http://schemas.microsoft.com/office/drawing/2014/main" id="{8DFD537E-C431-6F5B-A8BD-0DE3CBCF8E17}"/>
              </a:ext>
            </a:extLst>
          </p:cNvPr>
          <p:cNvGraphicFramePr>
            <a:graphicFrameLocks noGrp="1"/>
          </p:cNvGraphicFramePr>
          <p:nvPr>
            <p:extLst>
              <p:ext uri="{D42A27DB-BD31-4B8C-83A1-F6EECF244321}">
                <p14:modId xmlns:p14="http://schemas.microsoft.com/office/powerpoint/2010/main" val="2883699871"/>
              </p:ext>
            </p:extLst>
          </p:nvPr>
        </p:nvGraphicFramePr>
        <p:xfrm>
          <a:off x="647700" y="8202770"/>
          <a:ext cx="8229600" cy="640080"/>
        </p:xfrm>
        <a:graphic>
          <a:graphicData uri="http://schemas.openxmlformats.org/drawingml/2006/table">
            <a:tbl>
              <a:tblPr/>
              <a:tblGrid>
                <a:gridCol w="4114800">
                  <a:extLst>
                    <a:ext uri="{9D8B030D-6E8A-4147-A177-3AD203B41FA5}">
                      <a16:colId xmlns:a16="http://schemas.microsoft.com/office/drawing/2014/main" val="1191152171"/>
                    </a:ext>
                  </a:extLst>
                </a:gridCol>
                <a:gridCol w="4114800">
                  <a:extLst>
                    <a:ext uri="{9D8B030D-6E8A-4147-A177-3AD203B41FA5}">
                      <a16:colId xmlns:a16="http://schemas.microsoft.com/office/drawing/2014/main" val="1153982929"/>
                    </a:ext>
                  </a:extLst>
                </a:gridCol>
              </a:tblGrid>
              <a:tr h="0">
                <a:tc>
                  <a:txBody>
                    <a:bodyPr/>
                    <a:lstStyle/>
                    <a:p>
                      <a:r>
                        <a:rPr lang="en-US" dirty="0"/>
                        <a:t>avahi-daemon (</a:t>
                      </a:r>
                      <a:r>
                        <a:rPr lang="en-US" dirty="0" err="1"/>
                        <a:t>mDNS</a:t>
                      </a:r>
                      <a:r>
                        <a:rPr lang="en-US" dirty="0"/>
                        <a:t>)</a:t>
                      </a:r>
                    </a:p>
                  </a:txBody>
                  <a:tcPr anchor="ctr">
                    <a:lnL>
                      <a:noFill/>
                    </a:lnL>
                    <a:lnR>
                      <a:noFill/>
                    </a:lnR>
                    <a:lnT>
                      <a:noFill/>
                    </a:lnT>
                    <a:lnB>
                      <a:noFill/>
                    </a:lnB>
                    <a:noFill/>
                  </a:tcPr>
                </a:tc>
                <a:tc>
                  <a:txBody>
                    <a:bodyPr/>
                    <a:lstStyle/>
                    <a:p>
                      <a:r>
                        <a:rPr lang="ko-KR" altLang="en-US" dirty="0"/>
                        <a:t>로컬 네트워크 서비스</a:t>
                      </a:r>
                      <a:r>
                        <a:rPr lang="en-US" altLang="ko-KR" dirty="0"/>
                        <a:t>. </a:t>
                      </a:r>
                      <a:r>
                        <a:rPr lang="ko-KR" altLang="en-US" dirty="0"/>
                        <a:t>외부 노출 위험 때문에 차단 권장</a:t>
                      </a:r>
                    </a:p>
                  </a:txBody>
                  <a:tcPr anchor="ctr">
                    <a:lnL>
                      <a:noFill/>
                    </a:lnL>
                    <a:lnR>
                      <a:noFill/>
                    </a:lnR>
                    <a:lnT>
                      <a:noFill/>
                    </a:lnT>
                    <a:lnB>
                      <a:noFill/>
                    </a:lnB>
                    <a:noFill/>
                  </a:tcPr>
                </a:tc>
                <a:extLst>
                  <a:ext uri="{0D108BD9-81ED-4DB2-BD59-A6C34878D82A}">
                    <a16:rowId xmlns:a16="http://schemas.microsoft.com/office/drawing/2014/main" val="314411618"/>
                  </a:ext>
                </a:extLst>
              </a:tr>
            </a:tbl>
          </a:graphicData>
        </a:graphic>
      </p:graphicFrame>
      <p:sp>
        <p:nvSpPr>
          <p:cNvPr id="10" name="TextBox 9">
            <a:extLst>
              <a:ext uri="{FF2B5EF4-FFF2-40B4-BE49-F238E27FC236}">
                <a16:creationId xmlns:a16="http://schemas.microsoft.com/office/drawing/2014/main" id="{EF0DD1A4-D322-40DD-A359-7112B30C9B63}"/>
              </a:ext>
            </a:extLst>
          </p:cNvPr>
          <p:cNvSpPr txBox="1"/>
          <p:nvPr/>
        </p:nvSpPr>
        <p:spPr>
          <a:xfrm>
            <a:off x="647700" y="6273698"/>
            <a:ext cx="2057400" cy="369332"/>
          </a:xfrm>
          <a:prstGeom prst="rect">
            <a:avLst/>
          </a:prstGeom>
          <a:noFill/>
        </p:spPr>
        <p:txBody>
          <a:bodyPr wrap="square" rtlCol="0">
            <a:spAutoFit/>
          </a:bodyPr>
          <a:lstStyle/>
          <a:p>
            <a:r>
              <a:rPr lang="ko-KR" altLang="en-US"/>
              <a:t>최적화 효과</a:t>
            </a:r>
            <a:endParaRPr lang="ko-KR" altLang="en-US" dirty="0"/>
          </a:p>
        </p:txBody>
      </p:sp>
    </p:spTree>
    <p:extLst>
      <p:ext uri="{BB962C8B-B14F-4D97-AF65-F5344CB8AC3E}">
        <p14:creationId xmlns:p14="http://schemas.microsoft.com/office/powerpoint/2010/main" val="2171004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3D212-1543-195A-143B-D2BE03D0E13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4692E4-B972-A132-6157-8B7301DB7749}"/>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643F0F2C-BECE-A2E0-D7A5-D2FD63345D32}"/>
              </a:ext>
            </a:extLst>
          </p:cNvPr>
          <p:cNvSpPr txBox="1"/>
          <p:nvPr/>
        </p:nvSpPr>
        <p:spPr>
          <a:xfrm>
            <a:off x="1028700" y="934868"/>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B1A167A8-1CE3-F7C7-5A33-8FD6640FB1C0}"/>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보안 강화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harden_security</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8">
            <a:extLst>
              <a:ext uri="{FF2B5EF4-FFF2-40B4-BE49-F238E27FC236}">
                <a16:creationId xmlns:a16="http://schemas.microsoft.com/office/drawing/2014/main" id="{F7E9FB6C-3C9D-68E0-44E4-D58E88C8F029}"/>
              </a:ext>
            </a:extLst>
          </p:cNvPr>
          <p:cNvSpPr txBox="1"/>
          <p:nvPr/>
        </p:nvSpPr>
        <p:spPr>
          <a:xfrm>
            <a:off x="1004119" y="2408995"/>
            <a:ext cx="6463481" cy="1384995"/>
          </a:xfrm>
          <a:prstGeom prst="rect">
            <a:avLst/>
          </a:prstGeom>
        </p:spPr>
        <p:txBody>
          <a:bodyPr wrap="square" lIns="0" tIns="0" rIns="0" bIns="0" rtlCol="0" anchor="t">
            <a:spAutoFit/>
          </a:bodyPr>
          <a:lstStyle/>
          <a:p>
            <a:pPr>
              <a:buNone/>
            </a:pPr>
            <a:r>
              <a:rPr lang="en-US" altLang="ko-KR" b="1" dirty="0"/>
              <a:t>SSH </a:t>
            </a:r>
            <a:r>
              <a:rPr lang="ko-KR" altLang="en-US" b="1" dirty="0"/>
              <a:t>설정 강화</a:t>
            </a:r>
            <a:endParaRPr lang="en-US" altLang="ko-KR" b="1" dirty="0"/>
          </a:p>
          <a:p>
            <a:pPr>
              <a:buNone/>
            </a:pPr>
            <a:r>
              <a:rPr lang="en-US" altLang="ko-KR" dirty="0" err="1"/>
              <a:t>PermitRootLogin</a:t>
            </a:r>
            <a:r>
              <a:rPr lang="en-US" altLang="ko-KR" dirty="0"/>
              <a:t>, </a:t>
            </a:r>
            <a:r>
              <a:rPr lang="en-US" altLang="ko-KR" dirty="0" err="1"/>
              <a:t>PasswordAuthentication</a:t>
            </a:r>
            <a:r>
              <a:rPr lang="en-US" altLang="ko-KR" dirty="0"/>
              <a:t> </a:t>
            </a:r>
            <a:r>
              <a:rPr lang="ko-KR" altLang="en-US" dirty="0"/>
              <a:t>등 </a:t>
            </a:r>
            <a:r>
              <a:rPr lang="en-US" altLang="ko-KR" dirty="0" err="1"/>
              <a:t>sshd_config</a:t>
            </a:r>
            <a:r>
              <a:rPr lang="en-US" altLang="ko-KR" dirty="0"/>
              <a:t> </a:t>
            </a:r>
            <a:r>
              <a:rPr lang="ko-KR" altLang="en-US" dirty="0"/>
              <a:t>수정 후</a:t>
            </a:r>
            <a:endParaRPr lang="en-US" altLang="ko-KR" dirty="0"/>
          </a:p>
          <a:p>
            <a:pPr>
              <a:buNone/>
            </a:pPr>
            <a:endParaRPr lang="en-US" altLang="ko-KR" dirty="0"/>
          </a:p>
          <a:p>
            <a:pPr>
              <a:buNone/>
            </a:pPr>
            <a:r>
              <a:rPr lang="ko-KR" altLang="en-US" dirty="0"/>
              <a:t>명령어 </a:t>
            </a:r>
            <a:r>
              <a:rPr lang="en-US" altLang="ko-KR" dirty="0"/>
              <a:t>: grep '^</a:t>
            </a:r>
            <a:r>
              <a:rPr lang="en-US" altLang="ko-KR" dirty="0" err="1"/>
              <a:t>PermitRootLogin</a:t>
            </a:r>
            <a:r>
              <a:rPr lang="en-US" altLang="ko-KR" dirty="0"/>
              <a:t>' /</a:t>
            </a:r>
            <a:r>
              <a:rPr lang="en-US" altLang="ko-KR" dirty="0" err="1"/>
              <a:t>etc</a:t>
            </a:r>
            <a:r>
              <a:rPr lang="en-US" altLang="ko-KR" dirty="0"/>
              <a:t>/ssh/</a:t>
            </a:r>
            <a:r>
              <a:rPr lang="en-US" altLang="ko-KR" dirty="0" err="1"/>
              <a:t>sshd_config</a:t>
            </a:r>
            <a:endParaRPr lang="en-US" altLang="ko-KR" dirty="0"/>
          </a:p>
          <a:p>
            <a:pPr>
              <a:buNone/>
            </a:pPr>
            <a:endParaRPr lang="ko-KR" altLang="en-US" dirty="0"/>
          </a:p>
        </p:txBody>
      </p:sp>
      <p:pic>
        <p:nvPicPr>
          <p:cNvPr id="4" name="그림 3">
            <a:extLst>
              <a:ext uri="{FF2B5EF4-FFF2-40B4-BE49-F238E27FC236}">
                <a16:creationId xmlns:a16="http://schemas.microsoft.com/office/drawing/2014/main" id="{E21A51F7-2E10-E713-A49D-B93FAB5DF918}"/>
              </a:ext>
            </a:extLst>
          </p:cNvPr>
          <p:cNvPicPr>
            <a:picLocks noChangeAspect="1"/>
          </p:cNvPicPr>
          <p:nvPr/>
        </p:nvPicPr>
        <p:blipFill>
          <a:blip r:embed="rId4"/>
          <a:stretch>
            <a:fillRect/>
          </a:stretch>
        </p:blipFill>
        <p:spPr>
          <a:xfrm>
            <a:off x="984454" y="4759773"/>
            <a:ext cx="6944694" cy="552527"/>
          </a:xfrm>
          <a:prstGeom prst="rect">
            <a:avLst/>
          </a:prstGeom>
        </p:spPr>
      </p:pic>
      <p:sp>
        <p:nvSpPr>
          <p:cNvPr id="10" name="TextBox 9">
            <a:extLst>
              <a:ext uri="{FF2B5EF4-FFF2-40B4-BE49-F238E27FC236}">
                <a16:creationId xmlns:a16="http://schemas.microsoft.com/office/drawing/2014/main" id="{4D01BA0D-F568-C358-91B3-3788484E5DC3}"/>
              </a:ext>
            </a:extLst>
          </p:cNvPr>
          <p:cNvSpPr txBox="1"/>
          <p:nvPr/>
        </p:nvSpPr>
        <p:spPr>
          <a:xfrm>
            <a:off x="2258961" y="4194401"/>
            <a:ext cx="5029200" cy="369332"/>
          </a:xfrm>
          <a:prstGeom prst="rect">
            <a:avLst/>
          </a:prstGeom>
          <a:noFill/>
        </p:spPr>
        <p:txBody>
          <a:bodyPr wrap="square" rtlCol="0">
            <a:spAutoFit/>
          </a:bodyPr>
          <a:lstStyle/>
          <a:p>
            <a:r>
              <a:rPr lang="en-US" altLang="ko-KR" dirty="0"/>
              <a:t>OpenSSH </a:t>
            </a:r>
            <a:r>
              <a:rPr lang="ko-KR" altLang="en-US" dirty="0"/>
              <a:t>서버가 설치되지 않은 상태일 때 </a:t>
            </a:r>
          </a:p>
        </p:txBody>
      </p:sp>
      <p:sp>
        <p:nvSpPr>
          <p:cNvPr id="13" name="TextBox 12">
            <a:extLst>
              <a:ext uri="{FF2B5EF4-FFF2-40B4-BE49-F238E27FC236}">
                <a16:creationId xmlns:a16="http://schemas.microsoft.com/office/drawing/2014/main" id="{86DD2F52-5C54-45F3-46E7-D2B86C51426D}"/>
              </a:ext>
            </a:extLst>
          </p:cNvPr>
          <p:cNvSpPr txBox="1"/>
          <p:nvPr/>
        </p:nvSpPr>
        <p:spPr>
          <a:xfrm>
            <a:off x="8915400" y="1786842"/>
            <a:ext cx="7582332" cy="2308324"/>
          </a:xfrm>
          <a:prstGeom prst="rect">
            <a:avLst/>
          </a:prstGeom>
          <a:noFill/>
          <a:ln>
            <a:solidFill>
              <a:schemeClr val="tx1"/>
            </a:solidFill>
          </a:ln>
        </p:spPr>
        <p:txBody>
          <a:bodyPr wrap="square">
            <a:spAutoFit/>
          </a:bodyPr>
          <a:lstStyle/>
          <a:p>
            <a:r>
              <a:rPr lang="en-US" altLang="ko-KR" dirty="0"/>
              <a:t>def </a:t>
            </a:r>
            <a:r>
              <a:rPr lang="en-US" altLang="ko-KR" dirty="0" err="1"/>
              <a:t>optimize_memory</a:t>
            </a:r>
            <a:r>
              <a:rPr lang="en-US" altLang="ko-KR" dirty="0"/>
              <a:t>(</a:t>
            </a:r>
            <a:r>
              <a:rPr lang="en-US" altLang="ko-KR" dirty="0" err="1"/>
              <a:t>mem_config</a:t>
            </a:r>
            <a:r>
              <a:rPr lang="en-US" altLang="ko-KR" dirty="0"/>
              <a:t>):</a:t>
            </a:r>
          </a:p>
          <a:p>
            <a:r>
              <a:rPr lang="en-US" altLang="ko-KR" dirty="0"/>
              <a:t>    if "</a:t>
            </a:r>
            <a:r>
              <a:rPr lang="en-US" altLang="ko-KR" dirty="0" err="1"/>
              <a:t>swappiness</a:t>
            </a:r>
            <a:r>
              <a:rPr lang="en-US" altLang="ko-KR" dirty="0"/>
              <a:t>" in </a:t>
            </a:r>
            <a:r>
              <a:rPr lang="en-US" altLang="ko-KR" dirty="0" err="1"/>
              <a:t>mem_config</a:t>
            </a:r>
            <a:r>
              <a:rPr lang="en-US" altLang="ko-KR" dirty="0"/>
              <a:t>:</a:t>
            </a:r>
          </a:p>
          <a:p>
            <a:r>
              <a:rPr lang="en-US" altLang="ko-KR" dirty="0"/>
              <a:t>        </a:t>
            </a:r>
            <a:r>
              <a:rPr lang="en-US" altLang="ko-KR" dirty="0" err="1"/>
              <a:t>run_command</a:t>
            </a:r>
            <a:r>
              <a:rPr lang="en-US" altLang="ko-KR" dirty="0"/>
              <a:t>(</a:t>
            </a:r>
            <a:r>
              <a:rPr lang="en-US" altLang="ko-KR" dirty="0" err="1"/>
              <a:t>f"sysctl</a:t>
            </a:r>
            <a:r>
              <a:rPr lang="en-US" altLang="ko-KR" dirty="0"/>
              <a:t> </a:t>
            </a:r>
            <a:r>
              <a:rPr lang="en-US" altLang="ko-KR" dirty="0" err="1"/>
              <a:t>vm.swappiness</a:t>
            </a:r>
            <a:r>
              <a:rPr lang="en-US" altLang="ko-KR" dirty="0"/>
              <a:t>={</a:t>
            </a:r>
            <a:r>
              <a:rPr lang="en-US" altLang="ko-KR" dirty="0" err="1"/>
              <a:t>mem_config</a:t>
            </a:r>
            <a:r>
              <a:rPr lang="en-US" altLang="ko-KR" dirty="0"/>
              <a:t>['</a:t>
            </a:r>
            <a:r>
              <a:rPr lang="en-US" altLang="ko-KR" dirty="0" err="1"/>
              <a:t>swappiness</a:t>
            </a:r>
            <a:r>
              <a:rPr lang="en-US" altLang="ko-KR" dirty="0"/>
              <a:t>']}")</a:t>
            </a:r>
          </a:p>
          <a:p>
            <a:endParaRPr lang="en-US" altLang="ko-KR" dirty="0"/>
          </a:p>
          <a:p>
            <a:r>
              <a:rPr lang="en-US" altLang="ko-KR" dirty="0"/>
              <a:t>    if </a:t>
            </a:r>
            <a:r>
              <a:rPr lang="en-US" altLang="ko-KR" dirty="0" err="1"/>
              <a:t>mem_config.get</a:t>
            </a:r>
            <a:r>
              <a:rPr lang="en-US" altLang="ko-KR" dirty="0"/>
              <a:t>("</a:t>
            </a:r>
            <a:r>
              <a:rPr lang="en-US" altLang="ko-KR" dirty="0" err="1"/>
              <a:t>drop_caches_on_schedule</a:t>
            </a:r>
            <a:r>
              <a:rPr lang="en-US" altLang="ko-KR" dirty="0"/>
              <a:t>") and </a:t>
            </a:r>
            <a:r>
              <a:rPr lang="en-US" altLang="ko-KR" dirty="0" err="1"/>
              <a:t>mem_config.get</a:t>
            </a:r>
            <a:r>
              <a:rPr lang="en-US" altLang="ko-KR" dirty="0"/>
              <a:t>("</a:t>
            </a:r>
            <a:r>
              <a:rPr lang="en-US" altLang="ko-KR" dirty="0" err="1"/>
              <a:t>drop_cache_mode</a:t>
            </a:r>
            <a:r>
              <a:rPr lang="en-US" altLang="ko-KR" dirty="0"/>
              <a:t>") is not None:</a:t>
            </a:r>
          </a:p>
          <a:p>
            <a:r>
              <a:rPr lang="en-US" altLang="ko-KR" dirty="0"/>
              <a:t>        </a:t>
            </a:r>
            <a:r>
              <a:rPr lang="en-US" altLang="ko-KR" dirty="0" err="1"/>
              <a:t>run_command</a:t>
            </a:r>
            <a:r>
              <a:rPr lang="en-US" altLang="ko-KR" dirty="0"/>
              <a:t>(</a:t>
            </a:r>
            <a:r>
              <a:rPr lang="en-US" altLang="ko-KR" dirty="0" err="1"/>
              <a:t>f"sync</a:t>
            </a:r>
            <a:r>
              <a:rPr lang="en-US" altLang="ko-KR" dirty="0"/>
              <a:t>; echo {</a:t>
            </a:r>
            <a:r>
              <a:rPr lang="en-US" altLang="ko-KR" dirty="0" err="1"/>
              <a:t>mem_config</a:t>
            </a:r>
            <a:r>
              <a:rPr lang="en-US" altLang="ko-KR" dirty="0"/>
              <a:t>['</a:t>
            </a:r>
            <a:r>
              <a:rPr lang="en-US" altLang="ko-KR" dirty="0" err="1"/>
              <a:t>drop_cache_mode</a:t>
            </a:r>
            <a:r>
              <a:rPr lang="en-US" altLang="ko-KR" dirty="0"/>
              <a:t>']} &gt; /proc/sys/</a:t>
            </a:r>
            <a:r>
              <a:rPr lang="en-US" altLang="ko-KR" dirty="0" err="1"/>
              <a:t>vm</a:t>
            </a:r>
            <a:r>
              <a:rPr lang="en-US" altLang="ko-KR" dirty="0"/>
              <a:t>/</a:t>
            </a:r>
            <a:r>
              <a:rPr lang="en-US" altLang="ko-KR" dirty="0" err="1"/>
              <a:t>drop_caches</a:t>
            </a:r>
            <a:r>
              <a:rPr lang="en-US" altLang="ko-KR" dirty="0"/>
              <a:t>")</a:t>
            </a:r>
            <a:endParaRPr lang="ko-KR" altLang="en-US" dirty="0"/>
          </a:p>
        </p:txBody>
      </p:sp>
      <p:sp>
        <p:nvSpPr>
          <p:cNvPr id="15" name="TextBox 14">
            <a:extLst>
              <a:ext uri="{FF2B5EF4-FFF2-40B4-BE49-F238E27FC236}">
                <a16:creationId xmlns:a16="http://schemas.microsoft.com/office/drawing/2014/main" id="{582B1FD2-E105-2D8C-5883-726D61EF19CF}"/>
              </a:ext>
            </a:extLst>
          </p:cNvPr>
          <p:cNvSpPr txBox="1"/>
          <p:nvPr/>
        </p:nvSpPr>
        <p:spPr>
          <a:xfrm>
            <a:off x="8915401" y="4570635"/>
            <a:ext cx="7582332" cy="4801314"/>
          </a:xfrm>
          <a:prstGeom prst="rect">
            <a:avLst/>
          </a:prstGeom>
          <a:noFill/>
          <a:ln>
            <a:solidFill>
              <a:schemeClr val="tx1"/>
            </a:solidFill>
          </a:ln>
        </p:spPr>
        <p:txBody>
          <a:bodyPr wrap="square">
            <a:spAutoFit/>
          </a:bodyPr>
          <a:lstStyle/>
          <a:p>
            <a:r>
              <a:rPr lang="ko-KR" altLang="en-US" dirty="0"/>
              <a:t>"</a:t>
            </a:r>
            <a:r>
              <a:rPr lang="ko-KR" altLang="en-US" dirty="0" err="1"/>
              <a:t>security_hardening</a:t>
            </a:r>
            <a:r>
              <a:rPr lang="ko-KR" altLang="en-US" dirty="0"/>
              <a:t>": {</a:t>
            </a:r>
          </a:p>
          <a:p>
            <a:r>
              <a:rPr lang="ko-KR" altLang="en-US" dirty="0"/>
              <a:t>        "</a:t>
            </a:r>
            <a:r>
              <a:rPr lang="ko-KR" altLang="en-US" dirty="0" err="1"/>
              <a:t>firewall</a:t>
            </a:r>
            <a:r>
              <a:rPr lang="ko-KR" altLang="en-US" dirty="0"/>
              <a:t>": {</a:t>
            </a:r>
          </a:p>
          <a:p>
            <a:r>
              <a:rPr lang="ko-KR" altLang="en-US" dirty="0"/>
              <a:t>            "</a:t>
            </a:r>
            <a:r>
              <a:rPr lang="ko-KR" altLang="en-US" dirty="0" err="1"/>
              <a:t>enable</a:t>
            </a:r>
            <a:r>
              <a:rPr lang="ko-KR" altLang="en-US" dirty="0"/>
              <a:t>": </a:t>
            </a:r>
            <a:r>
              <a:rPr lang="ko-KR" altLang="en-US" dirty="0" err="1"/>
              <a:t>true</a:t>
            </a:r>
            <a:r>
              <a:rPr lang="ko-KR" altLang="en-US" dirty="0"/>
              <a:t>,</a:t>
            </a:r>
          </a:p>
          <a:p>
            <a:r>
              <a:rPr lang="ko-KR" altLang="en-US" dirty="0"/>
              <a:t>            "</a:t>
            </a:r>
            <a:r>
              <a:rPr lang="ko-KR" altLang="en-US" dirty="0" err="1"/>
              <a:t>allowed_ports</a:t>
            </a:r>
            <a:r>
              <a:rPr lang="ko-KR" altLang="en-US" dirty="0"/>
              <a:t>": [</a:t>
            </a:r>
          </a:p>
          <a:p>
            <a:r>
              <a:rPr lang="ko-KR" altLang="en-US" dirty="0"/>
              <a:t>                22,</a:t>
            </a:r>
          </a:p>
          <a:p>
            <a:r>
              <a:rPr lang="ko-KR" altLang="en-US" dirty="0"/>
              <a:t>                80,</a:t>
            </a:r>
          </a:p>
          <a:p>
            <a:r>
              <a:rPr lang="ko-KR" altLang="en-US" dirty="0"/>
              <a:t>                443</a:t>
            </a:r>
          </a:p>
          <a:p>
            <a:r>
              <a:rPr lang="ko-KR" altLang="en-US" dirty="0"/>
              <a:t>            ],</a:t>
            </a:r>
          </a:p>
          <a:p>
            <a:r>
              <a:rPr lang="ko-KR" altLang="en-US" dirty="0"/>
              <a:t>            "</a:t>
            </a:r>
            <a:r>
              <a:rPr lang="ko-KR" altLang="en-US" dirty="0" err="1"/>
              <a:t>deny_all_by_default</a:t>
            </a:r>
            <a:r>
              <a:rPr lang="ko-KR" altLang="en-US" dirty="0"/>
              <a:t>": </a:t>
            </a:r>
            <a:r>
              <a:rPr lang="ko-KR" altLang="en-US" dirty="0" err="1"/>
              <a:t>true</a:t>
            </a:r>
            <a:endParaRPr lang="ko-KR" altLang="en-US" dirty="0"/>
          </a:p>
          <a:p>
            <a:r>
              <a:rPr lang="ko-KR" altLang="en-US" dirty="0"/>
              <a:t>        },</a:t>
            </a:r>
          </a:p>
          <a:p>
            <a:r>
              <a:rPr lang="ko-KR" altLang="en-US" dirty="0"/>
              <a:t>        "</a:t>
            </a:r>
            <a:r>
              <a:rPr lang="ko-KR" altLang="en-US" dirty="0" err="1"/>
              <a:t>ssh</a:t>
            </a:r>
            <a:r>
              <a:rPr lang="ko-KR" altLang="en-US" dirty="0"/>
              <a:t>": {</a:t>
            </a:r>
          </a:p>
          <a:p>
            <a:r>
              <a:rPr lang="ko-KR" altLang="en-US" dirty="0"/>
              <a:t>            "</a:t>
            </a:r>
            <a:r>
              <a:rPr lang="ko-KR" altLang="en-US" dirty="0" err="1"/>
              <a:t>permit_root_login</a:t>
            </a:r>
            <a:r>
              <a:rPr lang="ko-KR" altLang="en-US" dirty="0"/>
              <a:t>": "</a:t>
            </a:r>
            <a:r>
              <a:rPr lang="ko-KR" altLang="en-US" dirty="0" err="1"/>
              <a:t>no</a:t>
            </a:r>
            <a:r>
              <a:rPr lang="ko-KR" altLang="en-US" dirty="0"/>
              <a:t>",</a:t>
            </a:r>
          </a:p>
          <a:p>
            <a:r>
              <a:rPr lang="ko-KR" altLang="en-US" dirty="0"/>
              <a:t>            "</a:t>
            </a:r>
            <a:r>
              <a:rPr lang="ko-KR" altLang="en-US" dirty="0" err="1"/>
              <a:t>password_authentication</a:t>
            </a:r>
            <a:r>
              <a:rPr lang="ko-KR" altLang="en-US" dirty="0"/>
              <a:t>": "</a:t>
            </a:r>
            <a:r>
              <a:rPr lang="ko-KR" altLang="en-US" dirty="0" err="1"/>
              <a:t>no</a:t>
            </a:r>
            <a:r>
              <a:rPr lang="ko-KR" altLang="en-US" dirty="0"/>
              <a:t>",</a:t>
            </a:r>
          </a:p>
          <a:p>
            <a:r>
              <a:rPr lang="ko-KR" altLang="en-US" dirty="0"/>
              <a:t>            "</a:t>
            </a:r>
            <a:r>
              <a:rPr lang="ko-KR" altLang="en-US" dirty="0" err="1"/>
              <a:t>protocol</a:t>
            </a:r>
            <a:r>
              <a:rPr lang="ko-KR" altLang="en-US" dirty="0"/>
              <a:t>": 2,</a:t>
            </a:r>
          </a:p>
          <a:p>
            <a:r>
              <a:rPr lang="ko-KR" altLang="en-US" dirty="0"/>
              <a:t>            "</a:t>
            </a:r>
            <a:r>
              <a:rPr lang="ko-KR" altLang="en-US" dirty="0" err="1"/>
              <a:t>max_auth_tries</a:t>
            </a:r>
            <a:r>
              <a:rPr lang="ko-KR" altLang="en-US" dirty="0"/>
              <a:t>": 3</a:t>
            </a:r>
          </a:p>
          <a:p>
            <a:r>
              <a:rPr lang="ko-KR" altLang="en-US" dirty="0"/>
              <a:t>        }</a:t>
            </a:r>
          </a:p>
          <a:p>
            <a:r>
              <a:rPr lang="ko-KR" altLang="en-US" dirty="0"/>
              <a:t>    }</a:t>
            </a:r>
          </a:p>
        </p:txBody>
      </p:sp>
      <p:sp>
        <p:nvSpPr>
          <p:cNvPr id="16" name="TextBox 7">
            <a:extLst>
              <a:ext uri="{FF2B5EF4-FFF2-40B4-BE49-F238E27FC236}">
                <a16:creationId xmlns:a16="http://schemas.microsoft.com/office/drawing/2014/main" id="{2E5B7D6A-BAD7-02E0-0695-B78100E2EE74}"/>
              </a:ext>
            </a:extLst>
          </p:cNvPr>
          <p:cNvSpPr txBox="1"/>
          <p:nvPr/>
        </p:nvSpPr>
        <p:spPr>
          <a:xfrm>
            <a:off x="8915400" y="4194401"/>
            <a:ext cx="7250222" cy="276999"/>
          </a:xfrm>
          <a:prstGeom prst="rect">
            <a:avLst/>
          </a:prstGeom>
        </p:spPr>
        <p:txBody>
          <a:bodyPr wrap="square" lIns="0" tIns="0" rIns="0" bIns="0" rtlCol="0" anchor="t">
            <a:spAutoFit/>
          </a:bodyPr>
          <a:lstStyle/>
          <a:p>
            <a:r>
              <a:rPr lang="en-US" altLang="ko-KR" dirty="0" err="1"/>
              <a:t>Optimizer_settings.json</a:t>
            </a:r>
            <a:endParaRPr lang="en-US" altLang="ko-KR" dirty="0"/>
          </a:p>
        </p:txBody>
      </p:sp>
      <p:sp>
        <p:nvSpPr>
          <p:cNvPr id="17" name="TextBox 7">
            <a:extLst>
              <a:ext uri="{FF2B5EF4-FFF2-40B4-BE49-F238E27FC236}">
                <a16:creationId xmlns:a16="http://schemas.microsoft.com/office/drawing/2014/main" id="{1AFD77D3-54CB-C95D-EE18-DBABCD8CE19F}"/>
              </a:ext>
            </a:extLst>
          </p:cNvPr>
          <p:cNvSpPr txBox="1"/>
          <p:nvPr/>
        </p:nvSpPr>
        <p:spPr>
          <a:xfrm>
            <a:off x="8915400" y="1341394"/>
            <a:ext cx="7250222" cy="276999"/>
          </a:xfrm>
          <a:prstGeom prst="rect">
            <a:avLst/>
          </a:prstGeom>
        </p:spPr>
        <p:txBody>
          <a:bodyPr wrap="square" lIns="0" tIns="0" rIns="0" bIns="0" rtlCol="0" anchor="t">
            <a:spAutoFit/>
          </a:bodyPr>
          <a:lstStyle/>
          <a:p>
            <a:r>
              <a:rPr lang="en-US" altLang="ko-KR" dirty="0"/>
              <a:t>Optimizer.py</a:t>
            </a:r>
          </a:p>
        </p:txBody>
      </p:sp>
      <p:pic>
        <p:nvPicPr>
          <p:cNvPr id="26" name="그림 25">
            <a:extLst>
              <a:ext uri="{FF2B5EF4-FFF2-40B4-BE49-F238E27FC236}">
                <a16:creationId xmlns:a16="http://schemas.microsoft.com/office/drawing/2014/main" id="{AD723B1B-078F-C180-5E03-C36BD0B566EA}"/>
              </a:ext>
            </a:extLst>
          </p:cNvPr>
          <p:cNvPicPr>
            <a:picLocks noChangeAspect="1"/>
          </p:cNvPicPr>
          <p:nvPr/>
        </p:nvPicPr>
        <p:blipFill>
          <a:blip r:embed="rId5"/>
          <a:stretch>
            <a:fillRect/>
          </a:stretch>
        </p:blipFill>
        <p:spPr>
          <a:xfrm>
            <a:off x="984454" y="6041459"/>
            <a:ext cx="6906589" cy="247685"/>
          </a:xfrm>
          <a:prstGeom prst="rect">
            <a:avLst/>
          </a:prstGeom>
        </p:spPr>
      </p:pic>
      <p:pic>
        <p:nvPicPr>
          <p:cNvPr id="28" name="그림 27">
            <a:extLst>
              <a:ext uri="{FF2B5EF4-FFF2-40B4-BE49-F238E27FC236}">
                <a16:creationId xmlns:a16="http://schemas.microsoft.com/office/drawing/2014/main" id="{BBE8CC90-5A12-11C1-D2DA-A043C3865592}"/>
              </a:ext>
            </a:extLst>
          </p:cNvPr>
          <p:cNvPicPr>
            <a:picLocks noChangeAspect="1"/>
          </p:cNvPicPr>
          <p:nvPr/>
        </p:nvPicPr>
        <p:blipFill>
          <a:blip r:embed="rId6"/>
          <a:stretch>
            <a:fillRect/>
          </a:stretch>
        </p:blipFill>
        <p:spPr>
          <a:xfrm>
            <a:off x="984454" y="6360125"/>
            <a:ext cx="6935168" cy="685896"/>
          </a:xfrm>
          <a:prstGeom prst="rect">
            <a:avLst/>
          </a:prstGeom>
        </p:spPr>
      </p:pic>
      <p:sp>
        <p:nvSpPr>
          <p:cNvPr id="29" name="TextBox 28">
            <a:extLst>
              <a:ext uri="{FF2B5EF4-FFF2-40B4-BE49-F238E27FC236}">
                <a16:creationId xmlns:a16="http://schemas.microsoft.com/office/drawing/2014/main" id="{25172F34-C70E-4558-308C-BBDE8A231E47}"/>
              </a:ext>
            </a:extLst>
          </p:cNvPr>
          <p:cNvSpPr txBox="1"/>
          <p:nvPr/>
        </p:nvSpPr>
        <p:spPr>
          <a:xfrm>
            <a:off x="2227006" y="5525560"/>
            <a:ext cx="5029200" cy="369332"/>
          </a:xfrm>
          <a:prstGeom prst="rect">
            <a:avLst/>
          </a:prstGeom>
          <a:noFill/>
        </p:spPr>
        <p:txBody>
          <a:bodyPr wrap="square" rtlCol="0">
            <a:spAutoFit/>
          </a:bodyPr>
          <a:lstStyle/>
          <a:p>
            <a:r>
              <a:rPr lang="en-US" altLang="ko-KR" dirty="0"/>
              <a:t>OpenSSH </a:t>
            </a:r>
            <a:r>
              <a:rPr lang="ko-KR" altLang="en-US" dirty="0"/>
              <a:t>서버가 설치 후 최적화 이전</a:t>
            </a:r>
          </a:p>
        </p:txBody>
      </p:sp>
      <p:sp>
        <p:nvSpPr>
          <p:cNvPr id="30" name="TextBox 29">
            <a:extLst>
              <a:ext uri="{FF2B5EF4-FFF2-40B4-BE49-F238E27FC236}">
                <a16:creationId xmlns:a16="http://schemas.microsoft.com/office/drawing/2014/main" id="{56C9B07A-677E-3739-34E8-B2383B30BBDC}"/>
              </a:ext>
            </a:extLst>
          </p:cNvPr>
          <p:cNvSpPr txBox="1"/>
          <p:nvPr/>
        </p:nvSpPr>
        <p:spPr>
          <a:xfrm>
            <a:off x="914399" y="7447515"/>
            <a:ext cx="6976643" cy="646331"/>
          </a:xfrm>
          <a:prstGeom prst="rect">
            <a:avLst/>
          </a:prstGeom>
          <a:noFill/>
        </p:spPr>
        <p:txBody>
          <a:bodyPr wrap="square" rtlCol="0">
            <a:spAutoFit/>
          </a:bodyPr>
          <a:lstStyle/>
          <a:p>
            <a:r>
              <a:rPr lang="ko-KR" altLang="en-US" dirty="0"/>
              <a:t>내용을 </a:t>
            </a:r>
            <a:r>
              <a:rPr lang="ko-KR" altLang="en-US" dirty="0" err="1"/>
              <a:t>주석제외하고</a:t>
            </a:r>
            <a:r>
              <a:rPr lang="ko-KR" altLang="en-US" dirty="0"/>
              <a:t> 끌어당기면 아무 결과가 나오지 않음</a:t>
            </a:r>
            <a:r>
              <a:rPr lang="en-US" altLang="ko-KR" dirty="0"/>
              <a:t>. </a:t>
            </a:r>
            <a:r>
              <a:rPr lang="ko-KR" altLang="en-US" dirty="0"/>
              <a:t>관련 내용을 </a:t>
            </a:r>
            <a:r>
              <a:rPr lang="en-US" altLang="ko-KR" dirty="0"/>
              <a:t>cat</a:t>
            </a:r>
            <a:r>
              <a:rPr lang="ko-KR" altLang="en-US" dirty="0"/>
              <a:t>으로 보니 모두 주석처리 되어있음</a:t>
            </a:r>
          </a:p>
        </p:txBody>
      </p:sp>
    </p:spTree>
    <p:extLst>
      <p:ext uri="{BB962C8B-B14F-4D97-AF65-F5344CB8AC3E}">
        <p14:creationId xmlns:p14="http://schemas.microsoft.com/office/powerpoint/2010/main" val="3842419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CD55E-E29A-8655-A9AD-4D37A52558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59BB14A-EA5B-2B94-5CFD-5BEF9F90599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35628F21-5811-3145-21FD-1640EC279A79}"/>
              </a:ext>
            </a:extLst>
          </p:cNvPr>
          <p:cNvSpPr txBox="1"/>
          <p:nvPr/>
        </p:nvSpPr>
        <p:spPr>
          <a:xfrm>
            <a:off x="1028700" y="934868"/>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47DAE067-5E37-C3AD-6037-71A23CC86CA2}"/>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보안 강화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harden_security</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8">
            <a:extLst>
              <a:ext uri="{FF2B5EF4-FFF2-40B4-BE49-F238E27FC236}">
                <a16:creationId xmlns:a16="http://schemas.microsoft.com/office/drawing/2014/main" id="{5C3F092A-3043-36F6-5DFB-65C4E59E20DA}"/>
              </a:ext>
            </a:extLst>
          </p:cNvPr>
          <p:cNvSpPr txBox="1"/>
          <p:nvPr/>
        </p:nvSpPr>
        <p:spPr>
          <a:xfrm>
            <a:off x="1004119" y="2408995"/>
            <a:ext cx="6463481" cy="1384995"/>
          </a:xfrm>
          <a:prstGeom prst="rect">
            <a:avLst/>
          </a:prstGeom>
        </p:spPr>
        <p:txBody>
          <a:bodyPr wrap="square" lIns="0" tIns="0" rIns="0" bIns="0" rtlCol="0" anchor="t">
            <a:spAutoFit/>
          </a:bodyPr>
          <a:lstStyle/>
          <a:p>
            <a:pPr>
              <a:buNone/>
            </a:pPr>
            <a:r>
              <a:rPr lang="en-US" altLang="ko-KR" b="1" dirty="0"/>
              <a:t>SSH </a:t>
            </a:r>
            <a:r>
              <a:rPr lang="ko-KR" altLang="en-US" b="1" dirty="0"/>
              <a:t>설정 강화</a:t>
            </a:r>
            <a:endParaRPr lang="en-US" altLang="ko-KR" b="1" dirty="0"/>
          </a:p>
          <a:p>
            <a:pPr>
              <a:buNone/>
            </a:pPr>
            <a:r>
              <a:rPr lang="en-US" altLang="ko-KR" dirty="0" err="1"/>
              <a:t>PermitRootLogin</a:t>
            </a:r>
            <a:r>
              <a:rPr lang="en-US" altLang="ko-KR" dirty="0"/>
              <a:t>, </a:t>
            </a:r>
            <a:r>
              <a:rPr lang="en-US" altLang="ko-KR" dirty="0" err="1"/>
              <a:t>PasswordAuthentication</a:t>
            </a:r>
            <a:r>
              <a:rPr lang="en-US" altLang="ko-KR" dirty="0"/>
              <a:t> </a:t>
            </a:r>
            <a:r>
              <a:rPr lang="ko-KR" altLang="en-US" dirty="0"/>
              <a:t>등 </a:t>
            </a:r>
            <a:r>
              <a:rPr lang="en-US" altLang="ko-KR" dirty="0" err="1"/>
              <a:t>sshd_config</a:t>
            </a:r>
            <a:r>
              <a:rPr lang="en-US" altLang="ko-KR" dirty="0"/>
              <a:t> </a:t>
            </a:r>
            <a:r>
              <a:rPr lang="ko-KR" altLang="en-US" dirty="0"/>
              <a:t>수정 후</a:t>
            </a:r>
            <a:endParaRPr lang="en-US" altLang="ko-KR" dirty="0"/>
          </a:p>
          <a:p>
            <a:pPr>
              <a:buNone/>
            </a:pPr>
            <a:endParaRPr lang="en-US" altLang="ko-KR" dirty="0"/>
          </a:p>
          <a:p>
            <a:pPr>
              <a:buNone/>
            </a:pPr>
            <a:r>
              <a:rPr lang="ko-KR" altLang="en-US" dirty="0"/>
              <a:t>명령어 </a:t>
            </a:r>
            <a:r>
              <a:rPr lang="en-US" altLang="ko-KR" dirty="0"/>
              <a:t>: grep '^</a:t>
            </a:r>
            <a:r>
              <a:rPr lang="en-US" altLang="ko-KR" dirty="0" err="1"/>
              <a:t>PermitRootLogin</a:t>
            </a:r>
            <a:r>
              <a:rPr lang="en-US" altLang="ko-KR" dirty="0"/>
              <a:t>' /</a:t>
            </a:r>
            <a:r>
              <a:rPr lang="en-US" altLang="ko-KR" dirty="0" err="1"/>
              <a:t>etc</a:t>
            </a:r>
            <a:r>
              <a:rPr lang="en-US" altLang="ko-KR" dirty="0"/>
              <a:t>/ssh/</a:t>
            </a:r>
            <a:r>
              <a:rPr lang="en-US" altLang="ko-KR" dirty="0" err="1"/>
              <a:t>sshd_config</a:t>
            </a:r>
            <a:endParaRPr lang="en-US" altLang="ko-KR" dirty="0"/>
          </a:p>
          <a:p>
            <a:pPr>
              <a:buNone/>
            </a:pPr>
            <a:endParaRPr lang="ko-KR" altLang="en-US" dirty="0"/>
          </a:p>
        </p:txBody>
      </p:sp>
      <p:sp>
        <p:nvSpPr>
          <p:cNvPr id="17" name="TextBox 7">
            <a:extLst>
              <a:ext uri="{FF2B5EF4-FFF2-40B4-BE49-F238E27FC236}">
                <a16:creationId xmlns:a16="http://schemas.microsoft.com/office/drawing/2014/main" id="{ECD26377-C831-1CF0-A31D-C828615D1FE8}"/>
              </a:ext>
            </a:extLst>
          </p:cNvPr>
          <p:cNvSpPr txBox="1"/>
          <p:nvPr/>
        </p:nvSpPr>
        <p:spPr>
          <a:xfrm>
            <a:off x="8915400" y="1341394"/>
            <a:ext cx="7250222" cy="276999"/>
          </a:xfrm>
          <a:prstGeom prst="rect">
            <a:avLst/>
          </a:prstGeom>
        </p:spPr>
        <p:txBody>
          <a:bodyPr wrap="square" lIns="0" tIns="0" rIns="0" bIns="0" rtlCol="0" anchor="t">
            <a:spAutoFit/>
          </a:bodyPr>
          <a:lstStyle/>
          <a:p>
            <a:r>
              <a:rPr lang="ko-KR" altLang="en-US" dirty="0"/>
              <a:t>최적화 후 </a:t>
            </a:r>
            <a:r>
              <a:rPr lang="en-US" altLang="ko-KR" dirty="0"/>
              <a:t>– </a:t>
            </a:r>
            <a:r>
              <a:rPr lang="ko-KR" altLang="en-US" dirty="0"/>
              <a:t>실패</a:t>
            </a:r>
            <a:endParaRPr lang="en-US" altLang="ko-KR" dirty="0"/>
          </a:p>
        </p:txBody>
      </p:sp>
      <p:sp>
        <p:nvSpPr>
          <p:cNvPr id="11" name="TextBox 10">
            <a:extLst>
              <a:ext uri="{FF2B5EF4-FFF2-40B4-BE49-F238E27FC236}">
                <a16:creationId xmlns:a16="http://schemas.microsoft.com/office/drawing/2014/main" id="{8D802142-1FDC-64CF-86A0-824E3310B774}"/>
              </a:ext>
            </a:extLst>
          </p:cNvPr>
          <p:cNvSpPr txBox="1"/>
          <p:nvPr/>
        </p:nvSpPr>
        <p:spPr>
          <a:xfrm>
            <a:off x="903375" y="3793990"/>
            <a:ext cx="6315997" cy="2031325"/>
          </a:xfrm>
          <a:prstGeom prst="rect">
            <a:avLst/>
          </a:prstGeom>
          <a:noFill/>
        </p:spPr>
        <p:txBody>
          <a:bodyPr wrap="square">
            <a:spAutoFit/>
          </a:bodyPr>
          <a:lstStyle/>
          <a:p>
            <a:r>
              <a:rPr lang="en-US" altLang="ko-KR" dirty="0" err="1"/>
              <a:t>PermitRootLogin</a:t>
            </a:r>
            <a:r>
              <a:rPr lang="en-US" altLang="ko-KR" dirty="0"/>
              <a:t> </a:t>
            </a:r>
            <a:r>
              <a:rPr lang="ko-KR" altLang="en-US" dirty="0"/>
              <a:t>은 </a:t>
            </a:r>
            <a:r>
              <a:rPr lang="en-US" altLang="ko-KR" b="1" dirty="0"/>
              <a:t>SSH</a:t>
            </a:r>
            <a:r>
              <a:rPr lang="ko-KR" altLang="en-US" b="1" dirty="0"/>
              <a:t>를 통해 </a:t>
            </a:r>
            <a:r>
              <a:rPr lang="en-US" altLang="ko-KR" b="1" dirty="0"/>
              <a:t>root </a:t>
            </a:r>
            <a:r>
              <a:rPr lang="ko-KR" altLang="en-US" b="1" dirty="0"/>
              <a:t>사용자로 직접 로그인하는 것을 허용할지 여부</a:t>
            </a:r>
            <a:r>
              <a:rPr lang="ko-KR" altLang="en-US" dirty="0"/>
              <a:t>를 제어함</a:t>
            </a:r>
            <a:endParaRPr lang="en-US" altLang="ko-KR" dirty="0"/>
          </a:p>
          <a:p>
            <a:endParaRPr lang="en-US" altLang="ko-KR" dirty="0"/>
          </a:p>
          <a:p>
            <a:r>
              <a:rPr lang="en-US" altLang="ko-KR" dirty="0" err="1"/>
              <a:t>PermitRootLogin</a:t>
            </a:r>
            <a:r>
              <a:rPr lang="en-US" altLang="ko-KR" dirty="0"/>
              <a:t> yes        # root </a:t>
            </a:r>
            <a:r>
              <a:rPr lang="ko-KR" altLang="en-US" dirty="0"/>
              <a:t>로그인 허용 </a:t>
            </a:r>
            <a:r>
              <a:rPr lang="en-US" altLang="ko-KR" dirty="0"/>
              <a:t>(</a:t>
            </a:r>
            <a:r>
              <a:rPr lang="ko-KR" altLang="en-US" dirty="0"/>
              <a:t>위험</a:t>
            </a:r>
            <a:r>
              <a:rPr lang="en-US" altLang="ko-KR" dirty="0"/>
              <a:t>)</a:t>
            </a:r>
          </a:p>
          <a:p>
            <a:r>
              <a:rPr lang="en-US" altLang="ko-KR" dirty="0" err="1"/>
              <a:t>PermitRootLogin</a:t>
            </a:r>
            <a:r>
              <a:rPr lang="en-US" altLang="ko-KR" dirty="0"/>
              <a:t> no         # root </a:t>
            </a:r>
            <a:r>
              <a:rPr lang="ko-KR" altLang="en-US" dirty="0"/>
              <a:t>로그인 차단 </a:t>
            </a:r>
            <a:r>
              <a:rPr lang="en-US" altLang="ko-KR" dirty="0"/>
              <a:t>(</a:t>
            </a:r>
            <a:r>
              <a:rPr lang="ko-KR" altLang="en-US" dirty="0"/>
              <a:t>권장</a:t>
            </a:r>
            <a:r>
              <a:rPr lang="en-US" altLang="ko-KR" dirty="0"/>
              <a:t>)</a:t>
            </a:r>
          </a:p>
          <a:p>
            <a:endParaRPr lang="en-US" altLang="ko-KR" dirty="0"/>
          </a:p>
          <a:p>
            <a:r>
              <a:rPr lang="en-US" altLang="ko-KR" dirty="0"/>
              <a:t> </a:t>
            </a:r>
            <a:endParaRPr lang="ko-KR" altLang="en-US" dirty="0"/>
          </a:p>
        </p:txBody>
      </p:sp>
      <p:pic>
        <p:nvPicPr>
          <p:cNvPr id="14" name="그림 13">
            <a:extLst>
              <a:ext uri="{FF2B5EF4-FFF2-40B4-BE49-F238E27FC236}">
                <a16:creationId xmlns:a16="http://schemas.microsoft.com/office/drawing/2014/main" id="{4625ADC9-2DA6-B9EC-F459-2D63F6B7A255}"/>
              </a:ext>
            </a:extLst>
          </p:cNvPr>
          <p:cNvPicPr>
            <a:picLocks noChangeAspect="1"/>
          </p:cNvPicPr>
          <p:nvPr/>
        </p:nvPicPr>
        <p:blipFill>
          <a:blip r:embed="rId4"/>
          <a:stretch>
            <a:fillRect/>
          </a:stretch>
        </p:blipFill>
        <p:spPr>
          <a:xfrm>
            <a:off x="8915400" y="1932966"/>
            <a:ext cx="6982799" cy="1343212"/>
          </a:xfrm>
          <a:prstGeom prst="rect">
            <a:avLst/>
          </a:prstGeom>
        </p:spPr>
      </p:pic>
      <p:graphicFrame>
        <p:nvGraphicFramePr>
          <p:cNvPr id="18" name="표 17">
            <a:extLst>
              <a:ext uri="{FF2B5EF4-FFF2-40B4-BE49-F238E27FC236}">
                <a16:creationId xmlns:a16="http://schemas.microsoft.com/office/drawing/2014/main" id="{73456514-AB99-6946-1CBE-6048D059D56E}"/>
              </a:ext>
            </a:extLst>
          </p:cNvPr>
          <p:cNvGraphicFramePr>
            <a:graphicFrameLocks noGrp="1"/>
          </p:cNvGraphicFramePr>
          <p:nvPr>
            <p:extLst>
              <p:ext uri="{D42A27DB-BD31-4B8C-83A1-F6EECF244321}">
                <p14:modId xmlns:p14="http://schemas.microsoft.com/office/powerpoint/2010/main" val="39698593"/>
              </p:ext>
            </p:extLst>
          </p:nvPr>
        </p:nvGraphicFramePr>
        <p:xfrm>
          <a:off x="8763000" y="4668379"/>
          <a:ext cx="5486400" cy="1463040"/>
        </p:xfrm>
        <a:graphic>
          <a:graphicData uri="http://schemas.openxmlformats.org/drawingml/2006/table">
            <a:tbl>
              <a:tblPr/>
              <a:tblGrid>
                <a:gridCol w="2743200">
                  <a:extLst>
                    <a:ext uri="{9D8B030D-6E8A-4147-A177-3AD203B41FA5}">
                      <a16:colId xmlns:a16="http://schemas.microsoft.com/office/drawing/2014/main" val="315668130"/>
                    </a:ext>
                  </a:extLst>
                </a:gridCol>
                <a:gridCol w="2743200">
                  <a:extLst>
                    <a:ext uri="{9D8B030D-6E8A-4147-A177-3AD203B41FA5}">
                      <a16:colId xmlns:a16="http://schemas.microsoft.com/office/drawing/2014/main" val="1461835210"/>
                    </a:ext>
                  </a:extLst>
                </a:gridCol>
              </a:tblGrid>
              <a:tr h="0">
                <a:tc>
                  <a:txBody>
                    <a:bodyPr/>
                    <a:lstStyle/>
                    <a:p>
                      <a:r>
                        <a:rPr lang="en-US"/>
                        <a:t>PermitRootLogin</a:t>
                      </a:r>
                    </a:p>
                  </a:txBody>
                  <a:tcPr anchor="ctr">
                    <a:lnL>
                      <a:noFill/>
                    </a:lnL>
                    <a:lnR>
                      <a:noFill/>
                    </a:lnR>
                    <a:lnT>
                      <a:noFill/>
                    </a:lnT>
                    <a:lnB>
                      <a:noFill/>
                    </a:lnB>
                    <a:noFill/>
                  </a:tcPr>
                </a:tc>
                <a:tc>
                  <a:txBody>
                    <a:bodyPr/>
                    <a:lstStyle/>
                    <a:p>
                      <a:r>
                        <a:rPr lang="en-US"/>
                        <a:t>PermitRootLogin no</a:t>
                      </a:r>
                    </a:p>
                  </a:txBody>
                  <a:tcPr anchor="ctr">
                    <a:lnL>
                      <a:noFill/>
                    </a:lnL>
                    <a:lnR>
                      <a:noFill/>
                    </a:lnR>
                    <a:lnT>
                      <a:noFill/>
                    </a:lnT>
                    <a:lnB>
                      <a:noFill/>
                    </a:lnB>
                    <a:noFill/>
                  </a:tcPr>
                </a:tc>
                <a:extLst>
                  <a:ext uri="{0D108BD9-81ED-4DB2-BD59-A6C34878D82A}">
                    <a16:rowId xmlns:a16="http://schemas.microsoft.com/office/drawing/2014/main" val="1925180005"/>
                  </a:ext>
                </a:extLst>
              </a:tr>
              <a:tr h="0">
                <a:tc>
                  <a:txBody>
                    <a:bodyPr/>
                    <a:lstStyle/>
                    <a:p>
                      <a:r>
                        <a:rPr lang="en-US"/>
                        <a:t>PasswordAuthentication</a:t>
                      </a:r>
                    </a:p>
                  </a:txBody>
                  <a:tcPr anchor="ctr">
                    <a:lnL>
                      <a:noFill/>
                    </a:lnL>
                    <a:lnR>
                      <a:noFill/>
                    </a:lnR>
                    <a:lnT>
                      <a:noFill/>
                    </a:lnT>
                    <a:lnB>
                      <a:noFill/>
                    </a:lnB>
                    <a:noFill/>
                  </a:tcPr>
                </a:tc>
                <a:tc>
                  <a:txBody>
                    <a:bodyPr/>
                    <a:lstStyle/>
                    <a:p>
                      <a:r>
                        <a:rPr lang="en-US"/>
                        <a:t>PasswordAuthentication no</a:t>
                      </a:r>
                    </a:p>
                  </a:txBody>
                  <a:tcPr anchor="ctr">
                    <a:lnL>
                      <a:noFill/>
                    </a:lnL>
                    <a:lnR>
                      <a:noFill/>
                    </a:lnR>
                    <a:lnT>
                      <a:noFill/>
                    </a:lnT>
                    <a:lnB>
                      <a:noFill/>
                    </a:lnB>
                    <a:noFill/>
                  </a:tcPr>
                </a:tc>
                <a:extLst>
                  <a:ext uri="{0D108BD9-81ED-4DB2-BD59-A6C34878D82A}">
                    <a16:rowId xmlns:a16="http://schemas.microsoft.com/office/drawing/2014/main" val="1741280291"/>
                  </a:ext>
                </a:extLst>
              </a:tr>
              <a:tr h="0">
                <a:tc>
                  <a:txBody>
                    <a:bodyPr/>
                    <a:lstStyle/>
                    <a:p>
                      <a:r>
                        <a:rPr lang="en-US"/>
                        <a:t>Protocol</a:t>
                      </a:r>
                    </a:p>
                  </a:txBody>
                  <a:tcPr anchor="ctr">
                    <a:lnL>
                      <a:noFill/>
                    </a:lnL>
                    <a:lnR>
                      <a:noFill/>
                    </a:lnR>
                    <a:lnT>
                      <a:noFill/>
                    </a:lnT>
                    <a:lnB>
                      <a:noFill/>
                    </a:lnB>
                    <a:noFill/>
                  </a:tcPr>
                </a:tc>
                <a:tc>
                  <a:txBody>
                    <a:bodyPr/>
                    <a:lstStyle/>
                    <a:p>
                      <a:r>
                        <a:rPr lang="en-US"/>
                        <a:t>Protocol 2</a:t>
                      </a:r>
                    </a:p>
                  </a:txBody>
                  <a:tcPr anchor="ctr">
                    <a:lnL>
                      <a:noFill/>
                    </a:lnL>
                    <a:lnR>
                      <a:noFill/>
                    </a:lnR>
                    <a:lnT>
                      <a:noFill/>
                    </a:lnT>
                    <a:lnB>
                      <a:noFill/>
                    </a:lnB>
                    <a:noFill/>
                  </a:tcPr>
                </a:tc>
                <a:extLst>
                  <a:ext uri="{0D108BD9-81ED-4DB2-BD59-A6C34878D82A}">
                    <a16:rowId xmlns:a16="http://schemas.microsoft.com/office/drawing/2014/main" val="3912804140"/>
                  </a:ext>
                </a:extLst>
              </a:tr>
              <a:tr h="0">
                <a:tc>
                  <a:txBody>
                    <a:bodyPr/>
                    <a:lstStyle/>
                    <a:p>
                      <a:r>
                        <a:rPr lang="en-US" dirty="0" err="1"/>
                        <a:t>MaxAuthTries</a:t>
                      </a:r>
                      <a:endParaRPr lang="en-US" dirty="0"/>
                    </a:p>
                  </a:txBody>
                  <a:tcPr anchor="ctr">
                    <a:lnL>
                      <a:noFill/>
                    </a:lnL>
                    <a:lnR>
                      <a:noFill/>
                    </a:lnR>
                    <a:lnT>
                      <a:noFill/>
                    </a:lnT>
                    <a:lnB>
                      <a:noFill/>
                    </a:lnB>
                    <a:noFill/>
                  </a:tcPr>
                </a:tc>
                <a:tc>
                  <a:txBody>
                    <a:bodyPr/>
                    <a:lstStyle/>
                    <a:p>
                      <a:r>
                        <a:rPr lang="en-US" dirty="0" err="1"/>
                        <a:t>MaxAuthTries</a:t>
                      </a:r>
                      <a:r>
                        <a:rPr lang="en-US" dirty="0"/>
                        <a:t> 3</a:t>
                      </a:r>
                    </a:p>
                  </a:txBody>
                  <a:tcPr anchor="ctr">
                    <a:lnL>
                      <a:noFill/>
                    </a:lnL>
                    <a:lnR>
                      <a:noFill/>
                    </a:lnR>
                    <a:lnT>
                      <a:noFill/>
                    </a:lnT>
                    <a:lnB>
                      <a:noFill/>
                    </a:lnB>
                    <a:noFill/>
                  </a:tcPr>
                </a:tc>
                <a:extLst>
                  <a:ext uri="{0D108BD9-81ED-4DB2-BD59-A6C34878D82A}">
                    <a16:rowId xmlns:a16="http://schemas.microsoft.com/office/drawing/2014/main" val="795649022"/>
                  </a:ext>
                </a:extLst>
              </a:tr>
            </a:tbl>
          </a:graphicData>
        </a:graphic>
      </p:graphicFrame>
      <p:sp>
        <p:nvSpPr>
          <p:cNvPr id="19" name="TextBox 7">
            <a:extLst>
              <a:ext uri="{FF2B5EF4-FFF2-40B4-BE49-F238E27FC236}">
                <a16:creationId xmlns:a16="http://schemas.microsoft.com/office/drawing/2014/main" id="{5992C043-60B5-D2B5-69D1-99168BE17543}"/>
              </a:ext>
            </a:extLst>
          </p:cNvPr>
          <p:cNvSpPr txBox="1"/>
          <p:nvPr/>
        </p:nvSpPr>
        <p:spPr>
          <a:xfrm>
            <a:off x="8915400" y="4199539"/>
            <a:ext cx="7250222" cy="276999"/>
          </a:xfrm>
          <a:prstGeom prst="rect">
            <a:avLst/>
          </a:prstGeom>
        </p:spPr>
        <p:txBody>
          <a:bodyPr wrap="square" lIns="0" tIns="0" rIns="0" bIns="0" rtlCol="0" anchor="t">
            <a:spAutoFit/>
          </a:bodyPr>
          <a:lstStyle/>
          <a:p>
            <a:r>
              <a:rPr lang="ko-KR" altLang="en-US" dirty="0"/>
              <a:t>최적화 성공 예시</a:t>
            </a:r>
            <a:endParaRPr lang="en-US" altLang="ko-KR" dirty="0"/>
          </a:p>
        </p:txBody>
      </p:sp>
      <p:graphicFrame>
        <p:nvGraphicFramePr>
          <p:cNvPr id="20" name="표 19">
            <a:extLst>
              <a:ext uri="{FF2B5EF4-FFF2-40B4-BE49-F238E27FC236}">
                <a16:creationId xmlns:a16="http://schemas.microsoft.com/office/drawing/2014/main" id="{FCACC0BF-5726-4A6E-BFFF-6F55B61425A8}"/>
              </a:ext>
            </a:extLst>
          </p:cNvPr>
          <p:cNvGraphicFramePr>
            <a:graphicFrameLocks noGrp="1"/>
          </p:cNvGraphicFramePr>
          <p:nvPr>
            <p:extLst>
              <p:ext uri="{D42A27DB-BD31-4B8C-83A1-F6EECF244321}">
                <p14:modId xmlns:p14="http://schemas.microsoft.com/office/powerpoint/2010/main" val="3872492499"/>
              </p:ext>
            </p:extLst>
          </p:nvPr>
        </p:nvGraphicFramePr>
        <p:xfrm>
          <a:off x="914400" y="6459236"/>
          <a:ext cx="11277600" cy="2103120"/>
        </p:xfrm>
        <a:graphic>
          <a:graphicData uri="http://schemas.openxmlformats.org/drawingml/2006/table">
            <a:tbl>
              <a:tblPr/>
              <a:tblGrid>
                <a:gridCol w="2107963">
                  <a:extLst>
                    <a:ext uri="{9D8B030D-6E8A-4147-A177-3AD203B41FA5}">
                      <a16:colId xmlns:a16="http://schemas.microsoft.com/office/drawing/2014/main" val="2310783607"/>
                    </a:ext>
                  </a:extLst>
                </a:gridCol>
                <a:gridCol w="9169637">
                  <a:extLst>
                    <a:ext uri="{9D8B030D-6E8A-4147-A177-3AD203B41FA5}">
                      <a16:colId xmlns:a16="http://schemas.microsoft.com/office/drawing/2014/main" val="1381387515"/>
                    </a:ext>
                  </a:extLst>
                </a:gridCol>
              </a:tblGrid>
              <a:tr h="0">
                <a:tc>
                  <a:txBody>
                    <a:bodyPr/>
                    <a:lstStyle/>
                    <a:p>
                      <a:r>
                        <a:rPr lang="ko-KR" altLang="en-US"/>
                        <a:t>설정 항목</a:t>
                      </a:r>
                    </a:p>
                  </a:txBody>
                  <a:tcPr anchor="ctr">
                    <a:lnL>
                      <a:noFill/>
                    </a:lnL>
                    <a:lnR>
                      <a:noFill/>
                    </a:lnR>
                    <a:lnT>
                      <a:noFill/>
                    </a:lnT>
                    <a:lnB>
                      <a:noFill/>
                    </a:lnB>
                    <a:noFill/>
                  </a:tcPr>
                </a:tc>
                <a:tc>
                  <a:txBody>
                    <a:bodyPr/>
                    <a:lstStyle/>
                    <a:p>
                      <a:r>
                        <a:rPr lang="ko-KR" altLang="en-US"/>
                        <a:t>적용 효과</a:t>
                      </a:r>
                    </a:p>
                  </a:txBody>
                  <a:tcPr anchor="ctr">
                    <a:lnL>
                      <a:noFill/>
                    </a:lnL>
                    <a:lnR>
                      <a:noFill/>
                    </a:lnR>
                    <a:lnT>
                      <a:noFill/>
                    </a:lnT>
                    <a:lnB>
                      <a:noFill/>
                    </a:lnB>
                    <a:noFill/>
                  </a:tcPr>
                </a:tc>
                <a:extLst>
                  <a:ext uri="{0D108BD9-81ED-4DB2-BD59-A6C34878D82A}">
                    <a16:rowId xmlns:a16="http://schemas.microsoft.com/office/drawing/2014/main" val="1072745218"/>
                  </a:ext>
                </a:extLst>
              </a:tr>
              <a:tr h="0">
                <a:tc>
                  <a:txBody>
                    <a:bodyPr/>
                    <a:lstStyle/>
                    <a:p>
                      <a:r>
                        <a:rPr lang="en-US" b="1"/>
                        <a:t>PermitRootLogin no</a:t>
                      </a:r>
                      <a:endParaRPr lang="en-US"/>
                    </a:p>
                  </a:txBody>
                  <a:tcPr anchor="ctr">
                    <a:lnL>
                      <a:noFill/>
                    </a:lnL>
                    <a:lnR>
                      <a:noFill/>
                    </a:lnR>
                    <a:lnT>
                      <a:noFill/>
                    </a:lnT>
                    <a:lnB>
                      <a:noFill/>
                    </a:lnB>
                    <a:noFill/>
                  </a:tcPr>
                </a:tc>
                <a:tc>
                  <a:txBody>
                    <a:bodyPr/>
                    <a:lstStyle/>
                    <a:p>
                      <a:r>
                        <a:rPr lang="ko-KR" altLang="en-US" dirty="0"/>
                        <a:t>루트 계정으로 직접 로그인 차단 → 해커가 루트 계정부터 </a:t>
                      </a:r>
                      <a:r>
                        <a:rPr lang="ko-KR" altLang="en-US" dirty="0" err="1"/>
                        <a:t>크랙하는</a:t>
                      </a:r>
                      <a:r>
                        <a:rPr lang="ko-KR" altLang="en-US" dirty="0"/>
                        <a:t> 걸 방지</a:t>
                      </a:r>
                    </a:p>
                  </a:txBody>
                  <a:tcPr anchor="ctr">
                    <a:lnL>
                      <a:noFill/>
                    </a:lnL>
                    <a:lnR>
                      <a:noFill/>
                    </a:lnR>
                    <a:lnT>
                      <a:noFill/>
                    </a:lnT>
                    <a:lnB>
                      <a:noFill/>
                    </a:lnB>
                    <a:noFill/>
                  </a:tcPr>
                </a:tc>
                <a:extLst>
                  <a:ext uri="{0D108BD9-81ED-4DB2-BD59-A6C34878D82A}">
                    <a16:rowId xmlns:a16="http://schemas.microsoft.com/office/drawing/2014/main" val="4007296629"/>
                  </a:ext>
                </a:extLst>
              </a:tr>
              <a:tr h="0">
                <a:tc>
                  <a:txBody>
                    <a:bodyPr/>
                    <a:lstStyle/>
                    <a:p>
                      <a:r>
                        <a:rPr lang="en-US" b="1"/>
                        <a:t>PasswordAuthentication no</a:t>
                      </a:r>
                      <a:endParaRPr lang="en-US"/>
                    </a:p>
                  </a:txBody>
                  <a:tcPr anchor="ctr">
                    <a:lnL>
                      <a:noFill/>
                    </a:lnL>
                    <a:lnR>
                      <a:noFill/>
                    </a:lnR>
                    <a:lnT>
                      <a:noFill/>
                    </a:lnT>
                    <a:lnB>
                      <a:noFill/>
                    </a:lnB>
                    <a:noFill/>
                  </a:tcPr>
                </a:tc>
                <a:tc>
                  <a:txBody>
                    <a:bodyPr/>
                    <a:lstStyle/>
                    <a:p>
                      <a:r>
                        <a:rPr lang="ko-KR" altLang="en-US" dirty="0"/>
                        <a:t>패스워드 로그인 비활성화 → 무차별 대입 공격</a:t>
                      </a:r>
                      <a:r>
                        <a:rPr lang="en-US" altLang="ko-KR" dirty="0"/>
                        <a:t>(Brute-force) </a:t>
                      </a:r>
                      <a:r>
                        <a:rPr lang="ko-KR" altLang="en-US" dirty="0"/>
                        <a:t>방지</a:t>
                      </a:r>
                    </a:p>
                  </a:txBody>
                  <a:tcPr anchor="ctr">
                    <a:lnL>
                      <a:noFill/>
                    </a:lnL>
                    <a:lnR>
                      <a:noFill/>
                    </a:lnR>
                    <a:lnT>
                      <a:noFill/>
                    </a:lnT>
                    <a:lnB>
                      <a:noFill/>
                    </a:lnB>
                    <a:noFill/>
                  </a:tcPr>
                </a:tc>
                <a:extLst>
                  <a:ext uri="{0D108BD9-81ED-4DB2-BD59-A6C34878D82A}">
                    <a16:rowId xmlns:a16="http://schemas.microsoft.com/office/drawing/2014/main" val="600748082"/>
                  </a:ext>
                </a:extLst>
              </a:tr>
              <a:tr h="0">
                <a:tc>
                  <a:txBody>
                    <a:bodyPr/>
                    <a:lstStyle/>
                    <a:p>
                      <a:r>
                        <a:rPr lang="en-US" b="1"/>
                        <a:t>Protocol 2</a:t>
                      </a:r>
                      <a:endParaRPr lang="en-US"/>
                    </a:p>
                  </a:txBody>
                  <a:tcPr anchor="ctr">
                    <a:lnL>
                      <a:noFill/>
                    </a:lnL>
                    <a:lnR>
                      <a:noFill/>
                    </a:lnR>
                    <a:lnT>
                      <a:noFill/>
                    </a:lnT>
                    <a:lnB>
                      <a:noFill/>
                    </a:lnB>
                    <a:noFill/>
                  </a:tcPr>
                </a:tc>
                <a:tc>
                  <a:txBody>
                    <a:bodyPr/>
                    <a:lstStyle/>
                    <a:p>
                      <a:r>
                        <a:rPr lang="ko-KR" altLang="en-US"/>
                        <a:t>안전한 </a:t>
                      </a:r>
                      <a:r>
                        <a:rPr lang="en-US" altLang="ko-KR"/>
                        <a:t>SSH </a:t>
                      </a:r>
                      <a:r>
                        <a:rPr lang="ko-KR" altLang="en-US"/>
                        <a:t>프로토콜 사용 </a:t>
                      </a:r>
                      <a:r>
                        <a:rPr lang="en-US" altLang="ko-KR"/>
                        <a:t>(1</a:t>
                      </a:r>
                      <a:r>
                        <a:rPr lang="ko-KR" altLang="en-US"/>
                        <a:t>은 취약점 많음</a:t>
                      </a:r>
                      <a:r>
                        <a:rPr lang="en-US" altLang="ko-KR"/>
                        <a:t>)</a:t>
                      </a:r>
                    </a:p>
                  </a:txBody>
                  <a:tcPr anchor="ctr">
                    <a:lnL>
                      <a:noFill/>
                    </a:lnL>
                    <a:lnR>
                      <a:noFill/>
                    </a:lnR>
                    <a:lnT>
                      <a:noFill/>
                    </a:lnT>
                    <a:lnB>
                      <a:noFill/>
                    </a:lnB>
                    <a:noFill/>
                  </a:tcPr>
                </a:tc>
                <a:extLst>
                  <a:ext uri="{0D108BD9-81ED-4DB2-BD59-A6C34878D82A}">
                    <a16:rowId xmlns:a16="http://schemas.microsoft.com/office/drawing/2014/main" val="339898961"/>
                  </a:ext>
                </a:extLst>
              </a:tr>
              <a:tr h="0">
                <a:tc>
                  <a:txBody>
                    <a:bodyPr/>
                    <a:lstStyle/>
                    <a:p>
                      <a:r>
                        <a:rPr lang="en-US" b="1"/>
                        <a:t>MaxAuthTries 3</a:t>
                      </a:r>
                      <a:endParaRPr lang="en-US"/>
                    </a:p>
                  </a:txBody>
                  <a:tcPr anchor="ctr">
                    <a:lnL>
                      <a:noFill/>
                    </a:lnL>
                    <a:lnR>
                      <a:noFill/>
                    </a:lnR>
                    <a:lnT>
                      <a:noFill/>
                    </a:lnT>
                    <a:lnB>
                      <a:noFill/>
                    </a:lnB>
                    <a:noFill/>
                  </a:tcPr>
                </a:tc>
                <a:tc>
                  <a:txBody>
                    <a:bodyPr/>
                    <a:lstStyle/>
                    <a:p>
                      <a:r>
                        <a:rPr lang="ko-KR" altLang="en-US" dirty="0"/>
                        <a:t>로그인 실패 횟수 제한 → 무한 시도 방지</a:t>
                      </a:r>
                    </a:p>
                  </a:txBody>
                  <a:tcPr anchor="ctr">
                    <a:lnL>
                      <a:noFill/>
                    </a:lnL>
                    <a:lnR>
                      <a:noFill/>
                    </a:lnR>
                    <a:lnT>
                      <a:noFill/>
                    </a:lnT>
                    <a:lnB>
                      <a:noFill/>
                    </a:lnB>
                    <a:noFill/>
                  </a:tcPr>
                </a:tc>
                <a:extLst>
                  <a:ext uri="{0D108BD9-81ED-4DB2-BD59-A6C34878D82A}">
                    <a16:rowId xmlns:a16="http://schemas.microsoft.com/office/drawing/2014/main" val="2777181722"/>
                  </a:ext>
                </a:extLst>
              </a:tr>
            </a:tbl>
          </a:graphicData>
        </a:graphic>
      </p:graphicFrame>
      <p:sp>
        <p:nvSpPr>
          <p:cNvPr id="21" name="TextBox 7">
            <a:extLst>
              <a:ext uri="{FF2B5EF4-FFF2-40B4-BE49-F238E27FC236}">
                <a16:creationId xmlns:a16="http://schemas.microsoft.com/office/drawing/2014/main" id="{DA5D3A14-A375-9F99-92AC-EFFCA25BFF08}"/>
              </a:ext>
            </a:extLst>
          </p:cNvPr>
          <p:cNvSpPr txBox="1"/>
          <p:nvPr/>
        </p:nvSpPr>
        <p:spPr>
          <a:xfrm>
            <a:off x="1256868" y="6014632"/>
            <a:ext cx="7250222" cy="276999"/>
          </a:xfrm>
          <a:prstGeom prst="rect">
            <a:avLst/>
          </a:prstGeom>
        </p:spPr>
        <p:txBody>
          <a:bodyPr wrap="square" lIns="0" tIns="0" rIns="0" bIns="0" rtlCol="0" anchor="t">
            <a:spAutoFit/>
          </a:bodyPr>
          <a:lstStyle/>
          <a:p>
            <a:r>
              <a:rPr lang="ko-KR" altLang="en-US" dirty="0"/>
              <a:t>최적화 시 긍정적 효과</a:t>
            </a:r>
            <a:endParaRPr lang="en-US" altLang="ko-KR" dirty="0"/>
          </a:p>
        </p:txBody>
      </p:sp>
    </p:spTree>
    <p:extLst>
      <p:ext uri="{BB962C8B-B14F-4D97-AF65-F5344CB8AC3E}">
        <p14:creationId xmlns:p14="http://schemas.microsoft.com/office/powerpoint/2010/main" val="2349146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E09E3-021A-DB77-0296-4E3ECED820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CB34BA-324B-EFC1-4FEB-5C45B181365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96A5BBB8-712A-4C12-D857-35EAB770D30C}"/>
              </a:ext>
            </a:extLst>
          </p:cNvPr>
          <p:cNvSpPr txBox="1"/>
          <p:nvPr/>
        </p:nvSpPr>
        <p:spPr>
          <a:xfrm>
            <a:off x="1028700" y="934868"/>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0D188A06-48CE-5CFB-AE21-2ADF5843094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보안 강화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harden_security</a:t>
            </a:r>
            <a:r>
              <a:rPr lang="en-US" altLang="ko-KR" sz="2000" b="1" dirty="0">
                <a:solidFill>
                  <a:srgbClr val="000000"/>
                </a:solidFill>
                <a:latin typeface="Source Han Sans KR Bold"/>
                <a:ea typeface="Source Han Sans KR Bold"/>
                <a:cs typeface="Source Han Sans KR Bold"/>
                <a:sym typeface="Source Han Sans KR Bold"/>
              </a:rPr>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0D623D9-9ACD-7A8D-D3CD-02E39A116748}"/>
              </a:ext>
            </a:extLst>
          </p:cNvPr>
          <p:cNvSpPr txBox="1"/>
          <p:nvPr/>
        </p:nvSpPr>
        <p:spPr>
          <a:xfrm>
            <a:off x="1028700" y="2387372"/>
            <a:ext cx="10248900" cy="2492990"/>
          </a:xfrm>
          <a:prstGeom prst="rect">
            <a:avLst/>
          </a:prstGeom>
        </p:spPr>
        <p:txBody>
          <a:bodyPr wrap="square" lIns="0" tIns="0" rIns="0" bIns="0" rtlCol="0" anchor="t">
            <a:spAutoFit/>
          </a:bodyPr>
          <a:lstStyle/>
          <a:p>
            <a:r>
              <a:rPr lang="en-US" altLang="ko-KR" b="1" dirty="0"/>
              <a:t>OpenSSH </a:t>
            </a:r>
            <a:r>
              <a:rPr lang="ko-KR" altLang="en-US" b="1" dirty="0"/>
              <a:t>서버 설치가 필요한 이유</a:t>
            </a:r>
            <a:endParaRPr lang="en-US" altLang="ko-KR" b="1" dirty="0"/>
          </a:p>
          <a:p>
            <a:endParaRPr lang="en-US" altLang="ko-KR" b="1" dirty="0"/>
          </a:p>
          <a:p>
            <a:pPr marL="342900" indent="-342900">
              <a:buFont typeface="+mj-lt"/>
              <a:buAutoNum type="arabicPeriod"/>
            </a:pPr>
            <a:r>
              <a:rPr lang="ko-KR" altLang="en-US" dirty="0"/>
              <a:t>리눅스 서버 관리</a:t>
            </a:r>
            <a:r>
              <a:rPr lang="en-US" altLang="ko-KR" dirty="0"/>
              <a:t>:</a:t>
            </a:r>
            <a:r>
              <a:rPr lang="ko-KR" altLang="en-US" dirty="0"/>
              <a:t>	클라우드 서버</a:t>
            </a:r>
            <a:r>
              <a:rPr lang="en-US" altLang="ko-KR" dirty="0"/>
              <a:t>(VM, VPS, AWS, GCP </a:t>
            </a:r>
            <a:r>
              <a:rPr lang="ko-KR" altLang="en-US" dirty="0"/>
              <a:t>등</a:t>
            </a:r>
            <a:r>
              <a:rPr lang="en-US" altLang="ko-KR" dirty="0"/>
              <a:t>)</a:t>
            </a:r>
            <a:r>
              <a:rPr lang="ko-KR" altLang="en-US" dirty="0"/>
              <a:t>에 </a:t>
            </a:r>
            <a:r>
              <a:rPr lang="en-US" altLang="ko-KR" dirty="0"/>
              <a:t>SSH</a:t>
            </a:r>
            <a:r>
              <a:rPr lang="ko-KR" altLang="en-US" dirty="0"/>
              <a:t>로 접속해 관리해야 할 때</a:t>
            </a:r>
            <a:endParaRPr lang="en-US" altLang="ko-KR" dirty="0"/>
          </a:p>
          <a:p>
            <a:pPr marL="342900" indent="-342900">
              <a:buFont typeface="+mj-lt"/>
              <a:buAutoNum type="arabicPeriod"/>
            </a:pPr>
            <a:r>
              <a:rPr lang="ko-KR" altLang="en-US" dirty="0"/>
              <a:t>원격 개발 환경 구축</a:t>
            </a:r>
            <a:r>
              <a:rPr lang="en-US" altLang="ko-KR" dirty="0"/>
              <a:t>: VS Code, </a:t>
            </a:r>
            <a:r>
              <a:rPr lang="en-US" altLang="ko-KR" dirty="0" err="1"/>
              <a:t>Jupyter</a:t>
            </a:r>
            <a:r>
              <a:rPr lang="en-US" altLang="ko-KR" dirty="0"/>
              <a:t>, PyCharm </a:t>
            </a:r>
            <a:r>
              <a:rPr lang="ko-KR" altLang="en-US" dirty="0"/>
              <a:t>등에서 </a:t>
            </a:r>
            <a:r>
              <a:rPr lang="en-US" altLang="ko-KR" dirty="0"/>
              <a:t>SSH</a:t>
            </a:r>
            <a:r>
              <a:rPr lang="ko-KR" altLang="en-US" dirty="0"/>
              <a:t>를 통해 원격 서버 개발할 때</a:t>
            </a:r>
            <a:endParaRPr lang="en-US" altLang="ko-KR" dirty="0"/>
          </a:p>
          <a:p>
            <a:pPr marL="342900" indent="-342900">
              <a:buFont typeface="+mj-lt"/>
              <a:buAutoNum type="arabicPeriod"/>
            </a:pPr>
            <a:r>
              <a:rPr lang="ko-KR" altLang="en-US" dirty="0" err="1"/>
              <a:t>홈서버</a:t>
            </a:r>
            <a:r>
              <a:rPr lang="ko-KR" altLang="en-US" dirty="0"/>
              <a:t> </a:t>
            </a:r>
            <a:r>
              <a:rPr lang="en-US" altLang="ko-KR" dirty="0"/>
              <a:t>/ NAS </a:t>
            </a:r>
            <a:r>
              <a:rPr lang="ko-KR" altLang="en-US" dirty="0"/>
              <a:t>운영	개인 </a:t>
            </a:r>
            <a:r>
              <a:rPr lang="en-US" altLang="ko-KR" dirty="0"/>
              <a:t>NAS, </a:t>
            </a:r>
            <a:r>
              <a:rPr lang="ko-KR" altLang="en-US" dirty="0"/>
              <a:t>홈 서버에서 외부에서 접속하려고</a:t>
            </a:r>
            <a:endParaRPr lang="en-US" altLang="ko-KR" dirty="0"/>
          </a:p>
          <a:p>
            <a:pPr marL="342900" indent="-342900">
              <a:buFont typeface="+mj-lt"/>
              <a:buAutoNum type="arabicPeriod"/>
            </a:pPr>
            <a:r>
              <a:rPr lang="ko-KR" altLang="en-US" dirty="0"/>
              <a:t>다중 사용자 시스템</a:t>
            </a:r>
            <a:r>
              <a:rPr lang="en-US" altLang="ko-KR" dirty="0"/>
              <a:t>: </a:t>
            </a:r>
            <a:r>
              <a:rPr lang="ko-KR" altLang="en-US" dirty="0"/>
              <a:t>여러 사용자가 동일한 시스템에 원격 접속 필요 시</a:t>
            </a:r>
            <a:endParaRPr lang="en-US" altLang="ko-KR" dirty="0"/>
          </a:p>
          <a:p>
            <a:pPr marL="342900" indent="-342900">
              <a:buFont typeface="+mj-lt"/>
              <a:buAutoNum type="arabicPeriod"/>
            </a:pPr>
            <a:r>
              <a:rPr lang="ko-KR" altLang="en-US" dirty="0"/>
              <a:t>교육 </a:t>
            </a:r>
            <a:r>
              <a:rPr lang="en-US" altLang="ko-KR" dirty="0"/>
              <a:t>/ </a:t>
            </a:r>
            <a:r>
              <a:rPr lang="ko-KR" altLang="en-US" dirty="0"/>
              <a:t>실습 서버	리눅스 서버 실습을 위한 </a:t>
            </a:r>
            <a:r>
              <a:rPr lang="en-US" altLang="ko-KR" dirty="0"/>
              <a:t>SSH </a:t>
            </a:r>
            <a:r>
              <a:rPr lang="ko-KR" altLang="en-US" dirty="0"/>
              <a:t>기반 접속 지원</a:t>
            </a:r>
            <a:endParaRPr lang="en-US" altLang="ko-KR" dirty="0"/>
          </a:p>
          <a:p>
            <a:pPr marL="342900" indent="-342900">
              <a:buFont typeface="+mj-lt"/>
              <a:buAutoNum type="arabicPeriod"/>
            </a:pPr>
            <a:r>
              <a:rPr lang="ko-KR" altLang="en-US" dirty="0"/>
              <a:t>자동화 스크립트 </a:t>
            </a:r>
            <a:r>
              <a:rPr lang="en-US" altLang="ko-KR" dirty="0"/>
              <a:t>/ CI-CD </a:t>
            </a:r>
            <a:r>
              <a:rPr lang="ko-KR" altLang="en-US" dirty="0"/>
              <a:t>연동</a:t>
            </a:r>
            <a:r>
              <a:rPr lang="en-US" altLang="ko-KR" dirty="0"/>
              <a:t>: </a:t>
            </a:r>
            <a:r>
              <a:rPr lang="ko-KR" altLang="en-US" dirty="0"/>
              <a:t>외부 서버에서 파일을 전송하거나 명령어를 원격으로 실행해야 할 때</a:t>
            </a:r>
            <a:endParaRPr lang="en-US" altLang="ko-KR" dirty="0"/>
          </a:p>
          <a:p>
            <a:pPr marL="342900" indent="-342900">
              <a:buFont typeface="+mj-lt"/>
              <a:buAutoNum type="arabicPeriod"/>
            </a:pPr>
            <a:r>
              <a:rPr lang="ko-KR" altLang="en-US" dirty="0"/>
              <a:t>보안 정책 적용 시스템</a:t>
            </a:r>
            <a:r>
              <a:rPr lang="en-US" altLang="ko-KR" dirty="0"/>
              <a:t>: SSH </a:t>
            </a:r>
            <a:r>
              <a:rPr lang="ko-KR" altLang="en-US" dirty="0"/>
              <a:t>접근 제어</a:t>
            </a:r>
            <a:r>
              <a:rPr lang="en-US" altLang="ko-KR" dirty="0"/>
              <a:t>, </a:t>
            </a:r>
            <a:r>
              <a:rPr lang="ko-KR" altLang="en-US" dirty="0"/>
              <a:t>로그 감시</a:t>
            </a:r>
            <a:r>
              <a:rPr lang="en-US" altLang="ko-KR" dirty="0"/>
              <a:t>, 2</a:t>
            </a:r>
            <a:r>
              <a:rPr lang="ko-KR" altLang="en-US" dirty="0"/>
              <a:t>단계 인증 등 고급 보안 설정 테스트 시</a:t>
            </a:r>
            <a:endParaRPr lang="en-US" altLang="ko-KR" dirty="0"/>
          </a:p>
        </p:txBody>
      </p:sp>
      <p:sp>
        <p:nvSpPr>
          <p:cNvPr id="8" name="TextBox 8">
            <a:extLst>
              <a:ext uri="{FF2B5EF4-FFF2-40B4-BE49-F238E27FC236}">
                <a16:creationId xmlns:a16="http://schemas.microsoft.com/office/drawing/2014/main" id="{7D8D7A84-43E6-1E4C-736C-D29D9631418E}"/>
              </a:ext>
            </a:extLst>
          </p:cNvPr>
          <p:cNvSpPr txBox="1"/>
          <p:nvPr/>
        </p:nvSpPr>
        <p:spPr>
          <a:xfrm>
            <a:off x="1028700" y="5270524"/>
            <a:ext cx="6463481" cy="2492990"/>
          </a:xfrm>
          <a:prstGeom prst="rect">
            <a:avLst/>
          </a:prstGeom>
        </p:spPr>
        <p:txBody>
          <a:bodyPr wrap="square" lIns="0" tIns="0" rIns="0" bIns="0" rtlCol="0" anchor="t">
            <a:spAutoFit/>
          </a:bodyPr>
          <a:lstStyle/>
          <a:p>
            <a:pPr>
              <a:buNone/>
            </a:pPr>
            <a:r>
              <a:rPr lang="ko-KR" altLang="en-US" dirty="0"/>
              <a:t>설치 명령 </a:t>
            </a:r>
            <a:r>
              <a:rPr lang="en-US" altLang="ko-KR" dirty="0"/>
              <a:t>: </a:t>
            </a:r>
          </a:p>
          <a:p>
            <a:pPr>
              <a:buNone/>
            </a:pPr>
            <a:r>
              <a:rPr lang="en-US" altLang="ko-KR" dirty="0" err="1"/>
              <a:t>sudo</a:t>
            </a:r>
            <a:r>
              <a:rPr lang="en-US" altLang="ko-KR" dirty="0"/>
              <a:t> apt install </a:t>
            </a:r>
            <a:r>
              <a:rPr lang="en-US" altLang="ko-KR" dirty="0" err="1"/>
              <a:t>openssh</a:t>
            </a:r>
            <a:r>
              <a:rPr lang="en-US" altLang="ko-KR" dirty="0"/>
              <a:t>-server</a:t>
            </a:r>
          </a:p>
          <a:p>
            <a:pPr>
              <a:buNone/>
            </a:pPr>
            <a:r>
              <a:rPr lang="en-US" altLang="ko-KR" dirty="0" err="1"/>
              <a:t>sudo</a:t>
            </a:r>
            <a:r>
              <a:rPr lang="en-US" altLang="ko-KR" dirty="0"/>
              <a:t> </a:t>
            </a:r>
            <a:r>
              <a:rPr lang="en-US" altLang="ko-KR" dirty="0" err="1"/>
              <a:t>systemctl</a:t>
            </a:r>
            <a:r>
              <a:rPr lang="en-US" altLang="ko-KR" dirty="0"/>
              <a:t> enable ssh</a:t>
            </a:r>
          </a:p>
          <a:p>
            <a:pPr>
              <a:buNone/>
            </a:pPr>
            <a:r>
              <a:rPr lang="en-US" altLang="ko-KR" dirty="0" err="1"/>
              <a:t>sudo</a:t>
            </a:r>
            <a:r>
              <a:rPr lang="en-US" altLang="ko-KR" dirty="0"/>
              <a:t> </a:t>
            </a:r>
            <a:r>
              <a:rPr lang="en-US" altLang="ko-KR" dirty="0" err="1"/>
              <a:t>systemctl</a:t>
            </a:r>
            <a:r>
              <a:rPr lang="en-US" altLang="ko-KR" dirty="0"/>
              <a:t> start ssh</a:t>
            </a:r>
          </a:p>
          <a:p>
            <a:pPr>
              <a:buNone/>
            </a:pPr>
            <a:endParaRPr lang="en-US" altLang="ko-KR" dirty="0"/>
          </a:p>
          <a:p>
            <a:pPr>
              <a:buNone/>
            </a:pPr>
            <a:r>
              <a:rPr lang="ko-KR" altLang="en-US" dirty="0"/>
              <a:t>설치 후 확인</a:t>
            </a:r>
            <a:endParaRPr lang="en-US" altLang="ko-KR" dirty="0"/>
          </a:p>
          <a:p>
            <a:pPr>
              <a:buNone/>
            </a:pPr>
            <a:r>
              <a:rPr lang="en-US" altLang="ko-KR" dirty="0" err="1"/>
              <a:t>sudo</a:t>
            </a:r>
            <a:r>
              <a:rPr lang="en-US" altLang="ko-KR" dirty="0"/>
              <a:t> </a:t>
            </a:r>
            <a:r>
              <a:rPr lang="en-US" altLang="ko-KR" dirty="0" err="1"/>
              <a:t>systemctl</a:t>
            </a:r>
            <a:r>
              <a:rPr lang="en-US" altLang="ko-KR" dirty="0"/>
              <a:t> status ssh</a:t>
            </a:r>
          </a:p>
          <a:p>
            <a:pPr>
              <a:buNone/>
            </a:pPr>
            <a:r>
              <a:rPr lang="en-US" altLang="ko-KR" dirty="0"/>
              <a:t>ss -</a:t>
            </a:r>
            <a:r>
              <a:rPr lang="en-US" altLang="ko-KR" dirty="0" err="1"/>
              <a:t>tln</a:t>
            </a:r>
            <a:r>
              <a:rPr lang="en-US" altLang="ko-KR" dirty="0"/>
              <a:t> | grep :22   # </a:t>
            </a:r>
            <a:r>
              <a:rPr lang="ko-KR" altLang="en-US" dirty="0"/>
              <a:t>포트 </a:t>
            </a:r>
            <a:r>
              <a:rPr lang="ko-KR" altLang="en-US" dirty="0" err="1"/>
              <a:t>열려있는지</a:t>
            </a:r>
            <a:r>
              <a:rPr lang="ko-KR" altLang="en-US" dirty="0"/>
              <a:t> 확인</a:t>
            </a:r>
          </a:p>
          <a:p>
            <a:pPr>
              <a:buNone/>
            </a:pPr>
            <a:endParaRPr lang="ko-KR" altLang="en-US" dirty="0"/>
          </a:p>
        </p:txBody>
      </p:sp>
      <p:sp>
        <p:nvSpPr>
          <p:cNvPr id="9" name="TextBox 8">
            <a:extLst>
              <a:ext uri="{FF2B5EF4-FFF2-40B4-BE49-F238E27FC236}">
                <a16:creationId xmlns:a16="http://schemas.microsoft.com/office/drawing/2014/main" id="{A199CAF0-9EFB-7A43-6BFA-A4DA3666CCCF}"/>
              </a:ext>
            </a:extLst>
          </p:cNvPr>
          <p:cNvSpPr txBox="1"/>
          <p:nvPr/>
        </p:nvSpPr>
        <p:spPr>
          <a:xfrm>
            <a:off x="1028700" y="7899628"/>
            <a:ext cx="9144000" cy="923330"/>
          </a:xfrm>
          <a:prstGeom prst="rect">
            <a:avLst/>
          </a:prstGeom>
          <a:noFill/>
        </p:spPr>
        <p:txBody>
          <a:bodyPr wrap="square">
            <a:spAutoFit/>
          </a:bodyPr>
          <a:lstStyle/>
          <a:p>
            <a:r>
              <a:rPr lang="en-US" altLang="ko-KR" dirty="0"/>
              <a:t>OpenSSH </a:t>
            </a:r>
            <a:r>
              <a:rPr lang="ko-KR" altLang="en-US" dirty="0"/>
              <a:t>서버는 </a:t>
            </a:r>
            <a:r>
              <a:rPr lang="ko-KR" altLang="en-US" b="1" dirty="0"/>
              <a:t>“이 시스템에 원격으로 접속할 이유가 있을 때”</a:t>
            </a:r>
            <a:r>
              <a:rPr lang="ko-KR" altLang="en-US" dirty="0"/>
              <a:t> 설치된다</a:t>
            </a:r>
            <a:r>
              <a:rPr lang="en-US" altLang="ko-KR" dirty="0"/>
              <a:t>.</a:t>
            </a:r>
            <a:br>
              <a:rPr lang="en-US" altLang="ko-KR" dirty="0"/>
            </a:br>
            <a:r>
              <a:rPr lang="ko-KR" altLang="en-US" dirty="0"/>
              <a:t>로컬 개발</a:t>
            </a:r>
            <a:r>
              <a:rPr lang="en-US" altLang="ko-KR" dirty="0"/>
              <a:t>/</a:t>
            </a:r>
            <a:r>
              <a:rPr lang="ko-KR" altLang="en-US" dirty="0"/>
              <a:t>일반 사용자 시스템에서는 </a:t>
            </a:r>
            <a:r>
              <a:rPr lang="ko-KR" altLang="en-US" b="1" dirty="0"/>
              <a:t>설치되지 않은 게 일반적</a:t>
            </a:r>
            <a:r>
              <a:rPr lang="ko-KR" altLang="en-US" dirty="0"/>
              <a:t>이고</a:t>
            </a:r>
            <a:r>
              <a:rPr lang="en-US" altLang="ko-KR" dirty="0"/>
              <a:t>,</a:t>
            </a:r>
            <a:br>
              <a:rPr lang="en-US" altLang="ko-KR" dirty="0"/>
            </a:br>
            <a:r>
              <a:rPr lang="ko-KR" altLang="en-US" dirty="0"/>
              <a:t>서버</a:t>
            </a:r>
            <a:r>
              <a:rPr lang="en-US" altLang="ko-KR" dirty="0"/>
              <a:t>/</a:t>
            </a:r>
            <a:r>
              <a:rPr lang="ko-KR" altLang="en-US" dirty="0"/>
              <a:t>원격 제어 목적의 시스템에선 </a:t>
            </a:r>
            <a:r>
              <a:rPr lang="ko-KR" altLang="en-US" b="1" dirty="0"/>
              <a:t>필수 컴포넌트</a:t>
            </a:r>
            <a:r>
              <a:rPr lang="ko-KR" altLang="en-US" dirty="0"/>
              <a:t>로 여겨진다</a:t>
            </a:r>
            <a:r>
              <a:rPr lang="en-US" altLang="ko-KR" dirty="0"/>
              <a:t>.</a:t>
            </a:r>
            <a:endParaRPr lang="ko-KR" altLang="en-US" dirty="0"/>
          </a:p>
        </p:txBody>
      </p:sp>
    </p:spTree>
    <p:extLst>
      <p:ext uri="{BB962C8B-B14F-4D97-AF65-F5344CB8AC3E}">
        <p14:creationId xmlns:p14="http://schemas.microsoft.com/office/powerpoint/2010/main" val="2546208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2E05-F20F-C309-EE39-C661A2F428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C80E20-675A-B0EC-B736-8B181B89CCD1}"/>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B323C96F-F230-5486-F87D-B4C8EFF44D32}"/>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확인</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11BF21AB-96D9-A208-C792-E6A9E23A6D03}"/>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보안 강화 </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b="1" dirty="0" err="1">
                <a:solidFill>
                  <a:srgbClr val="000000"/>
                </a:solidFill>
                <a:latin typeface="Source Han Sans KR Bold"/>
                <a:ea typeface="Source Han Sans KR Bold"/>
                <a:cs typeface="Source Han Sans KR Bold"/>
                <a:sym typeface="Source Han Sans KR Bold"/>
              </a:rPr>
              <a:t>harden_security</a:t>
            </a:r>
            <a:r>
              <a:rPr lang="en-US" altLang="ko-KR" sz="2000" b="1" dirty="0">
                <a:solidFill>
                  <a:srgbClr val="000000"/>
                </a:solidFill>
                <a:latin typeface="Source Han Sans KR Bold"/>
                <a:ea typeface="Source Han Sans KR Bold"/>
                <a:cs typeface="Source Han Sans KR Bold"/>
                <a:sym typeface="Source Han Sans KR Bold"/>
              </a:rPr>
              <a:t>)</a:t>
            </a:r>
          </a:p>
        </p:txBody>
      </p:sp>
      <p:sp>
        <p:nvSpPr>
          <p:cNvPr id="7" name="TextBox 7">
            <a:extLst>
              <a:ext uri="{FF2B5EF4-FFF2-40B4-BE49-F238E27FC236}">
                <a16:creationId xmlns:a16="http://schemas.microsoft.com/office/drawing/2014/main" id="{4A061FE1-F9E8-6E7E-DBA9-79A440BD84A3}"/>
              </a:ext>
            </a:extLst>
          </p:cNvPr>
          <p:cNvSpPr txBox="1"/>
          <p:nvPr/>
        </p:nvSpPr>
        <p:spPr>
          <a:xfrm>
            <a:off x="1004119" y="4276164"/>
            <a:ext cx="5268060" cy="1107996"/>
          </a:xfrm>
          <a:prstGeom prst="rect">
            <a:avLst/>
          </a:prstGeom>
        </p:spPr>
        <p:txBody>
          <a:bodyPr wrap="square" lIns="0" tIns="0" rIns="0" bIns="0" rtlCol="0" anchor="t">
            <a:spAutoFit/>
          </a:bodyPr>
          <a:lstStyle/>
          <a:p>
            <a:r>
              <a:rPr lang="ko-KR" altLang="en-US" dirty="0"/>
              <a:t>최적화 이전</a:t>
            </a:r>
            <a:endParaRPr lang="en-US" altLang="ko-KR" dirty="0"/>
          </a:p>
          <a:p>
            <a:r>
              <a:rPr lang="en-US" altLang="ko-KR" dirty="0"/>
              <a:t>UFW(Ubuntu Firewall)</a:t>
            </a:r>
            <a:r>
              <a:rPr lang="ko-KR" altLang="en-US" dirty="0"/>
              <a:t>가 </a:t>
            </a:r>
            <a:r>
              <a:rPr lang="ko-KR" altLang="en-US" b="1" dirty="0"/>
              <a:t>비활성화 상태</a:t>
            </a:r>
            <a:r>
              <a:rPr lang="ko-KR" altLang="en-US" dirty="0"/>
              <a:t>라는 뜻</a:t>
            </a:r>
            <a:endParaRPr lang="en-US" altLang="ko-KR" dirty="0"/>
          </a:p>
          <a:p>
            <a:r>
              <a:rPr lang="ko-KR" altLang="en-US" dirty="0"/>
              <a:t>즉</a:t>
            </a:r>
            <a:r>
              <a:rPr lang="en-US" altLang="ko-KR" dirty="0"/>
              <a:t>, </a:t>
            </a:r>
            <a:r>
              <a:rPr lang="ko-KR" altLang="en-US" dirty="0"/>
              <a:t>현재는 </a:t>
            </a:r>
            <a:r>
              <a:rPr lang="ko-KR" altLang="en-US" b="1" dirty="0"/>
              <a:t>어떤 방화벽 규칙도 적용되지 않고</a:t>
            </a:r>
            <a:r>
              <a:rPr lang="en-US" altLang="ko-KR" dirty="0"/>
              <a:t>, </a:t>
            </a:r>
            <a:r>
              <a:rPr lang="ko-KR" altLang="en-US" dirty="0"/>
              <a:t>모든 포트가 열려 있는 것과 </a:t>
            </a:r>
            <a:r>
              <a:rPr lang="ko-KR" altLang="en-US" dirty="0" err="1"/>
              <a:t>다르지않음</a:t>
            </a:r>
            <a:endParaRPr lang="en-US" altLang="ko-KR" dirty="0"/>
          </a:p>
        </p:txBody>
      </p:sp>
      <p:sp>
        <p:nvSpPr>
          <p:cNvPr id="8" name="TextBox 8">
            <a:extLst>
              <a:ext uri="{FF2B5EF4-FFF2-40B4-BE49-F238E27FC236}">
                <a16:creationId xmlns:a16="http://schemas.microsoft.com/office/drawing/2014/main" id="{C7573EBC-1647-CC22-883A-2E97DD096108}"/>
              </a:ext>
            </a:extLst>
          </p:cNvPr>
          <p:cNvSpPr txBox="1"/>
          <p:nvPr/>
        </p:nvSpPr>
        <p:spPr>
          <a:xfrm>
            <a:off x="1004119" y="2408995"/>
            <a:ext cx="6082481" cy="1107996"/>
          </a:xfrm>
          <a:prstGeom prst="rect">
            <a:avLst/>
          </a:prstGeom>
        </p:spPr>
        <p:txBody>
          <a:bodyPr wrap="square" lIns="0" tIns="0" rIns="0" bIns="0" rtlCol="0" anchor="t">
            <a:spAutoFit/>
          </a:bodyPr>
          <a:lstStyle/>
          <a:p>
            <a:pPr>
              <a:buNone/>
            </a:pPr>
            <a:r>
              <a:rPr lang="ko-KR" altLang="en-US" b="1" dirty="0"/>
              <a:t>방화벽 설정 </a:t>
            </a:r>
            <a:r>
              <a:rPr lang="en-US" altLang="ko-KR" b="1" dirty="0"/>
              <a:t>(UFW)</a:t>
            </a:r>
          </a:p>
          <a:p>
            <a:pPr>
              <a:buNone/>
            </a:pPr>
            <a:endParaRPr lang="en-US" altLang="ko-KR" dirty="0"/>
          </a:p>
          <a:p>
            <a:pPr>
              <a:buNone/>
            </a:pPr>
            <a:r>
              <a:rPr lang="en-US" altLang="ko-KR" dirty="0" err="1"/>
              <a:t>sudo</a:t>
            </a:r>
            <a:r>
              <a:rPr lang="en-US" altLang="ko-KR" dirty="0"/>
              <a:t> </a:t>
            </a:r>
            <a:r>
              <a:rPr lang="en-US" altLang="ko-KR" dirty="0" err="1"/>
              <a:t>ufw</a:t>
            </a:r>
            <a:r>
              <a:rPr lang="en-US" altLang="ko-KR" dirty="0"/>
              <a:t> status verbose</a:t>
            </a:r>
          </a:p>
          <a:p>
            <a:pPr>
              <a:buNone/>
            </a:pPr>
            <a:endParaRPr lang="ko-KR" altLang="en-US" dirty="0"/>
          </a:p>
        </p:txBody>
      </p:sp>
      <p:pic>
        <p:nvPicPr>
          <p:cNvPr id="4" name="그림 3">
            <a:extLst>
              <a:ext uri="{FF2B5EF4-FFF2-40B4-BE49-F238E27FC236}">
                <a16:creationId xmlns:a16="http://schemas.microsoft.com/office/drawing/2014/main" id="{097E8900-A7C4-4206-5E55-F23CE469BA6D}"/>
              </a:ext>
            </a:extLst>
          </p:cNvPr>
          <p:cNvPicPr>
            <a:picLocks noChangeAspect="1"/>
          </p:cNvPicPr>
          <p:nvPr/>
        </p:nvPicPr>
        <p:blipFill>
          <a:blip r:embed="rId4"/>
          <a:stretch>
            <a:fillRect/>
          </a:stretch>
        </p:blipFill>
        <p:spPr>
          <a:xfrm>
            <a:off x="1004119" y="5384160"/>
            <a:ext cx="5268060" cy="523948"/>
          </a:xfrm>
          <a:prstGeom prst="rect">
            <a:avLst/>
          </a:prstGeom>
        </p:spPr>
      </p:pic>
      <p:sp>
        <p:nvSpPr>
          <p:cNvPr id="12" name="TextBox 7">
            <a:extLst>
              <a:ext uri="{FF2B5EF4-FFF2-40B4-BE49-F238E27FC236}">
                <a16:creationId xmlns:a16="http://schemas.microsoft.com/office/drawing/2014/main" id="{E4A8063C-B07C-8B99-4961-F3E1019A84C1}"/>
              </a:ext>
            </a:extLst>
          </p:cNvPr>
          <p:cNvSpPr txBox="1"/>
          <p:nvPr/>
        </p:nvSpPr>
        <p:spPr>
          <a:xfrm>
            <a:off x="995234" y="6061632"/>
            <a:ext cx="5268060" cy="276999"/>
          </a:xfrm>
          <a:prstGeom prst="rect">
            <a:avLst/>
          </a:prstGeom>
        </p:spPr>
        <p:txBody>
          <a:bodyPr wrap="square" lIns="0" tIns="0" rIns="0" bIns="0" rtlCol="0" anchor="t">
            <a:spAutoFit/>
          </a:bodyPr>
          <a:lstStyle/>
          <a:p>
            <a:r>
              <a:rPr lang="ko-KR" altLang="en-US" dirty="0"/>
              <a:t>최적화 후</a:t>
            </a:r>
            <a:endParaRPr lang="en-US" altLang="ko-KR" dirty="0"/>
          </a:p>
        </p:txBody>
      </p:sp>
      <p:pic>
        <p:nvPicPr>
          <p:cNvPr id="14" name="그림 13">
            <a:extLst>
              <a:ext uri="{FF2B5EF4-FFF2-40B4-BE49-F238E27FC236}">
                <a16:creationId xmlns:a16="http://schemas.microsoft.com/office/drawing/2014/main" id="{6C02E460-3567-CDE1-387E-9B14B8F3D1FF}"/>
              </a:ext>
            </a:extLst>
          </p:cNvPr>
          <p:cNvPicPr>
            <a:picLocks noChangeAspect="1"/>
          </p:cNvPicPr>
          <p:nvPr/>
        </p:nvPicPr>
        <p:blipFill>
          <a:blip r:embed="rId5"/>
          <a:stretch>
            <a:fillRect/>
          </a:stretch>
        </p:blipFill>
        <p:spPr>
          <a:xfrm>
            <a:off x="960821" y="6492156"/>
            <a:ext cx="6982799" cy="2524477"/>
          </a:xfrm>
          <a:prstGeom prst="rect">
            <a:avLst/>
          </a:prstGeom>
        </p:spPr>
      </p:pic>
      <p:graphicFrame>
        <p:nvGraphicFramePr>
          <p:cNvPr id="15" name="표 14">
            <a:extLst>
              <a:ext uri="{FF2B5EF4-FFF2-40B4-BE49-F238E27FC236}">
                <a16:creationId xmlns:a16="http://schemas.microsoft.com/office/drawing/2014/main" id="{7B992CD6-796A-A2D9-57EF-BC45D1E06346}"/>
              </a:ext>
            </a:extLst>
          </p:cNvPr>
          <p:cNvGraphicFramePr>
            <a:graphicFrameLocks noGrp="1"/>
          </p:cNvGraphicFramePr>
          <p:nvPr>
            <p:extLst>
              <p:ext uri="{D42A27DB-BD31-4B8C-83A1-F6EECF244321}">
                <p14:modId xmlns:p14="http://schemas.microsoft.com/office/powerpoint/2010/main" val="3315457149"/>
              </p:ext>
            </p:extLst>
          </p:nvPr>
        </p:nvGraphicFramePr>
        <p:xfrm>
          <a:off x="8610600" y="1204828"/>
          <a:ext cx="8229600" cy="3383280"/>
        </p:xfrm>
        <a:graphic>
          <a:graphicData uri="http://schemas.openxmlformats.org/drawingml/2006/table">
            <a:tbl>
              <a:tblPr/>
              <a:tblGrid>
                <a:gridCol w="4114800">
                  <a:extLst>
                    <a:ext uri="{9D8B030D-6E8A-4147-A177-3AD203B41FA5}">
                      <a16:colId xmlns:a16="http://schemas.microsoft.com/office/drawing/2014/main" val="2061527655"/>
                    </a:ext>
                  </a:extLst>
                </a:gridCol>
                <a:gridCol w="4114800">
                  <a:extLst>
                    <a:ext uri="{9D8B030D-6E8A-4147-A177-3AD203B41FA5}">
                      <a16:colId xmlns:a16="http://schemas.microsoft.com/office/drawing/2014/main" val="1823385670"/>
                    </a:ext>
                  </a:extLst>
                </a:gridCol>
              </a:tblGrid>
              <a:tr h="0">
                <a:tc>
                  <a:txBody>
                    <a:bodyPr/>
                    <a:lstStyle/>
                    <a:p>
                      <a:r>
                        <a:rPr lang="ko-KR" altLang="en-US" dirty="0"/>
                        <a:t>항목</a:t>
                      </a:r>
                    </a:p>
                  </a:txBody>
                  <a:tcPr anchor="ctr">
                    <a:lnL>
                      <a:noFill/>
                    </a:lnL>
                    <a:lnR>
                      <a:noFill/>
                    </a:lnR>
                    <a:lnT>
                      <a:noFill/>
                    </a:lnT>
                    <a:lnB>
                      <a:noFill/>
                    </a:lnB>
                    <a:noFill/>
                  </a:tcPr>
                </a:tc>
                <a:tc>
                  <a:txBody>
                    <a:bodyPr/>
                    <a:lstStyle/>
                    <a:p>
                      <a:r>
                        <a:rPr lang="ko-KR" altLang="en-US"/>
                        <a:t>설명</a:t>
                      </a:r>
                    </a:p>
                  </a:txBody>
                  <a:tcPr anchor="ctr">
                    <a:lnL>
                      <a:noFill/>
                    </a:lnL>
                    <a:lnR>
                      <a:noFill/>
                    </a:lnR>
                    <a:lnT>
                      <a:noFill/>
                    </a:lnT>
                    <a:lnB>
                      <a:noFill/>
                    </a:lnB>
                    <a:noFill/>
                  </a:tcPr>
                </a:tc>
                <a:extLst>
                  <a:ext uri="{0D108BD9-81ED-4DB2-BD59-A6C34878D82A}">
                    <a16:rowId xmlns:a16="http://schemas.microsoft.com/office/drawing/2014/main" val="868790404"/>
                  </a:ext>
                </a:extLst>
              </a:tr>
              <a:tr h="0">
                <a:tc>
                  <a:txBody>
                    <a:bodyPr/>
                    <a:lstStyle/>
                    <a:p>
                      <a:r>
                        <a:rPr lang="en-US" b="1" dirty="0"/>
                        <a:t>Status: active</a:t>
                      </a:r>
                      <a:endParaRPr lang="en-US" dirty="0"/>
                    </a:p>
                  </a:txBody>
                  <a:tcPr anchor="ctr">
                    <a:lnL>
                      <a:noFill/>
                    </a:lnL>
                    <a:lnR>
                      <a:noFill/>
                    </a:lnR>
                    <a:lnT>
                      <a:noFill/>
                    </a:lnT>
                    <a:lnB>
                      <a:noFill/>
                    </a:lnB>
                    <a:noFill/>
                  </a:tcPr>
                </a:tc>
                <a:tc>
                  <a:txBody>
                    <a:bodyPr/>
                    <a:lstStyle/>
                    <a:p>
                      <a:r>
                        <a:rPr lang="ko-KR" altLang="en-US"/>
                        <a:t>✅ </a:t>
                      </a:r>
                      <a:r>
                        <a:rPr lang="en-US" altLang="ko-KR"/>
                        <a:t>UFW(</a:t>
                      </a:r>
                      <a:r>
                        <a:rPr lang="ko-KR" altLang="en-US"/>
                        <a:t>방화벽</a:t>
                      </a:r>
                      <a:r>
                        <a:rPr lang="en-US" altLang="ko-KR"/>
                        <a:t>)</a:t>
                      </a:r>
                      <a:r>
                        <a:rPr lang="ko-KR" altLang="en-US"/>
                        <a:t>가 </a:t>
                      </a:r>
                      <a:r>
                        <a:rPr lang="ko-KR" altLang="en-US" b="1"/>
                        <a:t>활성화</a:t>
                      </a:r>
                      <a:r>
                        <a:rPr lang="ko-KR" altLang="en-US"/>
                        <a:t>됨</a:t>
                      </a:r>
                    </a:p>
                  </a:txBody>
                  <a:tcPr anchor="ctr">
                    <a:lnL>
                      <a:noFill/>
                    </a:lnL>
                    <a:lnR>
                      <a:noFill/>
                    </a:lnR>
                    <a:lnT>
                      <a:noFill/>
                    </a:lnT>
                    <a:lnB>
                      <a:noFill/>
                    </a:lnB>
                    <a:noFill/>
                  </a:tcPr>
                </a:tc>
                <a:extLst>
                  <a:ext uri="{0D108BD9-81ED-4DB2-BD59-A6C34878D82A}">
                    <a16:rowId xmlns:a16="http://schemas.microsoft.com/office/drawing/2014/main" val="2543433796"/>
                  </a:ext>
                </a:extLst>
              </a:tr>
              <a:tr h="0">
                <a:tc>
                  <a:txBody>
                    <a:bodyPr/>
                    <a:lstStyle/>
                    <a:p>
                      <a:r>
                        <a:rPr lang="en-US" b="1" dirty="0"/>
                        <a:t>Logging: on (low)</a:t>
                      </a:r>
                      <a:endParaRPr lang="en-US" dirty="0"/>
                    </a:p>
                  </a:txBody>
                  <a:tcPr anchor="ctr">
                    <a:lnL>
                      <a:noFill/>
                    </a:lnL>
                    <a:lnR>
                      <a:noFill/>
                    </a:lnR>
                    <a:lnT>
                      <a:noFill/>
                    </a:lnT>
                    <a:lnB>
                      <a:noFill/>
                    </a:lnB>
                    <a:noFill/>
                  </a:tcPr>
                </a:tc>
                <a:tc>
                  <a:txBody>
                    <a:bodyPr/>
                    <a:lstStyle/>
                    <a:p>
                      <a:r>
                        <a:rPr lang="ko-KR" altLang="en-US"/>
                        <a:t>로그 기록이 </a:t>
                      </a:r>
                      <a:r>
                        <a:rPr lang="ko-KR" altLang="en-US" b="1"/>
                        <a:t>낮은 수준</a:t>
                      </a:r>
                      <a:r>
                        <a:rPr lang="en-US" altLang="ko-KR" b="1"/>
                        <a:t>(low)</a:t>
                      </a:r>
                      <a:r>
                        <a:rPr lang="ko-KR" altLang="en-US"/>
                        <a:t> 으로 활성화</a:t>
                      </a:r>
                    </a:p>
                  </a:txBody>
                  <a:tcPr anchor="ctr">
                    <a:lnL>
                      <a:noFill/>
                    </a:lnL>
                    <a:lnR>
                      <a:noFill/>
                    </a:lnR>
                    <a:lnT>
                      <a:noFill/>
                    </a:lnT>
                    <a:lnB>
                      <a:noFill/>
                    </a:lnB>
                    <a:noFill/>
                  </a:tcPr>
                </a:tc>
                <a:extLst>
                  <a:ext uri="{0D108BD9-81ED-4DB2-BD59-A6C34878D82A}">
                    <a16:rowId xmlns:a16="http://schemas.microsoft.com/office/drawing/2014/main" val="2418666575"/>
                  </a:ext>
                </a:extLst>
              </a:tr>
              <a:tr h="0">
                <a:tc>
                  <a:txBody>
                    <a:bodyPr/>
                    <a:lstStyle/>
                    <a:p>
                      <a:r>
                        <a:rPr lang="en-US" b="1"/>
                        <a:t>Default: deny (incoming)</a:t>
                      </a:r>
                      <a:endParaRPr lang="en-US"/>
                    </a:p>
                  </a:txBody>
                  <a:tcPr anchor="ctr">
                    <a:lnL>
                      <a:noFill/>
                    </a:lnL>
                    <a:lnR>
                      <a:noFill/>
                    </a:lnR>
                    <a:lnT>
                      <a:noFill/>
                    </a:lnT>
                    <a:lnB>
                      <a:noFill/>
                    </a:lnB>
                    <a:noFill/>
                  </a:tcPr>
                </a:tc>
                <a:tc>
                  <a:txBody>
                    <a:bodyPr/>
                    <a:lstStyle/>
                    <a:p>
                      <a:r>
                        <a:rPr lang="ko-KR" altLang="en-US"/>
                        <a:t>기본 설정으로 </a:t>
                      </a:r>
                      <a:r>
                        <a:rPr lang="ko-KR" altLang="en-US" b="1"/>
                        <a:t>수신 거부</a:t>
                      </a:r>
                      <a:r>
                        <a:rPr lang="en-US" altLang="ko-KR" b="1"/>
                        <a:t>(incoming deny)</a:t>
                      </a:r>
                      <a:endParaRPr lang="ko-KR" altLang="en-US"/>
                    </a:p>
                  </a:txBody>
                  <a:tcPr anchor="ctr">
                    <a:lnL>
                      <a:noFill/>
                    </a:lnL>
                    <a:lnR>
                      <a:noFill/>
                    </a:lnR>
                    <a:lnT>
                      <a:noFill/>
                    </a:lnT>
                    <a:lnB>
                      <a:noFill/>
                    </a:lnB>
                    <a:noFill/>
                  </a:tcPr>
                </a:tc>
                <a:extLst>
                  <a:ext uri="{0D108BD9-81ED-4DB2-BD59-A6C34878D82A}">
                    <a16:rowId xmlns:a16="http://schemas.microsoft.com/office/drawing/2014/main" val="436402558"/>
                  </a:ext>
                </a:extLst>
              </a:tr>
              <a:tr h="0">
                <a:tc>
                  <a:txBody>
                    <a:bodyPr/>
                    <a:lstStyle/>
                    <a:p>
                      <a:r>
                        <a:rPr lang="en-US" b="1" dirty="0"/>
                        <a:t>allow (outgoing)</a:t>
                      </a:r>
                      <a:endParaRPr lang="en-US" dirty="0"/>
                    </a:p>
                  </a:txBody>
                  <a:tcPr anchor="ctr">
                    <a:lnL>
                      <a:noFill/>
                    </a:lnL>
                    <a:lnR>
                      <a:noFill/>
                    </a:lnR>
                    <a:lnT>
                      <a:noFill/>
                    </a:lnT>
                    <a:lnB>
                      <a:noFill/>
                    </a:lnB>
                    <a:noFill/>
                  </a:tcPr>
                </a:tc>
                <a:tc>
                  <a:txBody>
                    <a:bodyPr/>
                    <a:lstStyle/>
                    <a:p>
                      <a:r>
                        <a:rPr lang="ko-KR" altLang="en-US"/>
                        <a:t>기본 설정으로 </a:t>
                      </a:r>
                      <a:r>
                        <a:rPr lang="ko-KR" altLang="en-US" b="1"/>
                        <a:t>발신 허용</a:t>
                      </a:r>
                      <a:r>
                        <a:rPr lang="en-US" altLang="ko-KR" b="1"/>
                        <a:t>(outgoing allow)</a:t>
                      </a:r>
                      <a:endParaRPr lang="ko-KR" altLang="en-US"/>
                    </a:p>
                  </a:txBody>
                  <a:tcPr anchor="ctr">
                    <a:lnL>
                      <a:noFill/>
                    </a:lnL>
                    <a:lnR>
                      <a:noFill/>
                    </a:lnR>
                    <a:lnT>
                      <a:noFill/>
                    </a:lnT>
                    <a:lnB>
                      <a:noFill/>
                    </a:lnB>
                    <a:noFill/>
                  </a:tcPr>
                </a:tc>
                <a:extLst>
                  <a:ext uri="{0D108BD9-81ED-4DB2-BD59-A6C34878D82A}">
                    <a16:rowId xmlns:a16="http://schemas.microsoft.com/office/drawing/2014/main" val="1538631025"/>
                  </a:ext>
                </a:extLst>
              </a:tr>
              <a:tr h="0">
                <a:tc>
                  <a:txBody>
                    <a:bodyPr/>
                    <a:lstStyle/>
                    <a:p>
                      <a:r>
                        <a:rPr lang="en-US" b="1" dirty="0"/>
                        <a:t>disabled (routed)</a:t>
                      </a:r>
                      <a:endParaRPr lang="en-US" dirty="0"/>
                    </a:p>
                  </a:txBody>
                  <a:tcPr anchor="ctr">
                    <a:lnL>
                      <a:noFill/>
                    </a:lnL>
                    <a:lnR>
                      <a:noFill/>
                    </a:lnR>
                    <a:lnT>
                      <a:noFill/>
                    </a:lnT>
                    <a:lnB>
                      <a:noFill/>
                    </a:lnB>
                    <a:noFill/>
                  </a:tcPr>
                </a:tc>
                <a:tc>
                  <a:txBody>
                    <a:bodyPr/>
                    <a:lstStyle/>
                    <a:p>
                      <a:r>
                        <a:rPr lang="ko-KR" altLang="en-US"/>
                        <a:t>라우팅된 트래픽은 현재 </a:t>
                      </a:r>
                      <a:r>
                        <a:rPr lang="ko-KR" altLang="en-US" b="1"/>
                        <a:t>방화벽에서 제어하지 않음</a:t>
                      </a:r>
                      <a:endParaRPr lang="ko-KR" altLang="en-US"/>
                    </a:p>
                  </a:txBody>
                  <a:tcPr anchor="ctr">
                    <a:lnL>
                      <a:noFill/>
                    </a:lnL>
                    <a:lnR>
                      <a:noFill/>
                    </a:lnR>
                    <a:lnT>
                      <a:noFill/>
                    </a:lnT>
                    <a:lnB>
                      <a:noFill/>
                    </a:lnB>
                    <a:noFill/>
                  </a:tcPr>
                </a:tc>
                <a:extLst>
                  <a:ext uri="{0D108BD9-81ED-4DB2-BD59-A6C34878D82A}">
                    <a16:rowId xmlns:a16="http://schemas.microsoft.com/office/drawing/2014/main" val="363522815"/>
                  </a:ext>
                </a:extLst>
              </a:tr>
              <a:tr h="0">
                <a:tc>
                  <a:txBody>
                    <a:bodyPr/>
                    <a:lstStyle/>
                    <a:p>
                      <a:r>
                        <a:rPr lang="en-US" b="1" dirty="0"/>
                        <a:t>New profiles: skip</a:t>
                      </a:r>
                      <a:endParaRPr lang="en-US" dirty="0"/>
                    </a:p>
                  </a:txBody>
                  <a:tcPr anchor="ctr">
                    <a:lnL>
                      <a:noFill/>
                    </a:lnL>
                    <a:lnR>
                      <a:noFill/>
                    </a:lnR>
                    <a:lnT>
                      <a:noFill/>
                    </a:lnT>
                    <a:lnB>
                      <a:noFill/>
                    </a:lnB>
                    <a:noFill/>
                  </a:tcPr>
                </a:tc>
                <a:tc>
                  <a:txBody>
                    <a:bodyPr/>
                    <a:lstStyle/>
                    <a:p>
                      <a:r>
                        <a:rPr lang="ko-KR" altLang="en-US" dirty="0"/>
                        <a:t>새 서비스 프로파일에 대해 기본 설정을 생략하도록 구성됨</a:t>
                      </a:r>
                    </a:p>
                  </a:txBody>
                  <a:tcPr anchor="ctr">
                    <a:lnL>
                      <a:noFill/>
                    </a:lnL>
                    <a:lnR>
                      <a:noFill/>
                    </a:lnR>
                    <a:lnT>
                      <a:noFill/>
                    </a:lnT>
                    <a:lnB>
                      <a:noFill/>
                    </a:lnB>
                    <a:noFill/>
                  </a:tcPr>
                </a:tc>
                <a:extLst>
                  <a:ext uri="{0D108BD9-81ED-4DB2-BD59-A6C34878D82A}">
                    <a16:rowId xmlns:a16="http://schemas.microsoft.com/office/drawing/2014/main" val="3720450361"/>
                  </a:ext>
                </a:extLst>
              </a:tr>
            </a:tbl>
          </a:graphicData>
        </a:graphic>
      </p:graphicFrame>
      <p:graphicFrame>
        <p:nvGraphicFramePr>
          <p:cNvPr id="16" name="표 15">
            <a:extLst>
              <a:ext uri="{FF2B5EF4-FFF2-40B4-BE49-F238E27FC236}">
                <a16:creationId xmlns:a16="http://schemas.microsoft.com/office/drawing/2014/main" id="{9EC117C3-4888-A6EB-EEB9-031C0DCF43B5}"/>
              </a:ext>
            </a:extLst>
          </p:cNvPr>
          <p:cNvGraphicFramePr>
            <a:graphicFrameLocks noGrp="1"/>
          </p:cNvGraphicFramePr>
          <p:nvPr>
            <p:extLst>
              <p:ext uri="{D42A27DB-BD31-4B8C-83A1-F6EECF244321}">
                <p14:modId xmlns:p14="http://schemas.microsoft.com/office/powerpoint/2010/main" val="3759631559"/>
              </p:ext>
            </p:extLst>
          </p:nvPr>
        </p:nvGraphicFramePr>
        <p:xfrm>
          <a:off x="8630265" y="4993708"/>
          <a:ext cx="8229600" cy="1828800"/>
        </p:xfrm>
        <a:graphic>
          <a:graphicData uri="http://schemas.openxmlformats.org/drawingml/2006/table">
            <a:tbl>
              <a:tblPr/>
              <a:tblGrid>
                <a:gridCol w="4114800">
                  <a:extLst>
                    <a:ext uri="{9D8B030D-6E8A-4147-A177-3AD203B41FA5}">
                      <a16:colId xmlns:a16="http://schemas.microsoft.com/office/drawing/2014/main" val="675709354"/>
                    </a:ext>
                  </a:extLst>
                </a:gridCol>
                <a:gridCol w="4114800">
                  <a:extLst>
                    <a:ext uri="{9D8B030D-6E8A-4147-A177-3AD203B41FA5}">
                      <a16:colId xmlns:a16="http://schemas.microsoft.com/office/drawing/2014/main" val="3465751844"/>
                    </a:ext>
                  </a:extLst>
                </a:gridCol>
              </a:tblGrid>
              <a:tr h="0">
                <a:tc>
                  <a:txBody>
                    <a:bodyPr/>
                    <a:lstStyle/>
                    <a:p>
                      <a:r>
                        <a:rPr lang="ko-KR" altLang="en-US"/>
                        <a:t>포트</a:t>
                      </a:r>
                    </a:p>
                  </a:txBody>
                  <a:tcPr anchor="ctr">
                    <a:lnL>
                      <a:noFill/>
                    </a:lnL>
                    <a:lnR>
                      <a:noFill/>
                    </a:lnR>
                    <a:lnT>
                      <a:noFill/>
                    </a:lnT>
                    <a:lnB>
                      <a:noFill/>
                    </a:lnB>
                    <a:noFill/>
                  </a:tcPr>
                </a:tc>
                <a:tc>
                  <a:txBody>
                    <a:bodyPr/>
                    <a:lstStyle/>
                    <a:p>
                      <a:r>
                        <a:rPr lang="ko-KR" altLang="en-US"/>
                        <a:t>설명</a:t>
                      </a:r>
                    </a:p>
                  </a:txBody>
                  <a:tcPr anchor="ctr">
                    <a:lnL>
                      <a:noFill/>
                    </a:lnL>
                    <a:lnR>
                      <a:noFill/>
                    </a:lnR>
                    <a:lnT>
                      <a:noFill/>
                    </a:lnT>
                    <a:lnB>
                      <a:noFill/>
                    </a:lnB>
                    <a:noFill/>
                  </a:tcPr>
                </a:tc>
                <a:extLst>
                  <a:ext uri="{0D108BD9-81ED-4DB2-BD59-A6C34878D82A}">
                    <a16:rowId xmlns:a16="http://schemas.microsoft.com/office/drawing/2014/main" val="2096926024"/>
                  </a:ext>
                </a:extLst>
              </a:tr>
              <a:tr h="0">
                <a:tc>
                  <a:txBody>
                    <a:bodyPr/>
                    <a:lstStyle/>
                    <a:p>
                      <a:r>
                        <a:rPr lang="en-US" altLang="ko-KR" dirty="0"/>
                        <a:t>22</a:t>
                      </a:r>
                    </a:p>
                  </a:txBody>
                  <a:tcPr anchor="ctr">
                    <a:lnL>
                      <a:noFill/>
                    </a:lnL>
                    <a:lnR>
                      <a:noFill/>
                    </a:lnR>
                    <a:lnT>
                      <a:noFill/>
                    </a:lnT>
                    <a:lnB>
                      <a:noFill/>
                    </a:lnB>
                    <a:noFill/>
                  </a:tcPr>
                </a:tc>
                <a:tc>
                  <a:txBody>
                    <a:bodyPr/>
                    <a:lstStyle/>
                    <a:p>
                      <a:r>
                        <a:rPr lang="en-US"/>
                        <a:t>SSH </a:t>
                      </a:r>
                      <a:r>
                        <a:rPr lang="ko-KR" altLang="en-US"/>
                        <a:t>접속 허용</a:t>
                      </a:r>
                    </a:p>
                  </a:txBody>
                  <a:tcPr anchor="ctr">
                    <a:lnL>
                      <a:noFill/>
                    </a:lnL>
                    <a:lnR>
                      <a:noFill/>
                    </a:lnR>
                    <a:lnT>
                      <a:noFill/>
                    </a:lnT>
                    <a:lnB>
                      <a:noFill/>
                    </a:lnB>
                    <a:noFill/>
                  </a:tcPr>
                </a:tc>
                <a:extLst>
                  <a:ext uri="{0D108BD9-81ED-4DB2-BD59-A6C34878D82A}">
                    <a16:rowId xmlns:a16="http://schemas.microsoft.com/office/drawing/2014/main" val="4240975826"/>
                  </a:ext>
                </a:extLst>
              </a:tr>
              <a:tr h="0">
                <a:tc>
                  <a:txBody>
                    <a:bodyPr/>
                    <a:lstStyle/>
                    <a:p>
                      <a:r>
                        <a:rPr lang="en-US" altLang="ko-KR" dirty="0"/>
                        <a:t>80</a:t>
                      </a:r>
                    </a:p>
                  </a:txBody>
                  <a:tcPr anchor="ctr">
                    <a:lnL>
                      <a:noFill/>
                    </a:lnL>
                    <a:lnR>
                      <a:noFill/>
                    </a:lnR>
                    <a:lnT>
                      <a:noFill/>
                    </a:lnT>
                    <a:lnB>
                      <a:noFill/>
                    </a:lnB>
                    <a:noFill/>
                  </a:tcPr>
                </a:tc>
                <a:tc>
                  <a:txBody>
                    <a:bodyPr/>
                    <a:lstStyle/>
                    <a:p>
                      <a:r>
                        <a:rPr lang="en-US"/>
                        <a:t>HTTP (</a:t>
                      </a:r>
                      <a:r>
                        <a:rPr lang="ko-KR" altLang="en-US"/>
                        <a:t>웹서버</a:t>
                      </a:r>
                      <a:r>
                        <a:rPr lang="en-US" altLang="ko-KR"/>
                        <a:t>) </a:t>
                      </a:r>
                      <a:r>
                        <a:rPr lang="ko-KR" altLang="en-US"/>
                        <a:t>허용</a:t>
                      </a:r>
                    </a:p>
                  </a:txBody>
                  <a:tcPr anchor="ctr">
                    <a:lnL>
                      <a:noFill/>
                    </a:lnL>
                    <a:lnR>
                      <a:noFill/>
                    </a:lnR>
                    <a:lnT>
                      <a:noFill/>
                    </a:lnT>
                    <a:lnB>
                      <a:noFill/>
                    </a:lnB>
                    <a:noFill/>
                  </a:tcPr>
                </a:tc>
                <a:extLst>
                  <a:ext uri="{0D108BD9-81ED-4DB2-BD59-A6C34878D82A}">
                    <a16:rowId xmlns:a16="http://schemas.microsoft.com/office/drawing/2014/main" val="2278329628"/>
                  </a:ext>
                </a:extLst>
              </a:tr>
              <a:tr h="0">
                <a:tc>
                  <a:txBody>
                    <a:bodyPr/>
                    <a:lstStyle/>
                    <a:p>
                      <a:r>
                        <a:rPr lang="en-US" altLang="ko-KR"/>
                        <a:t>443</a:t>
                      </a:r>
                    </a:p>
                  </a:txBody>
                  <a:tcPr anchor="ctr">
                    <a:lnL>
                      <a:noFill/>
                    </a:lnL>
                    <a:lnR>
                      <a:noFill/>
                    </a:lnR>
                    <a:lnT>
                      <a:noFill/>
                    </a:lnT>
                    <a:lnB>
                      <a:noFill/>
                    </a:lnB>
                    <a:noFill/>
                  </a:tcPr>
                </a:tc>
                <a:tc>
                  <a:txBody>
                    <a:bodyPr/>
                    <a:lstStyle/>
                    <a:p>
                      <a:r>
                        <a:rPr lang="en-US" altLang="ko-KR"/>
                        <a:t>HTTPS (</a:t>
                      </a:r>
                      <a:r>
                        <a:rPr lang="ko-KR" altLang="en-US"/>
                        <a:t>보안 웹서버</a:t>
                      </a:r>
                      <a:r>
                        <a:rPr lang="en-US" altLang="ko-KR"/>
                        <a:t>) </a:t>
                      </a:r>
                      <a:r>
                        <a:rPr lang="ko-KR" altLang="en-US"/>
                        <a:t>허용</a:t>
                      </a:r>
                    </a:p>
                  </a:txBody>
                  <a:tcPr anchor="ctr">
                    <a:lnL>
                      <a:noFill/>
                    </a:lnL>
                    <a:lnR>
                      <a:noFill/>
                    </a:lnR>
                    <a:lnT>
                      <a:noFill/>
                    </a:lnT>
                    <a:lnB>
                      <a:noFill/>
                    </a:lnB>
                    <a:noFill/>
                  </a:tcPr>
                </a:tc>
                <a:extLst>
                  <a:ext uri="{0D108BD9-81ED-4DB2-BD59-A6C34878D82A}">
                    <a16:rowId xmlns:a16="http://schemas.microsoft.com/office/drawing/2014/main" val="744824267"/>
                  </a:ext>
                </a:extLst>
              </a:tr>
              <a:tr h="0">
                <a:tc>
                  <a:txBody>
                    <a:bodyPr/>
                    <a:lstStyle/>
                    <a:p>
                      <a:r>
                        <a:rPr lang="en-US" dirty="0"/>
                        <a:t>(v6)</a:t>
                      </a:r>
                    </a:p>
                  </a:txBody>
                  <a:tcPr anchor="ctr">
                    <a:lnL>
                      <a:noFill/>
                    </a:lnL>
                    <a:lnR>
                      <a:noFill/>
                    </a:lnR>
                    <a:lnT>
                      <a:noFill/>
                    </a:lnT>
                    <a:lnB>
                      <a:noFill/>
                    </a:lnB>
                    <a:noFill/>
                  </a:tcPr>
                </a:tc>
                <a:tc>
                  <a:txBody>
                    <a:bodyPr/>
                    <a:lstStyle/>
                    <a:p>
                      <a:r>
                        <a:rPr lang="en-US" altLang="ko-KR" dirty="0"/>
                        <a:t>IPv6</a:t>
                      </a:r>
                      <a:r>
                        <a:rPr lang="ko-KR" altLang="en-US" dirty="0"/>
                        <a:t>용 동일 포트 허용</a:t>
                      </a:r>
                    </a:p>
                  </a:txBody>
                  <a:tcPr anchor="ctr">
                    <a:lnL>
                      <a:noFill/>
                    </a:lnL>
                    <a:lnR>
                      <a:noFill/>
                    </a:lnR>
                    <a:lnT>
                      <a:noFill/>
                    </a:lnT>
                    <a:lnB>
                      <a:noFill/>
                    </a:lnB>
                    <a:noFill/>
                  </a:tcPr>
                </a:tc>
                <a:extLst>
                  <a:ext uri="{0D108BD9-81ED-4DB2-BD59-A6C34878D82A}">
                    <a16:rowId xmlns:a16="http://schemas.microsoft.com/office/drawing/2014/main" val="4024366657"/>
                  </a:ext>
                </a:extLst>
              </a:tr>
            </a:tbl>
          </a:graphicData>
        </a:graphic>
      </p:graphicFrame>
      <p:sp>
        <p:nvSpPr>
          <p:cNvPr id="19" name="TextBox 7">
            <a:extLst>
              <a:ext uri="{FF2B5EF4-FFF2-40B4-BE49-F238E27FC236}">
                <a16:creationId xmlns:a16="http://schemas.microsoft.com/office/drawing/2014/main" id="{D6119F63-11A5-9D42-6DE6-FB4E62812EB3}"/>
              </a:ext>
            </a:extLst>
          </p:cNvPr>
          <p:cNvSpPr txBox="1"/>
          <p:nvPr/>
        </p:nvSpPr>
        <p:spPr>
          <a:xfrm>
            <a:off x="8610600" y="7230923"/>
            <a:ext cx="5268060" cy="276999"/>
          </a:xfrm>
          <a:prstGeom prst="rect">
            <a:avLst/>
          </a:prstGeom>
        </p:spPr>
        <p:txBody>
          <a:bodyPr wrap="square" lIns="0" tIns="0" rIns="0" bIns="0" rtlCol="0" anchor="t">
            <a:spAutoFit/>
          </a:bodyPr>
          <a:lstStyle/>
          <a:p>
            <a:r>
              <a:rPr lang="ko-KR" altLang="en-US" dirty="0"/>
              <a:t>최적화 결과</a:t>
            </a:r>
            <a:endParaRPr lang="en-US" altLang="ko-KR" dirty="0"/>
          </a:p>
        </p:txBody>
      </p:sp>
      <p:sp>
        <p:nvSpPr>
          <p:cNvPr id="20" name="TextBox 7">
            <a:extLst>
              <a:ext uri="{FF2B5EF4-FFF2-40B4-BE49-F238E27FC236}">
                <a16:creationId xmlns:a16="http://schemas.microsoft.com/office/drawing/2014/main" id="{6BA8EE66-BD8B-A230-19E0-F7B2D0865C87}"/>
              </a:ext>
            </a:extLst>
          </p:cNvPr>
          <p:cNvSpPr txBox="1"/>
          <p:nvPr/>
        </p:nvSpPr>
        <p:spPr>
          <a:xfrm>
            <a:off x="8637639" y="7731042"/>
            <a:ext cx="5268060" cy="1661993"/>
          </a:xfrm>
          <a:prstGeom prst="rect">
            <a:avLst/>
          </a:prstGeom>
        </p:spPr>
        <p:txBody>
          <a:bodyPr wrap="square" lIns="0" tIns="0" rIns="0" bIns="0" rtlCol="0" anchor="t">
            <a:spAutoFit/>
          </a:bodyPr>
          <a:lstStyle/>
          <a:p>
            <a:r>
              <a:rPr lang="en-US" altLang="ko-KR" dirty="0" err="1"/>
              <a:t>ufw</a:t>
            </a:r>
            <a:r>
              <a:rPr lang="en-US" altLang="ko-KR" dirty="0"/>
              <a:t> enable </a:t>
            </a:r>
            <a:r>
              <a:rPr lang="ko-KR" altLang="en-US" dirty="0"/>
              <a:t>적용 완료됨</a:t>
            </a:r>
            <a:endParaRPr lang="en-US" altLang="ko-KR" dirty="0"/>
          </a:p>
          <a:p>
            <a:r>
              <a:rPr lang="en-US" altLang="ko-KR" dirty="0"/>
              <a:t>default deny </a:t>
            </a:r>
            <a:r>
              <a:rPr lang="ko-KR" altLang="en-US" dirty="0"/>
              <a:t>정책 적용됨 </a:t>
            </a:r>
            <a:r>
              <a:rPr lang="en-US" altLang="ko-KR" dirty="0"/>
              <a:t>(</a:t>
            </a:r>
            <a:r>
              <a:rPr lang="ko-KR" altLang="en-US" dirty="0"/>
              <a:t>수신 차단</a:t>
            </a:r>
            <a:r>
              <a:rPr lang="en-US" altLang="ko-KR" dirty="0"/>
              <a:t>)</a:t>
            </a:r>
          </a:p>
          <a:p>
            <a:r>
              <a:rPr lang="en-US" altLang="ko-KR" dirty="0"/>
              <a:t>22, 80, 443 </a:t>
            </a:r>
            <a:r>
              <a:rPr lang="ko-KR" altLang="en-US" dirty="0"/>
              <a:t>포트 허용됨</a:t>
            </a:r>
            <a:endParaRPr lang="en-US" altLang="ko-KR" dirty="0"/>
          </a:p>
          <a:p>
            <a:r>
              <a:rPr lang="en-US" altLang="ko-KR" dirty="0"/>
              <a:t>IPv4</a:t>
            </a:r>
            <a:r>
              <a:rPr lang="ko-KR" altLang="en-US" dirty="0"/>
              <a:t>와 </a:t>
            </a:r>
            <a:r>
              <a:rPr lang="en-US" altLang="ko-KR" dirty="0"/>
              <a:t>IPv6 </a:t>
            </a:r>
            <a:r>
              <a:rPr lang="ko-KR" altLang="en-US" dirty="0"/>
              <a:t>모두 적용됨</a:t>
            </a:r>
            <a:endParaRPr lang="en-US" altLang="ko-KR" dirty="0"/>
          </a:p>
          <a:p>
            <a:endParaRPr lang="en-US" altLang="ko-KR" dirty="0"/>
          </a:p>
          <a:p>
            <a:r>
              <a:rPr lang="ko-KR" altLang="en-US" dirty="0"/>
              <a:t>네트워크 접근 통제를 통해 외부 공격을 원천 차단</a:t>
            </a:r>
            <a:endParaRPr lang="en-US" altLang="ko-KR" dirty="0"/>
          </a:p>
        </p:txBody>
      </p:sp>
    </p:spTree>
    <p:extLst>
      <p:ext uri="{BB962C8B-B14F-4D97-AF65-F5344CB8AC3E}">
        <p14:creationId xmlns:p14="http://schemas.microsoft.com/office/powerpoint/2010/main" val="187982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5B373-8CCF-856C-629E-921E224B350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2E5A809-2AD8-A66A-189A-CFE464FD3571}"/>
              </a:ext>
            </a:extLst>
          </p:cNvPr>
          <p:cNvSpPr txBox="1"/>
          <p:nvPr/>
        </p:nvSpPr>
        <p:spPr>
          <a:xfrm>
            <a:off x="1028700" y="971550"/>
            <a:ext cx="4686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초기 시</a:t>
            </a:r>
            <a:r>
              <a:rPr lang="ko-KR" altLang="en-US" sz="3000" b="1" dirty="0">
                <a:solidFill>
                  <a:srgbClr val="000000"/>
                </a:solidFill>
                <a:latin typeface="Inter Bold"/>
                <a:ea typeface="Inter Bold"/>
                <a:cs typeface="Inter Bold"/>
                <a:sym typeface="Inter Bold"/>
              </a:rPr>
              <a:t>스템 구조 설계</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4EB61D17-53C5-F955-D810-6195D23C8F61}"/>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513A0C20-B8BA-7AF2-6579-4BF746A8D888}"/>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22C12C1F-15C8-52DB-4015-BE298192E79D}"/>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87902B93-758E-5C31-C693-1979C0F35489}"/>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7BA20F75-06E4-0795-CCC9-E6494CCBFCF0}"/>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7462393B-1435-884E-E120-DF5C2B827C7D}"/>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FDA7E294-338D-443A-1ABF-AE42D0EBEE2F}"/>
              </a:ext>
            </a:extLst>
          </p:cNvPr>
          <p:cNvSpPr txBox="1"/>
          <p:nvPr/>
        </p:nvSpPr>
        <p:spPr>
          <a:xfrm>
            <a:off x="1662824" y="4457700"/>
            <a:ext cx="8852732" cy="3185744"/>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/modules</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 optimizer.py       # </a:t>
            </a:r>
            <a:r>
              <a:rPr lang="ko-KR" altLang="en-US" sz="1800" b="1" dirty="0">
                <a:solidFill>
                  <a:srgbClr val="000000"/>
                </a:solidFill>
                <a:latin typeface="Source Han Sans KR Bold"/>
                <a:ea typeface="Source Han Sans KR Bold"/>
                <a:cs typeface="Source Han Sans KR Bold"/>
                <a:sym typeface="Source Han Sans KR Bold"/>
              </a:rPr>
              <a:t>최적화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backup.py          # </a:t>
            </a:r>
            <a:r>
              <a:rPr lang="ko-KR" altLang="en-US" sz="1800" b="1" dirty="0">
                <a:solidFill>
                  <a:srgbClr val="000000"/>
                </a:solidFill>
                <a:latin typeface="Source Han Sans KR Bold"/>
                <a:ea typeface="Source Han Sans KR Bold"/>
                <a:cs typeface="Source Han Sans KR Bold"/>
                <a:sym typeface="Source Han Sans KR Bold"/>
              </a:rPr>
              <a:t>백업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utils.py         	  # </a:t>
            </a:r>
            <a:r>
              <a:rPr lang="ko-KR" altLang="en-US" sz="1800" b="1" dirty="0">
                <a:solidFill>
                  <a:srgbClr val="000000"/>
                </a:solidFill>
                <a:latin typeface="Source Han Sans KR Bold"/>
                <a:ea typeface="Source Han Sans KR Bold"/>
                <a:cs typeface="Source Han Sans KR Bold"/>
                <a:sym typeface="Source Han Sans KR Bold"/>
              </a:rPr>
              <a:t>공통 유틸리티 </a:t>
            </a:r>
            <a:r>
              <a:rPr lang="en-US" altLang="ko-KR" sz="1800" b="1" dirty="0">
                <a:solidFill>
                  <a:srgbClr val="000000"/>
                </a:solidFill>
                <a:latin typeface="Source Han Sans KR Bold"/>
                <a:ea typeface="Source Han Sans KR Bold"/>
                <a:cs typeface="Source Han Sans KR Bold"/>
                <a:sym typeface="Source Han Sans KR Bold"/>
              </a:rPr>
              <a:t>(</a:t>
            </a:r>
            <a:r>
              <a:rPr lang="ko-KR" altLang="en-US" sz="1800" b="1" dirty="0">
                <a:solidFill>
                  <a:srgbClr val="000000"/>
                </a:solidFill>
                <a:latin typeface="Source Han Sans KR Bold"/>
                <a:ea typeface="Source Han Sans KR Bold"/>
                <a:cs typeface="Source Han Sans KR Bold"/>
                <a:sym typeface="Source Han Sans KR Bold"/>
              </a:rPr>
              <a:t>로그</a:t>
            </a:r>
            <a:r>
              <a:rPr lang="en-US" altLang="ko-KR"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설정 파일 관리</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main.py                 	  # </a:t>
            </a:r>
            <a:r>
              <a:rPr lang="ko-KR" altLang="en-US" sz="1800" b="1" dirty="0">
                <a:solidFill>
                  <a:srgbClr val="000000"/>
                </a:solidFill>
                <a:latin typeface="Source Han Sans KR Bold"/>
                <a:ea typeface="Source Han Sans KR Bold"/>
                <a:cs typeface="Source Han Sans KR Bold"/>
                <a:sym typeface="Source Han Sans KR Bold"/>
              </a:rPr>
              <a:t>메인 실행 파일 </a:t>
            </a:r>
            <a:r>
              <a:rPr lang="en-US" altLang="ko-KR" sz="1800" b="1" dirty="0">
                <a:solidFill>
                  <a:srgbClr val="000000"/>
                </a:solidFill>
                <a:latin typeface="Source Han Sans KR Bold"/>
                <a:ea typeface="Source Han Sans KR Bold"/>
                <a:cs typeface="Source Han Sans KR Bold"/>
                <a:sym typeface="Source Han Sans KR Bold"/>
              </a:rPr>
              <a:t>(CLI </a:t>
            </a:r>
            <a:r>
              <a:rPr lang="ko-KR" altLang="en-US" sz="1800" b="1" dirty="0">
                <a:solidFill>
                  <a:srgbClr val="000000"/>
                </a:solidFill>
                <a:latin typeface="Source Han Sans KR Bold"/>
                <a:ea typeface="Source Han Sans KR Bold"/>
                <a:cs typeface="Source Han Sans KR Bold"/>
                <a:sym typeface="Source Han Sans KR Bold"/>
              </a:rPr>
              <a:t>및 </a:t>
            </a:r>
            <a:r>
              <a:rPr lang="en-US" altLang="ko-KR" sz="1800" b="1" dirty="0">
                <a:solidFill>
                  <a:srgbClr val="000000"/>
                </a:solidFill>
                <a:latin typeface="Source Han Sans KR Bold"/>
                <a:ea typeface="Source Han Sans KR Bold"/>
                <a:cs typeface="Source Han Sans KR Bold"/>
                <a:sym typeface="Source Han Sans KR Bold"/>
              </a:rPr>
              <a:t>GUI </a:t>
            </a:r>
            <a:r>
              <a:rPr lang="ko-KR" altLang="en-US" sz="1800" b="1" dirty="0">
                <a:solidFill>
                  <a:srgbClr val="000000"/>
                </a:solidFill>
                <a:latin typeface="Source Han Sans KR Bold"/>
                <a:ea typeface="Source Han Sans KR Bold"/>
                <a:cs typeface="Source Han Sans KR Bold"/>
                <a:sym typeface="Source Han Sans KR Bold"/>
              </a:rPr>
              <a:t>연동</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config.json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설정 파일 </a:t>
            </a:r>
            <a:r>
              <a:rPr lang="en-US" altLang="ko-KR" sz="1800" b="1" dirty="0">
                <a:solidFill>
                  <a:srgbClr val="000000"/>
                </a:solidFill>
                <a:latin typeface="Source Han Sans KR Bold"/>
                <a:ea typeface="Source Han Sans KR Bold"/>
                <a:cs typeface="Source Han Sans KR Bold"/>
                <a:sym typeface="Source Han Sans KR Bold"/>
              </a:rPr>
              <a:t>(</a:t>
            </a:r>
            <a:r>
              <a:rPr lang="ko-KR" altLang="en-US" sz="1800" b="1" dirty="0">
                <a:solidFill>
                  <a:srgbClr val="000000"/>
                </a:solidFill>
                <a:latin typeface="Source Han Sans KR Bold"/>
                <a:ea typeface="Source Han Sans KR Bold"/>
                <a:cs typeface="Source Han Sans KR Bold"/>
                <a:sym typeface="Source Han Sans KR Bold"/>
              </a:rPr>
              <a:t>사용자 정의 설정 저장</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requirements.txt         # </a:t>
            </a:r>
            <a:r>
              <a:rPr lang="ko-KR" altLang="en-US" sz="1800" b="1" dirty="0">
                <a:solidFill>
                  <a:srgbClr val="000000"/>
                </a:solidFill>
                <a:latin typeface="Source Han Sans KR Bold"/>
                <a:ea typeface="Source Han Sans KR Bold"/>
                <a:cs typeface="Source Han Sans KR Bold"/>
                <a:sym typeface="Source Han Sans KR Bold"/>
              </a:rPr>
              <a:t>의존성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 및 사용 방법</a:t>
            </a:r>
          </a:p>
        </p:txBody>
      </p:sp>
    </p:spTree>
    <p:extLst>
      <p:ext uri="{BB962C8B-B14F-4D97-AF65-F5344CB8AC3E}">
        <p14:creationId xmlns:p14="http://schemas.microsoft.com/office/powerpoint/2010/main" val="282808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307A6-1FB1-2B0C-BA15-6E9F8CC995EA}"/>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82D52F19-F128-F848-CC58-568A5EBFD4DA}"/>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50E74842-DB2F-565D-E0CD-0B0E240A40C6}"/>
              </a:ext>
            </a:extLst>
          </p:cNvPr>
          <p:cNvGraphicFramePr>
            <a:graphicFrameLocks noGrp="1"/>
          </p:cNvGraphicFramePr>
          <p:nvPr>
            <p:extLst>
              <p:ext uri="{D42A27DB-BD31-4B8C-83A1-F6EECF244321}">
                <p14:modId xmlns:p14="http://schemas.microsoft.com/office/powerpoint/2010/main" val="1433825649"/>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 config.py </a:t>
                      </a:r>
                      <a:r>
                        <a:rPr lang="ko-KR" altLang="en-US" dirty="0"/>
                        <a:t>기능 검증</a:t>
                      </a:r>
                    </a:p>
                  </a:txBody>
                  <a:tcPr>
                    <a:solidFill>
                      <a:srgbClr val="E9EDF4"/>
                    </a:solidFill>
                  </a:tcPr>
                </a:tc>
                <a:tc>
                  <a:txBody>
                    <a:bodyPr/>
                    <a:lstStyle/>
                    <a:p>
                      <a:pPr latinLnBrk="1"/>
                      <a:r>
                        <a:rPr lang="ko-KR" altLang="en-US" dirty="0"/>
                        <a:t>완료</a:t>
                      </a:r>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최적화 기능 구현</a:t>
                      </a:r>
                    </a:p>
                  </a:txBody>
                  <a:tcPr>
                    <a:solidFill>
                      <a:srgbClr val="D0D8E8"/>
                    </a:solidFill>
                  </a:tcPr>
                </a:tc>
                <a:tc>
                  <a:txBody>
                    <a:bodyPr/>
                    <a:lstStyle/>
                    <a:p>
                      <a:pPr latinLnBrk="1"/>
                      <a:r>
                        <a:rPr lang="ko-KR" altLang="en-US" dirty="0" err="1"/>
                        <a:t>개발중</a:t>
                      </a:r>
                      <a:endParaRPr lang="ko-KR" altLang="en-US" dirty="0"/>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3220939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46FEE56-0711-7CE5-F281-5B3B07334D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CFE8176-712D-4255-B717-900935180742}"/>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~5</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E07A2C22-01FC-D092-1C3B-54314B783626}"/>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2691ABED-6DE9-44A9-9501-6926A08AE4FC}"/>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D3A4FB88-085B-5344-70CE-F57C987FE533}"/>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8559E326-41B5-3DD1-6D29-B0C2BC285EBE}"/>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49D6B4EE-46B4-2C6B-CF26-15BCC4781D9D}"/>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~5</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057494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03A7B-02C6-1F79-AA8C-6FFFA678CF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96D2C79-F951-13B2-650A-A857B12A4FB2}"/>
              </a:ext>
            </a:extLst>
          </p:cNvPr>
          <p:cNvGrpSpPr/>
          <p:nvPr/>
        </p:nvGrpSpPr>
        <p:grpSpPr>
          <a:xfrm>
            <a:off x="13600709" y="3676477"/>
            <a:ext cx="4687291" cy="6610523"/>
            <a:chOff x="0" y="0"/>
            <a:chExt cx="726184" cy="1024143"/>
          </a:xfrm>
        </p:grpSpPr>
        <p:sp>
          <p:nvSpPr>
            <p:cNvPr id="3" name="Freeform 3">
              <a:extLst>
                <a:ext uri="{FF2B5EF4-FFF2-40B4-BE49-F238E27FC236}">
                  <a16:creationId xmlns:a16="http://schemas.microsoft.com/office/drawing/2014/main" id="{E04B89CC-561C-A992-CB4A-7D770A740E98}"/>
                </a:ext>
              </a:extLst>
            </p:cNvPr>
            <p:cNvSpPr/>
            <p:nvPr/>
          </p:nvSpPr>
          <p:spPr>
            <a:xfrm>
              <a:off x="0" y="0"/>
              <a:ext cx="726184" cy="1024143"/>
            </a:xfrm>
            <a:custGeom>
              <a:avLst/>
              <a:gdLst/>
              <a:ahLst/>
              <a:cxnLst/>
              <a:rect l="l" t="t" r="r" b="b"/>
              <a:pathLst>
                <a:path w="726184" h="1024143">
                  <a:moveTo>
                    <a:pt x="0" y="0"/>
                  </a:moveTo>
                  <a:lnTo>
                    <a:pt x="726184" y="0"/>
                  </a:lnTo>
                  <a:lnTo>
                    <a:pt x="726184" y="1024143"/>
                  </a:lnTo>
                  <a:lnTo>
                    <a:pt x="0" y="1024143"/>
                  </a:lnTo>
                  <a:close/>
                </a:path>
              </a:pathLst>
            </a:custGeom>
            <a:blipFill>
              <a:blip r:embed="rId2"/>
              <a:stretch>
                <a:fillRect t="-3213" b="-3213"/>
              </a:stretch>
            </a:blipFill>
          </p:spPr>
          <p:txBody>
            <a:bodyPr/>
            <a:lstStyle/>
            <a:p>
              <a:endParaRPr lang="ko-KR" altLang="en-US"/>
            </a:p>
          </p:txBody>
        </p:sp>
      </p:grpSp>
      <p:grpSp>
        <p:nvGrpSpPr>
          <p:cNvPr id="4" name="Group 4">
            <a:extLst>
              <a:ext uri="{FF2B5EF4-FFF2-40B4-BE49-F238E27FC236}">
                <a16:creationId xmlns:a16="http://schemas.microsoft.com/office/drawing/2014/main" id="{A8EBC95F-07F3-6BE8-7D7A-A5B6039E6004}"/>
              </a:ext>
            </a:extLst>
          </p:cNvPr>
          <p:cNvGrpSpPr/>
          <p:nvPr/>
        </p:nvGrpSpPr>
        <p:grpSpPr>
          <a:xfrm>
            <a:off x="1028700" y="7114657"/>
            <a:ext cx="2124593" cy="2124593"/>
            <a:chOff x="0" y="0"/>
            <a:chExt cx="812800" cy="812800"/>
          </a:xfrm>
        </p:grpSpPr>
        <p:sp>
          <p:nvSpPr>
            <p:cNvPr id="5" name="Freeform 5">
              <a:extLst>
                <a:ext uri="{FF2B5EF4-FFF2-40B4-BE49-F238E27FC236}">
                  <a16:creationId xmlns:a16="http://schemas.microsoft.com/office/drawing/2014/main" id="{2BDAC8CE-96AF-9E33-E090-88178F21CE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6" name="TextBox 6">
              <a:extLst>
                <a:ext uri="{FF2B5EF4-FFF2-40B4-BE49-F238E27FC236}">
                  <a16:creationId xmlns:a16="http://schemas.microsoft.com/office/drawing/2014/main" id="{271B7C21-54CD-CB93-6B81-22AC62C42CA2}"/>
                </a:ext>
              </a:extLst>
            </p:cNvPr>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7A3C78FC-50EA-88CE-DFF2-424EC5159EFB}"/>
              </a:ext>
            </a:extLst>
          </p:cNvPr>
          <p:cNvGrpSpPr/>
          <p:nvPr/>
        </p:nvGrpSpPr>
        <p:grpSpPr>
          <a:xfrm>
            <a:off x="3660552" y="7114657"/>
            <a:ext cx="2124593" cy="2124593"/>
            <a:chOff x="0" y="0"/>
            <a:chExt cx="812800" cy="812800"/>
          </a:xfrm>
        </p:grpSpPr>
        <p:sp>
          <p:nvSpPr>
            <p:cNvPr id="8" name="Freeform 8">
              <a:extLst>
                <a:ext uri="{FF2B5EF4-FFF2-40B4-BE49-F238E27FC236}">
                  <a16:creationId xmlns:a16="http://schemas.microsoft.com/office/drawing/2014/main" id="{E067C238-9A38-C093-906D-8CD348A099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9" name="TextBox 9">
              <a:extLst>
                <a:ext uri="{FF2B5EF4-FFF2-40B4-BE49-F238E27FC236}">
                  <a16:creationId xmlns:a16="http://schemas.microsoft.com/office/drawing/2014/main" id="{57FFA024-4F59-7827-9029-A994198B4359}"/>
                </a:ext>
              </a:extLst>
            </p:cNvPr>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10" name="Group 10">
            <a:extLst>
              <a:ext uri="{FF2B5EF4-FFF2-40B4-BE49-F238E27FC236}">
                <a16:creationId xmlns:a16="http://schemas.microsoft.com/office/drawing/2014/main" id="{7D11EEEA-B98A-FE8A-3BB2-E3551C65EF74}"/>
              </a:ext>
            </a:extLst>
          </p:cNvPr>
          <p:cNvGrpSpPr/>
          <p:nvPr/>
        </p:nvGrpSpPr>
        <p:grpSpPr>
          <a:xfrm>
            <a:off x="6289969" y="7114657"/>
            <a:ext cx="2124593" cy="2124593"/>
            <a:chOff x="0" y="0"/>
            <a:chExt cx="812800" cy="812800"/>
          </a:xfrm>
        </p:grpSpPr>
        <p:sp>
          <p:nvSpPr>
            <p:cNvPr id="11" name="Freeform 11">
              <a:extLst>
                <a:ext uri="{FF2B5EF4-FFF2-40B4-BE49-F238E27FC236}">
                  <a16:creationId xmlns:a16="http://schemas.microsoft.com/office/drawing/2014/main" id="{5ED727A8-89AC-B0D5-56A3-CB078F80DC8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12" name="TextBox 12">
              <a:extLst>
                <a:ext uri="{FF2B5EF4-FFF2-40B4-BE49-F238E27FC236}">
                  <a16:creationId xmlns:a16="http://schemas.microsoft.com/office/drawing/2014/main" id="{56FB239C-519E-EA36-18E0-EDDBA9DAB665}"/>
                </a:ext>
              </a:extLst>
            </p:cNvPr>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13" name="TextBox 13">
            <a:extLst>
              <a:ext uri="{FF2B5EF4-FFF2-40B4-BE49-F238E27FC236}">
                <a16:creationId xmlns:a16="http://schemas.microsoft.com/office/drawing/2014/main" id="{680CC545-12E4-0F62-0502-91F568A0F630}"/>
              </a:ext>
            </a:extLst>
          </p:cNvPr>
          <p:cNvSpPr txBox="1"/>
          <p:nvPr/>
        </p:nvSpPr>
        <p:spPr>
          <a:xfrm>
            <a:off x="1028700" y="971550"/>
            <a:ext cx="29706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INTRODUCTION</a:t>
            </a:r>
          </a:p>
        </p:txBody>
      </p:sp>
      <p:sp>
        <p:nvSpPr>
          <p:cNvPr id="14" name="TextBox 14">
            <a:extLst>
              <a:ext uri="{FF2B5EF4-FFF2-40B4-BE49-F238E27FC236}">
                <a16:creationId xmlns:a16="http://schemas.microsoft.com/office/drawing/2014/main" id="{E5C5B393-CA3F-F420-7EC0-AAF50EE2B980}"/>
              </a:ext>
            </a:extLst>
          </p:cNvPr>
          <p:cNvSpPr txBox="1"/>
          <p:nvPr/>
        </p:nvSpPr>
        <p:spPr>
          <a:xfrm>
            <a:off x="1464281" y="7988041"/>
            <a:ext cx="1253430"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MARKETER</a:t>
            </a:r>
          </a:p>
        </p:txBody>
      </p:sp>
      <p:sp>
        <p:nvSpPr>
          <p:cNvPr id="15" name="TextBox 15">
            <a:extLst>
              <a:ext uri="{FF2B5EF4-FFF2-40B4-BE49-F238E27FC236}">
                <a16:creationId xmlns:a16="http://schemas.microsoft.com/office/drawing/2014/main" id="{AC1C91E4-4F3A-2D7F-2424-5C4092A471CB}"/>
              </a:ext>
            </a:extLst>
          </p:cNvPr>
          <p:cNvSpPr txBox="1"/>
          <p:nvPr/>
        </p:nvSpPr>
        <p:spPr>
          <a:xfrm>
            <a:off x="3920515" y="7988041"/>
            <a:ext cx="1604665"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DATA-DRIVEN</a:t>
            </a:r>
          </a:p>
        </p:txBody>
      </p:sp>
      <p:sp>
        <p:nvSpPr>
          <p:cNvPr id="16" name="TextBox 16">
            <a:extLst>
              <a:ext uri="{FF2B5EF4-FFF2-40B4-BE49-F238E27FC236}">
                <a16:creationId xmlns:a16="http://schemas.microsoft.com/office/drawing/2014/main" id="{B3EEBD5F-697E-1204-0C0C-D09E8A3D9FC8}"/>
              </a:ext>
            </a:extLst>
          </p:cNvPr>
          <p:cNvSpPr txBox="1"/>
          <p:nvPr/>
        </p:nvSpPr>
        <p:spPr>
          <a:xfrm>
            <a:off x="6842939" y="7988041"/>
            <a:ext cx="1018654"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PASSION</a:t>
            </a:r>
          </a:p>
        </p:txBody>
      </p:sp>
      <p:sp>
        <p:nvSpPr>
          <p:cNvPr id="17" name="TextBox 17">
            <a:extLst>
              <a:ext uri="{FF2B5EF4-FFF2-40B4-BE49-F238E27FC236}">
                <a16:creationId xmlns:a16="http://schemas.microsoft.com/office/drawing/2014/main" id="{10B265E3-DA8E-C17B-740C-9EF83A0F5174}"/>
              </a:ext>
            </a:extLst>
          </p:cNvPr>
          <p:cNvSpPr txBox="1"/>
          <p:nvPr/>
        </p:nvSpPr>
        <p:spPr>
          <a:xfrm>
            <a:off x="1028700" y="2633421"/>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안녕하세요, 저는 마케팅 전문가 이수진입니다. 저는 창의적이고 전략적인 사고로 다양한 마케팅 캠페인을 성공적으로 이끌어온 경험을 가지고 있습니다. 마케팅 분야에서 5년 이상의 경력을 쌓아오며, 고객의 니즈를 정확히 파악하고 이를 충족시키기 위한 맞춤형 전략을 개발하는 능력을 키웠습니다.</a:t>
            </a:r>
          </a:p>
        </p:txBody>
      </p:sp>
      <p:sp>
        <p:nvSpPr>
          <p:cNvPr id="18" name="TextBox 18">
            <a:extLst>
              <a:ext uri="{FF2B5EF4-FFF2-40B4-BE49-F238E27FC236}">
                <a16:creationId xmlns:a16="http://schemas.microsoft.com/office/drawing/2014/main" id="{3D2F45CA-2689-7DDA-DABA-73C550893DB8}"/>
              </a:ext>
            </a:extLst>
          </p:cNvPr>
          <p:cNvSpPr txBox="1"/>
          <p:nvPr/>
        </p:nvSpPr>
        <p:spPr>
          <a:xfrm>
            <a:off x="1028700" y="4149187"/>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저의 강점은 데이터 분석을 통해 인사이트를 도출하고, 이를 바탕으로 효과적인 마케팅 전략을 수립하는 데 있습니다. 디지털 마케팅, 소셜 미디어 관리, 콘텐츠 마케팅 등 다양한 분야에서 활동하며, 각종 캠페인의 ROI를 극대화하는 성과를 달성해왔습니다. 또한, 팀과 협업하여 창의적인 아이디어를 실현하고, 프로젝트의 성공을 위해 최선을 다해왔습니다.</a:t>
            </a:r>
          </a:p>
        </p:txBody>
      </p:sp>
      <p:sp>
        <p:nvSpPr>
          <p:cNvPr id="19" name="TextBox 19">
            <a:extLst>
              <a:ext uri="{FF2B5EF4-FFF2-40B4-BE49-F238E27FC236}">
                <a16:creationId xmlns:a16="http://schemas.microsoft.com/office/drawing/2014/main" id="{64B68598-CE54-4673-C469-EA7A2CFA3724}"/>
              </a:ext>
            </a:extLst>
          </p:cNvPr>
          <p:cNvSpPr txBox="1"/>
          <p:nvPr/>
        </p:nvSpPr>
        <p:spPr>
          <a:xfrm>
            <a:off x="1028700" y="5664952"/>
            <a:ext cx="11221241" cy="63055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저는 항상 새로운 도전과 기회를 추구하며, 최신 마케팅 트렌드와 기술을 습득하는 데 열정적입니다. 이 포트폴리오를 통해 저의 경험과 역량을 공유하고, 귀사와 함께 더 큰 성과를 이뤄나가길 기대합니다.</a:t>
            </a:r>
          </a:p>
        </p:txBody>
      </p:sp>
    </p:spTree>
    <p:extLst>
      <p:ext uri="{BB962C8B-B14F-4D97-AF65-F5344CB8AC3E}">
        <p14:creationId xmlns:p14="http://schemas.microsoft.com/office/powerpoint/2010/main" val="20323355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AutoShape 2"/>
          <p:cNvSpPr/>
          <p:nvPr/>
        </p:nvSpPr>
        <p:spPr>
          <a:xfrm>
            <a:off x="1654854" y="3325515"/>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3" name="TextBox 3"/>
          <p:cNvSpPr txBox="1"/>
          <p:nvPr/>
        </p:nvSpPr>
        <p:spPr>
          <a:xfrm>
            <a:off x="1028700" y="971550"/>
            <a:ext cx="36692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4" name="TextBox 4"/>
          <p:cNvSpPr txBox="1"/>
          <p:nvPr/>
        </p:nvSpPr>
        <p:spPr>
          <a:xfrm>
            <a:off x="5630766" y="990600"/>
            <a:ext cx="10870847" cy="692150"/>
          </a:xfrm>
          <a:prstGeom prst="rect">
            <a:avLst/>
          </a:prstGeom>
        </p:spPr>
        <p:txBody>
          <a:bodyPr lIns="0" tIns="0" rIns="0" bIns="0" rtlCol="0" anchor="t">
            <a:spAutoFit/>
          </a:bodyPr>
          <a:lstStyle/>
          <a:p>
            <a:pPr marL="0" lvl="0" indent="0" algn="l">
              <a:lnSpc>
                <a:spcPts val="2800"/>
              </a:lnSpc>
              <a:spcBef>
                <a:spcPct val="0"/>
              </a:spcBef>
            </a:pPr>
            <a:r>
              <a:rPr lang="en-US" sz="2000" b="1" u="none" strike="noStrike">
                <a:solidFill>
                  <a:srgbClr val="000000"/>
                </a:solidFill>
                <a:latin typeface="Source Han Sans KR Medium"/>
                <a:ea typeface="Source Han Sans KR Medium"/>
                <a:cs typeface="Source Han Sans KR Medium"/>
                <a:sym typeface="Source Han Sans KR Medium"/>
              </a:rPr>
              <a:t>저는 5년 이상의 마케팅 경력을 통해 다채널 마케팅 캠페인 기획 및 실행, 데이터 분석, 소셜 미디어 관리 등 다양한 분야에서 탁월한 성과를 이뤄냈습니다.</a:t>
            </a:r>
          </a:p>
        </p:txBody>
      </p:sp>
      <p:grpSp>
        <p:nvGrpSpPr>
          <p:cNvPr id="5" name="Group 5"/>
          <p:cNvGrpSpPr/>
          <p:nvPr/>
        </p:nvGrpSpPr>
        <p:grpSpPr>
          <a:xfrm>
            <a:off x="10183226" y="3042766"/>
            <a:ext cx="3086100" cy="565499"/>
            <a:chOff x="0" y="0"/>
            <a:chExt cx="4114800" cy="753999"/>
          </a:xfrm>
        </p:grpSpPr>
        <p:grpSp>
          <p:nvGrpSpPr>
            <p:cNvPr id="6" name="Group 6"/>
            <p:cNvGrpSpPr/>
            <p:nvPr/>
          </p:nvGrpSpPr>
          <p:grpSpPr>
            <a:xfrm>
              <a:off x="0" y="0"/>
              <a:ext cx="4114800" cy="753999"/>
              <a:chOff x="0" y="0"/>
              <a:chExt cx="812800" cy="148938"/>
            </a:xfrm>
          </p:grpSpPr>
          <p:sp>
            <p:nvSpPr>
              <p:cNvPr id="7" name="Freeform 7"/>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8" name="TextBox 8"/>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ABC 마케팅 에이전시</a:t>
              </a:r>
            </a:p>
          </p:txBody>
        </p:sp>
      </p:grpSp>
      <p:sp>
        <p:nvSpPr>
          <p:cNvPr id="10" name="TextBox 10"/>
          <p:cNvSpPr txBox="1"/>
          <p:nvPr/>
        </p:nvSpPr>
        <p:spPr>
          <a:xfrm>
            <a:off x="10381503" y="4079596"/>
            <a:ext cx="2199159"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2050년 5월 - 현재</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선임 매니저</a:t>
            </a:r>
          </a:p>
        </p:txBody>
      </p:sp>
      <p:grpSp>
        <p:nvGrpSpPr>
          <p:cNvPr id="11" name="Group 11"/>
          <p:cNvGrpSpPr/>
          <p:nvPr/>
        </p:nvGrpSpPr>
        <p:grpSpPr>
          <a:xfrm>
            <a:off x="10563738" y="5383748"/>
            <a:ext cx="5023991" cy="2029579"/>
            <a:chOff x="0" y="0"/>
            <a:chExt cx="6698655" cy="2706105"/>
          </a:xfrm>
        </p:grpSpPr>
        <p:sp>
          <p:nvSpPr>
            <p:cNvPr id="12" name="TextBox 12"/>
            <p:cNvSpPr txBox="1"/>
            <p:nvPr/>
          </p:nvSpPr>
          <p:spPr>
            <a:xfrm>
              <a:off x="0" y="623940"/>
              <a:ext cx="6698655"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a:t>
              </a:r>
              <a:r>
                <a:rPr lang="en-US" sz="1800" u="none" strike="noStrike">
                  <a:solidFill>
                    <a:srgbClr val="000000"/>
                  </a:solidFill>
                  <a:latin typeface="Source Han Sans KR"/>
                  <a:ea typeface="Source Han Sans KR"/>
                  <a:cs typeface="Source Han Sans KR"/>
                  <a:sym typeface="Source Han Sans KR"/>
                </a:rPr>
                <a:t>다채널 마케팅 캠페인 기획 및 실행</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고객 요구 분석을 통한 맞춤형 마케팅 전략 수립</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SEO 및 콘텐츠 마케팅을 통한 웹사이트 트래픽 증대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플랫폼 관리 및 성과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팀 내 협업을 통한 창의적 아이디어 개발 및 실행</a:t>
              </a:r>
            </a:p>
          </p:txBody>
        </p:sp>
        <p:sp>
          <p:nvSpPr>
            <p:cNvPr id="13" name="TextBox 13"/>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14" name="Group 14"/>
          <p:cNvGrpSpPr/>
          <p:nvPr/>
        </p:nvGrpSpPr>
        <p:grpSpPr>
          <a:xfrm>
            <a:off x="10563738" y="8086924"/>
            <a:ext cx="4897785" cy="1400929"/>
            <a:chOff x="0" y="0"/>
            <a:chExt cx="6530380" cy="1867905"/>
          </a:xfrm>
        </p:grpSpPr>
        <p:sp>
          <p:nvSpPr>
            <p:cNvPr id="15" name="TextBox 15"/>
            <p:cNvSpPr txBox="1"/>
            <p:nvPr/>
          </p:nvSpPr>
          <p:spPr>
            <a:xfrm>
              <a:off x="0" y="623940"/>
              <a:ext cx="6530380"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클라이언트의 웹사이트 방문자 수 150%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팔로워 수 200%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- 2021년 최고의 캠페인 상 수상</a:t>
              </a:r>
            </a:p>
          </p:txBody>
        </p:sp>
        <p:sp>
          <p:nvSpPr>
            <p:cNvPr id="16" name="TextBox 16"/>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36692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3" name="AutoShape 3"/>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p:cNvGrpSpPr/>
          <p:nvPr/>
        </p:nvGrpSpPr>
        <p:grpSpPr>
          <a:xfrm>
            <a:off x="1635785" y="3042766"/>
            <a:ext cx="3086100" cy="565499"/>
            <a:chOff x="0" y="0"/>
            <a:chExt cx="4114800" cy="753999"/>
          </a:xfrm>
        </p:grpSpPr>
        <p:grpSp>
          <p:nvGrpSpPr>
            <p:cNvPr id="5" name="Group 5"/>
            <p:cNvGrpSpPr/>
            <p:nvPr/>
          </p:nvGrpSpPr>
          <p:grpSpPr>
            <a:xfrm>
              <a:off x="0" y="0"/>
              <a:ext cx="4114800" cy="753999"/>
              <a:chOff x="0" y="0"/>
              <a:chExt cx="812800" cy="148938"/>
            </a:xfrm>
          </p:grpSpPr>
          <p:sp>
            <p:nvSpPr>
              <p:cNvPr id="6" name="Freeform 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922734" y="137816"/>
              <a:ext cx="2269331" cy="440267"/>
            </a:xfrm>
            <a:prstGeom prst="rect">
              <a:avLst/>
            </a:prstGeom>
          </p:spPr>
          <p:txBody>
            <a:bodyPr lIns="0" tIns="0" rIns="0" bIns="0" rtlCol="0" anchor="t">
              <a:spAutoFit/>
            </a:bodyPr>
            <a:lstStyle/>
            <a:p>
              <a:pPr marL="0" lvl="0" indent="0" algn="ctr">
                <a:lnSpc>
                  <a:spcPts val="2800"/>
                </a:lnSpc>
                <a:spcBef>
                  <a:spcPct val="0"/>
                </a:spcBef>
              </a:pPr>
              <a:r>
                <a:rPr lang="en-US" sz="2000" b="1" dirty="0">
                  <a:solidFill>
                    <a:srgbClr val="EBEEF0"/>
                  </a:solidFill>
                  <a:latin typeface="Source Han Sans KR Bold"/>
                  <a:ea typeface="Source Han Sans KR Bold"/>
                  <a:cs typeface="Source Han Sans KR Bold"/>
                  <a:sym typeface="Source Han Sans KR Bold"/>
                </a:rPr>
                <a:t>XYZ </a:t>
              </a:r>
              <a:r>
                <a:rPr lang="en-US" sz="2000" b="1" dirty="0" err="1">
                  <a:solidFill>
                    <a:srgbClr val="EBEEF0"/>
                  </a:solidFill>
                  <a:latin typeface="Source Han Sans KR Bold"/>
                  <a:ea typeface="Source Han Sans KR Bold"/>
                  <a:cs typeface="Source Han Sans KR Bold"/>
                  <a:sym typeface="Source Han Sans KR Bold"/>
                </a:rPr>
                <a:t>코퍼레이션</a:t>
              </a:r>
              <a:endParaRPr lang="en-US" sz="2000" b="1" dirty="0">
                <a:solidFill>
                  <a:srgbClr val="EBEEF0"/>
                </a:solidFill>
                <a:latin typeface="Source Han Sans KR Bold"/>
                <a:ea typeface="Source Han Sans KR Bold"/>
                <a:cs typeface="Source Han Sans KR Bold"/>
                <a:sym typeface="Source Han Sans KR Bold"/>
              </a:endParaRPr>
            </a:p>
          </p:txBody>
        </p:sp>
      </p:grpSp>
      <p:grpSp>
        <p:nvGrpSpPr>
          <p:cNvPr id="9" name="Group 9"/>
          <p:cNvGrpSpPr/>
          <p:nvPr/>
        </p:nvGrpSpPr>
        <p:grpSpPr>
          <a:xfrm>
            <a:off x="9453315" y="3042766"/>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017736" y="137816"/>
              <a:ext cx="207932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LMN 스타트업</a:t>
              </a:r>
            </a:p>
          </p:txBody>
        </p:sp>
      </p:grpSp>
      <p:sp>
        <p:nvSpPr>
          <p:cNvPr id="14" name="TextBox 14"/>
          <p:cNvSpPr txBox="1"/>
          <p:nvPr/>
        </p:nvSpPr>
        <p:spPr>
          <a:xfrm>
            <a:off x="206794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2045년 5월 - 2050년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코디네이터</a:t>
            </a:r>
          </a:p>
        </p:txBody>
      </p:sp>
      <p:sp>
        <p:nvSpPr>
          <p:cNvPr id="15" name="TextBox 15"/>
          <p:cNvSpPr txBox="1"/>
          <p:nvPr/>
        </p:nvSpPr>
        <p:spPr>
          <a:xfrm>
            <a:off x="988547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2044년 5월 - 2045년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인턴</a:t>
            </a:r>
          </a:p>
        </p:txBody>
      </p:sp>
      <p:grpSp>
        <p:nvGrpSpPr>
          <p:cNvPr id="16" name="Group 16"/>
          <p:cNvGrpSpPr/>
          <p:nvPr/>
        </p:nvGrpSpPr>
        <p:grpSpPr>
          <a:xfrm>
            <a:off x="2272468" y="5348029"/>
            <a:ext cx="3132758" cy="2065298"/>
            <a:chOff x="0" y="-47625"/>
            <a:chExt cx="4177010" cy="2753730"/>
          </a:xfrm>
        </p:grpSpPr>
        <p:sp>
          <p:nvSpPr>
            <p:cNvPr id="17" name="TextBox 17"/>
            <p:cNvSpPr txBox="1"/>
            <p:nvPr/>
          </p:nvSpPr>
          <p:spPr>
            <a:xfrm>
              <a:off x="0" y="623940"/>
              <a:ext cx="4177010" cy="208216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디지털</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마케팅</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캠페인</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지원</a:t>
              </a:r>
              <a:endParaRPr lang="en-US" sz="1800"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이메일</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마케팅</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뉴스레터</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작성</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시장</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조사</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경쟁</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분석</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마케팅</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자료</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보고서</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작성</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이벤트</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기획</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실행</a:t>
              </a:r>
              <a:endParaRPr lang="en-US" sz="1800" u="none" strike="noStrike" dirty="0">
                <a:solidFill>
                  <a:srgbClr val="000000"/>
                </a:solidFill>
                <a:latin typeface="Source Han Sans KR"/>
                <a:ea typeface="Source Han Sans KR"/>
                <a:cs typeface="Source Han Sans KR"/>
                <a:sym typeface="Source Han Sans KR"/>
              </a:endParaRPr>
            </a:p>
          </p:txBody>
        </p:sp>
        <p:sp>
          <p:nvSpPr>
            <p:cNvPr id="18" name="TextBox 18"/>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주요</a:t>
              </a:r>
              <a:r>
                <a:rPr lang="en-US" sz="1800" b="1" dirty="0">
                  <a:solidFill>
                    <a:srgbClr val="000000"/>
                  </a:solidFill>
                  <a:latin typeface="Source Han Sans KR Bold"/>
                  <a:ea typeface="Source Han Sans KR Bold"/>
                  <a:cs typeface="Source Han Sans KR Bold"/>
                  <a:sym typeface="Source Han Sans KR Bold"/>
                </a:rPr>
                <a:t> </a:t>
              </a:r>
              <a:r>
                <a:rPr lang="en-US" sz="1800" b="1" dirty="0" err="1">
                  <a:solidFill>
                    <a:srgbClr val="000000"/>
                  </a:solidFill>
                  <a:latin typeface="Source Han Sans KR Bold"/>
                  <a:ea typeface="Source Han Sans KR Bold"/>
                  <a:cs typeface="Source Han Sans KR Bold"/>
                  <a:sym typeface="Source Han Sans KR Bold"/>
                </a:rPr>
                <a:t>업무</a:t>
              </a:r>
              <a:endParaRPr lang="en-US" sz="1800" b="1" dirty="0">
                <a:solidFill>
                  <a:srgbClr val="000000"/>
                </a:solidFill>
                <a:latin typeface="Source Han Sans KR Bold"/>
                <a:ea typeface="Source Han Sans KR Bold"/>
                <a:cs typeface="Source Han Sans KR Bold"/>
                <a:sym typeface="Source Han Sans KR Bold"/>
              </a:endParaRPr>
            </a:p>
          </p:txBody>
        </p:sp>
      </p:grpSp>
      <p:grpSp>
        <p:nvGrpSpPr>
          <p:cNvPr id="19" name="Group 19"/>
          <p:cNvGrpSpPr/>
          <p:nvPr/>
        </p:nvGrpSpPr>
        <p:grpSpPr>
          <a:xfrm>
            <a:off x="10086706" y="5383748"/>
            <a:ext cx="3196754" cy="2029579"/>
            <a:chOff x="0" y="0"/>
            <a:chExt cx="4262338" cy="2706105"/>
          </a:xfrm>
        </p:grpSpPr>
        <p:sp>
          <p:nvSpPr>
            <p:cNvPr id="20" name="TextBox 20"/>
            <p:cNvSpPr txBox="1"/>
            <p:nvPr/>
          </p:nvSpPr>
          <p:spPr>
            <a:xfrm>
              <a:off x="0" y="623940"/>
              <a:ext cx="4262338"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소셜 미디어 콘텐츠 작성 및 게시</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지원</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및 경쟁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홍보 자료 디자인 및 배포</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마케팅 팀 지원 업무</a:t>
              </a:r>
            </a:p>
          </p:txBody>
        </p:sp>
        <p:sp>
          <p:nvSpPr>
            <p:cNvPr id="21" name="TextBox 21"/>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22" name="Group 22"/>
          <p:cNvGrpSpPr/>
          <p:nvPr/>
        </p:nvGrpSpPr>
        <p:grpSpPr>
          <a:xfrm>
            <a:off x="2272468" y="8086924"/>
            <a:ext cx="5382667" cy="1400929"/>
            <a:chOff x="0" y="0"/>
            <a:chExt cx="7176889" cy="1867905"/>
          </a:xfrm>
        </p:grpSpPr>
        <p:sp>
          <p:nvSpPr>
            <p:cNvPr id="23" name="TextBox 23"/>
            <p:cNvSpPr txBox="1"/>
            <p:nvPr/>
          </p:nvSpPr>
          <p:spPr>
            <a:xfrm>
              <a:off x="0" y="623940"/>
              <a:ext cx="7176889"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제품 출시 캠페인 성공적으로 실행, 매출 30%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새로운 CRM 시스템 도입 및 고객 데이터베이스 최적화</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연례 마케팅 이벤트 참가자 수 50% 증가</a:t>
              </a:r>
            </a:p>
          </p:txBody>
        </p:sp>
        <p:sp>
          <p:nvSpPr>
            <p:cNvPr id="24" name="TextBox 24"/>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grpSp>
        <p:nvGrpSpPr>
          <p:cNvPr id="25" name="Group 25"/>
          <p:cNvGrpSpPr/>
          <p:nvPr/>
        </p:nvGrpSpPr>
        <p:grpSpPr>
          <a:xfrm>
            <a:off x="10086706" y="8086924"/>
            <a:ext cx="4561954" cy="1400929"/>
            <a:chOff x="0" y="0"/>
            <a:chExt cx="6082605" cy="1867905"/>
          </a:xfrm>
        </p:grpSpPr>
        <p:sp>
          <p:nvSpPr>
            <p:cNvPr id="26" name="TextBox 26"/>
            <p:cNvSpPr txBox="1"/>
            <p:nvPr/>
          </p:nvSpPr>
          <p:spPr>
            <a:xfrm>
              <a:off x="0" y="623940"/>
              <a:ext cx="6082605" cy="1243965"/>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1000명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다양한 마케팅 프로젝트 지원 및 성공적 완료</a:t>
              </a:r>
            </a:p>
          </p:txBody>
        </p:sp>
        <p:sp>
          <p:nvSpPr>
            <p:cNvPr id="27" name="TextBox 27"/>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a:off x="0" y="0"/>
              <a:ext cx="1225595" cy="994504"/>
            </a:xfrm>
            <a:custGeom>
              <a:avLst/>
              <a:gdLst/>
              <a:ahLst/>
              <a:cxnLst/>
              <a:rect l="l" t="t" r="r" b="b"/>
              <a:pathLst>
                <a:path w="1225595" h="994504">
                  <a:moveTo>
                    <a:pt x="0" y="0"/>
                  </a:moveTo>
                  <a:lnTo>
                    <a:pt x="1225595" y="0"/>
                  </a:lnTo>
                  <a:lnTo>
                    <a:pt x="1225595" y="994504"/>
                  </a:lnTo>
                  <a:lnTo>
                    <a:pt x="0" y="994504"/>
                  </a:lnTo>
                  <a:close/>
                </a:path>
              </a:pathLst>
            </a:custGeom>
            <a:blipFill>
              <a:blip r:embed="rId4"/>
              <a:stretch>
                <a:fillRect l="-10896" r="-10896"/>
              </a:stretch>
            </a:blipFill>
          </p:spPr>
          <p:txBody>
            <a:bodyPr/>
            <a:lstStyle/>
            <a:p>
              <a:endParaRPr lang="ko-KR" altLang="en-US"/>
            </a:p>
          </p:txBody>
        </p:sp>
      </p:grpSp>
      <p:sp>
        <p:nvSpPr>
          <p:cNvPr id="5" name="TextBox 5"/>
          <p:cNvSpPr txBox="1"/>
          <p:nvPr/>
        </p:nvSpPr>
        <p:spPr>
          <a:xfrm>
            <a:off x="1028700" y="971550"/>
            <a:ext cx="3427661"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01</a:t>
            </a:r>
          </a:p>
        </p:txBody>
      </p:sp>
      <p:sp>
        <p:nvSpPr>
          <p:cNvPr id="6" name="TextBox 6"/>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ABC 마케팅 에이전시 - Green Earth 캠페인</a:t>
            </a:r>
          </a:p>
        </p:txBody>
      </p:sp>
      <p:sp>
        <p:nvSpPr>
          <p:cNvPr id="7" name="TextBox 7"/>
          <p:cNvSpPr txBox="1"/>
          <p:nvPr/>
        </p:nvSpPr>
        <p:spPr>
          <a:xfrm>
            <a:off x="9780910" y="3773499"/>
            <a:ext cx="673097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캠페인 전략 수립 및 실행 계획 작성</a:t>
            </a:r>
          </a:p>
          <a:p>
            <a:pPr algn="l">
              <a:lnSpc>
                <a:spcPts val="2520"/>
              </a:lnSpc>
            </a:pPr>
            <a:r>
              <a:rPr lang="en-US" sz="1800">
                <a:solidFill>
                  <a:srgbClr val="000000"/>
                </a:solidFill>
                <a:latin typeface="Source Han Sans KR"/>
                <a:ea typeface="Source Han Sans KR"/>
                <a:cs typeface="Source Han Sans KR"/>
                <a:sym typeface="Source Han Sans KR"/>
              </a:rPr>
              <a:t>- 소셜 미디어, 이메일 마케팅, 콘텐츠 마케팅을 통한 다채널 캠페인 진행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인플루언서 협업 및 이벤트 기획</a:t>
            </a:r>
          </a:p>
        </p:txBody>
      </p:sp>
      <p:sp>
        <p:nvSpPr>
          <p:cNvPr id="8" name="TextBox 8"/>
          <p:cNvSpPr txBox="1"/>
          <p:nvPr/>
        </p:nvSpPr>
        <p:spPr>
          <a:xfrm>
            <a:off x="9780910" y="3269825"/>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9" name="TextBox 9"/>
          <p:cNvSpPr txBox="1"/>
          <p:nvPr/>
        </p:nvSpPr>
        <p:spPr>
          <a:xfrm>
            <a:off x="9780910" y="5950397"/>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웹사이트 방문자 수 150% 증가</a:t>
            </a:r>
          </a:p>
          <a:p>
            <a:pPr algn="l">
              <a:lnSpc>
                <a:spcPts val="2520"/>
              </a:lnSpc>
            </a:pPr>
            <a:r>
              <a:rPr lang="en-US" sz="1800">
                <a:solidFill>
                  <a:srgbClr val="000000"/>
                </a:solidFill>
                <a:latin typeface="Source Han Sans KR"/>
                <a:ea typeface="Source Han Sans KR"/>
                <a:cs typeface="Source Han Sans KR"/>
                <a:sym typeface="Source Han Sans KR"/>
              </a:rPr>
              <a:t>- 캠페인 기간 동안 매출 35%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조사에서 긍정적 평가 40% 상승</a:t>
            </a:r>
          </a:p>
        </p:txBody>
      </p:sp>
      <p:sp>
        <p:nvSpPr>
          <p:cNvPr id="10" name="TextBox 10"/>
          <p:cNvSpPr txBox="1"/>
          <p:nvPr/>
        </p:nvSpPr>
        <p:spPr>
          <a:xfrm>
            <a:off x="9780910" y="544672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1" name="Group 11"/>
          <p:cNvGrpSpPr/>
          <p:nvPr/>
        </p:nvGrpSpPr>
        <p:grpSpPr>
          <a:xfrm>
            <a:off x="10604239" y="7687033"/>
            <a:ext cx="238442" cy="2384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10922966" y="7687033"/>
            <a:ext cx="238442" cy="2384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7" name="TextBox 17"/>
          <p:cNvSpPr txBox="1"/>
          <p:nvPr/>
        </p:nvSpPr>
        <p:spPr>
          <a:xfrm>
            <a:off x="9780910" y="8128000"/>
            <a:ext cx="536183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200%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캠페인 전반의 데이터 분석 및 성과 보고</a:t>
            </a:r>
          </a:p>
        </p:txBody>
      </p:sp>
      <p:sp>
        <p:nvSpPr>
          <p:cNvPr id="18" name="TextBox 18"/>
          <p:cNvSpPr txBox="1"/>
          <p:nvPr/>
        </p:nvSpPr>
        <p:spPr>
          <a:xfrm>
            <a:off x="9780910" y="7624326"/>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687033"/>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687033"/>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687033"/>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7525889" y="1028700"/>
            <a:ext cx="9733411" cy="8229600"/>
            <a:chOff x="0" y="0"/>
            <a:chExt cx="1507960" cy="1274980"/>
          </a:xfrm>
        </p:grpSpPr>
        <p:sp>
          <p:nvSpPr>
            <p:cNvPr id="4" name="Freeform 4"/>
            <p:cNvSpPr/>
            <p:nvPr/>
          </p:nvSpPr>
          <p:spPr>
            <a:xfrm>
              <a:off x="0" y="0"/>
              <a:ext cx="1507960" cy="1274980"/>
            </a:xfrm>
            <a:custGeom>
              <a:avLst/>
              <a:gdLst/>
              <a:ahLst/>
              <a:cxnLst/>
              <a:rect l="l" t="t" r="r" b="b"/>
              <a:pathLst>
                <a:path w="1507960" h="1274980">
                  <a:moveTo>
                    <a:pt x="0" y="0"/>
                  </a:moveTo>
                  <a:lnTo>
                    <a:pt x="1507960" y="0"/>
                  </a:lnTo>
                  <a:lnTo>
                    <a:pt x="1507960" y="1274980"/>
                  </a:lnTo>
                  <a:lnTo>
                    <a:pt x="0" y="1274980"/>
                  </a:lnTo>
                  <a:close/>
                </a:path>
              </a:pathLst>
            </a:custGeom>
            <a:blipFill>
              <a:blip r:embed="rId4"/>
              <a:stretch>
                <a:fillRect l="-13452" r="-13452"/>
              </a:stretch>
            </a:blipFill>
          </p:spPr>
          <p:txBody>
            <a:bodyPr/>
            <a:lstStyle/>
            <a:p>
              <a:endParaRPr lang="ko-KR" altLang="en-US"/>
            </a:p>
          </p:txBody>
        </p:sp>
      </p:grpSp>
      <p:sp>
        <p:nvSpPr>
          <p:cNvPr id="5" name="TextBox 5"/>
          <p:cNvSpPr txBox="1"/>
          <p:nvPr/>
        </p:nvSpPr>
        <p:spPr>
          <a:xfrm>
            <a:off x="1028700" y="3572769"/>
            <a:ext cx="4586660"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시장 조사 및 타겟 고객 분석</a:t>
            </a:r>
          </a:p>
          <a:p>
            <a:pPr algn="l">
              <a:lnSpc>
                <a:spcPts val="2520"/>
              </a:lnSpc>
            </a:pPr>
            <a:r>
              <a:rPr lang="en-US" sz="1800">
                <a:solidFill>
                  <a:srgbClr val="000000"/>
                </a:solidFill>
                <a:latin typeface="Source Han Sans KR"/>
                <a:ea typeface="Source Han Sans KR"/>
                <a:cs typeface="Source Han Sans KR"/>
                <a:sym typeface="Source Han Sans KR"/>
              </a:rPr>
              <a:t>- 광고 캠페인 기획 및 실행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제품 리뷰 이벤트 및 사용자 생성 콘텐츠 활성화</a:t>
            </a:r>
          </a:p>
        </p:txBody>
      </p:sp>
      <p:sp>
        <p:nvSpPr>
          <p:cNvPr id="6" name="TextBox 6"/>
          <p:cNvSpPr txBox="1"/>
          <p:nvPr/>
        </p:nvSpPr>
        <p:spPr>
          <a:xfrm>
            <a:off x="1028700" y="3069096"/>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7" name="TextBox 7"/>
          <p:cNvSpPr txBox="1"/>
          <p:nvPr/>
        </p:nvSpPr>
        <p:spPr>
          <a:xfrm>
            <a:off x="1028700" y="5749668"/>
            <a:ext cx="2666628"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출시 첫 달 매출 30% 증가</a:t>
            </a:r>
          </a:p>
          <a:p>
            <a:pPr algn="l">
              <a:lnSpc>
                <a:spcPts val="2520"/>
              </a:lnSpc>
            </a:pPr>
            <a:r>
              <a:rPr lang="en-US" sz="1800">
                <a:solidFill>
                  <a:srgbClr val="000000"/>
                </a:solidFill>
                <a:latin typeface="Source Han Sans KR"/>
                <a:ea typeface="Source Han Sans KR"/>
                <a:cs typeface="Source Han Sans KR"/>
                <a:sym typeface="Source Han Sans KR"/>
              </a:rPr>
              <a:t>- 사용자 리뷰 수 150%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20% 상승</a:t>
            </a:r>
          </a:p>
        </p:txBody>
      </p:sp>
      <p:sp>
        <p:nvSpPr>
          <p:cNvPr id="8" name="TextBox 8"/>
          <p:cNvSpPr txBox="1"/>
          <p:nvPr/>
        </p:nvSpPr>
        <p:spPr>
          <a:xfrm>
            <a:off x="102870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sp>
        <p:nvSpPr>
          <p:cNvPr id="9" name="TextBox 9"/>
          <p:cNvSpPr txBox="1"/>
          <p:nvPr/>
        </p:nvSpPr>
        <p:spPr>
          <a:xfrm>
            <a:off x="1028700" y="7926567"/>
            <a:ext cx="420305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온라인 광고 캠페인 관리, 전환율 25%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사용자 생성 콘텐츠 캠페인 기획 및 관리</a:t>
            </a:r>
          </a:p>
        </p:txBody>
      </p:sp>
      <p:sp>
        <p:nvSpPr>
          <p:cNvPr id="10" name="TextBox 10"/>
          <p:cNvSpPr txBox="1"/>
          <p:nvPr/>
        </p:nvSpPr>
        <p:spPr>
          <a:xfrm>
            <a:off x="1028700" y="971550"/>
            <a:ext cx="3487043"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KEY PROJECTS 02</a:t>
            </a:r>
          </a:p>
        </p:txBody>
      </p:sp>
      <p:sp>
        <p:nvSpPr>
          <p:cNvPr id="11" name="TextBox 11"/>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XYZ 코퍼레이션 - 제품 출시 캠페인</a:t>
            </a:r>
          </a:p>
        </p:txBody>
      </p:sp>
      <p:grpSp>
        <p:nvGrpSpPr>
          <p:cNvPr id="12" name="Group 12"/>
          <p:cNvGrpSpPr/>
          <p:nvPr/>
        </p:nvGrpSpPr>
        <p:grpSpPr>
          <a:xfrm>
            <a:off x="1852029" y="7485600"/>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2170756" y="7485600"/>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1028700" y="7422893"/>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2489483" y="7485600"/>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2808210" y="7485600"/>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3126936" y="7485600"/>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flipH="1">
              <a:off x="0" y="0"/>
              <a:ext cx="1225595" cy="994504"/>
            </a:xfrm>
            <a:custGeom>
              <a:avLst/>
              <a:gdLst/>
              <a:ahLst/>
              <a:cxnLst/>
              <a:rect l="l" t="t" r="r" b="b"/>
              <a:pathLst>
                <a:path w="1225595" h="994504">
                  <a:moveTo>
                    <a:pt x="1225595" y="0"/>
                  </a:moveTo>
                  <a:lnTo>
                    <a:pt x="0" y="0"/>
                  </a:lnTo>
                  <a:lnTo>
                    <a:pt x="0" y="994504"/>
                  </a:lnTo>
                  <a:lnTo>
                    <a:pt x="1225595" y="994504"/>
                  </a:lnTo>
                  <a:close/>
                </a:path>
              </a:pathLst>
            </a:custGeom>
            <a:blipFill>
              <a:blip r:embed="rId4"/>
              <a:stretch>
                <a:fillRect t="-32157" b="-32157"/>
              </a:stretch>
            </a:blipFill>
          </p:spPr>
          <p:txBody>
            <a:bodyPr/>
            <a:lstStyle/>
            <a:p>
              <a:endParaRPr lang="ko-KR" altLang="en-US"/>
            </a:p>
          </p:txBody>
        </p:sp>
      </p:grpSp>
      <p:sp>
        <p:nvSpPr>
          <p:cNvPr id="5" name="TextBox 5"/>
          <p:cNvSpPr txBox="1"/>
          <p:nvPr/>
        </p:nvSpPr>
        <p:spPr>
          <a:xfrm>
            <a:off x="9780910" y="7922289"/>
            <a:ext cx="5488707"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1000명 증가</a:t>
            </a:r>
          </a:p>
          <a:p>
            <a:pPr algn="l">
              <a:lnSpc>
                <a:spcPts val="2520"/>
              </a:lnSpc>
            </a:pPr>
            <a:r>
              <a:rPr lang="en-US" sz="1800">
                <a:solidFill>
                  <a:srgbClr val="000000"/>
                </a:solidFill>
                <a:latin typeface="Source Han Sans KR"/>
                <a:ea typeface="Source Han Sans KR"/>
                <a:cs typeface="Source Han Sans KR"/>
                <a:sym typeface="Source Han Sans KR"/>
              </a:rPr>
              <a:t>- 이벤트 및 캠페인 기획, 참여율 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 및 데이터 분석</a:t>
            </a:r>
          </a:p>
        </p:txBody>
      </p:sp>
      <p:sp>
        <p:nvSpPr>
          <p:cNvPr id="6" name="TextBox 6"/>
          <p:cNvSpPr txBox="1"/>
          <p:nvPr/>
        </p:nvSpPr>
        <p:spPr>
          <a:xfrm>
            <a:off x="1028700" y="971550"/>
            <a:ext cx="349827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03</a:t>
            </a:r>
          </a:p>
        </p:txBody>
      </p:sp>
      <p:sp>
        <p:nvSpPr>
          <p:cNvPr id="7" name="TextBox 7"/>
          <p:cNvSpPr txBox="1"/>
          <p:nvPr/>
        </p:nvSpPr>
        <p:spPr>
          <a:xfrm>
            <a:off x="1662749" y="1616980"/>
            <a:ext cx="4813325"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LMN 스타트업 - 소셜 미디어 활성화 프로젝트</a:t>
            </a:r>
          </a:p>
        </p:txBody>
      </p:sp>
      <p:sp>
        <p:nvSpPr>
          <p:cNvPr id="8" name="TextBox 8"/>
          <p:cNvSpPr txBox="1"/>
          <p:nvPr/>
        </p:nvSpPr>
        <p:spPr>
          <a:xfrm>
            <a:off x="9780910" y="3577047"/>
            <a:ext cx="382771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전략 수립</a:t>
            </a:r>
          </a:p>
          <a:p>
            <a:pPr algn="l">
              <a:lnSpc>
                <a:spcPts val="2520"/>
              </a:lnSpc>
            </a:pPr>
            <a:r>
              <a:rPr lang="en-US" sz="1800">
                <a:solidFill>
                  <a:srgbClr val="000000"/>
                </a:solidFill>
                <a:latin typeface="Source Han Sans KR"/>
                <a:ea typeface="Source Han Sans KR"/>
                <a:cs typeface="Source Han Sans KR"/>
                <a:sym typeface="Source Han Sans KR"/>
              </a:rPr>
              <a:t>- 팔로워와의 적극적인 소통 및 참여 유도</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월간 캠페인 및 이벤트 기획</a:t>
            </a:r>
          </a:p>
        </p:txBody>
      </p:sp>
      <p:sp>
        <p:nvSpPr>
          <p:cNvPr id="9" name="TextBox 9"/>
          <p:cNvSpPr txBox="1"/>
          <p:nvPr/>
        </p:nvSpPr>
        <p:spPr>
          <a:xfrm>
            <a:off x="9780910" y="3073374"/>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10" name="TextBox 10"/>
          <p:cNvSpPr txBox="1"/>
          <p:nvPr/>
        </p:nvSpPr>
        <p:spPr>
          <a:xfrm>
            <a:off x="9780910" y="5749668"/>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150% 증가</a:t>
            </a:r>
          </a:p>
          <a:p>
            <a:pPr algn="l">
              <a:lnSpc>
                <a:spcPts val="2520"/>
              </a:lnSpc>
            </a:pPr>
            <a:r>
              <a:rPr lang="en-US" sz="1800">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고객 참여도 및 만족도 30% 증가</a:t>
            </a:r>
          </a:p>
        </p:txBody>
      </p:sp>
      <p:sp>
        <p:nvSpPr>
          <p:cNvPr id="11" name="TextBox 11"/>
          <p:cNvSpPr txBox="1"/>
          <p:nvPr/>
        </p:nvSpPr>
        <p:spPr>
          <a:xfrm>
            <a:off x="978091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2" name="Group 12"/>
          <p:cNvGrpSpPr/>
          <p:nvPr/>
        </p:nvGrpSpPr>
        <p:grpSpPr>
          <a:xfrm>
            <a:off x="10604239" y="7481322"/>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10922966" y="7481322"/>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9780910" y="7418615"/>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481322"/>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481322"/>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481322"/>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2299395" cy="514350"/>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Inter Bold"/>
                <a:ea typeface="Inter Bold"/>
                <a:cs typeface="Inter Bold"/>
                <a:sym typeface="Inter Bold"/>
              </a:rPr>
              <a:t>EDUCATION</a:t>
            </a:r>
          </a:p>
        </p:txBody>
      </p:sp>
      <p:sp>
        <p:nvSpPr>
          <p:cNvPr id="3" name="TextBox 3"/>
          <p:cNvSpPr txBox="1"/>
          <p:nvPr/>
        </p:nvSpPr>
        <p:spPr>
          <a:xfrm>
            <a:off x="1208920" y="4331287"/>
            <a:ext cx="6700023"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4" name="TextBox 4"/>
          <p:cNvSpPr txBox="1"/>
          <p:nvPr/>
        </p:nvSpPr>
        <p:spPr>
          <a:xfrm>
            <a:off x="1208920"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5" name="TextBox 5"/>
          <p:cNvSpPr txBox="1"/>
          <p:nvPr/>
        </p:nvSpPr>
        <p:spPr>
          <a:xfrm>
            <a:off x="9313393"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6" name="TextBox 6"/>
          <p:cNvSpPr txBox="1"/>
          <p:nvPr/>
        </p:nvSpPr>
        <p:spPr>
          <a:xfrm>
            <a:off x="1028700" y="3382605"/>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2041년 5월 - 2044년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경영학 학사</a:t>
            </a:r>
          </a:p>
        </p:txBody>
      </p:sp>
      <p:sp>
        <p:nvSpPr>
          <p:cNvPr id="7" name="TextBox 7"/>
          <p:cNvSpPr txBox="1"/>
          <p:nvPr/>
        </p:nvSpPr>
        <p:spPr>
          <a:xfrm>
            <a:off x="1039527" y="7560609"/>
            <a:ext cx="246957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Numbers Program</a:t>
            </a:r>
          </a:p>
        </p:txBody>
      </p:sp>
      <p:sp>
        <p:nvSpPr>
          <p:cNvPr id="8" name="TextBox 8"/>
          <p:cNvSpPr txBox="1"/>
          <p:nvPr/>
        </p:nvSpPr>
        <p:spPr>
          <a:xfrm>
            <a:off x="9144000" y="7560609"/>
            <a:ext cx="236673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Analysis Program</a:t>
            </a:r>
          </a:p>
        </p:txBody>
      </p:sp>
      <p:grpSp>
        <p:nvGrpSpPr>
          <p:cNvPr id="9" name="Group 9"/>
          <p:cNvGrpSpPr/>
          <p:nvPr/>
        </p:nvGrpSpPr>
        <p:grpSpPr>
          <a:xfrm>
            <a:off x="1106202" y="2392005"/>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라라나 대학교</a:t>
              </a:r>
            </a:p>
          </p:txBody>
        </p:sp>
      </p:grpSp>
      <p:grpSp>
        <p:nvGrpSpPr>
          <p:cNvPr id="14" name="Group 14"/>
          <p:cNvGrpSpPr/>
          <p:nvPr/>
        </p:nvGrpSpPr>
        <p:grpSpPr>
          <a:xfrm>
            <a:off x="1106202" y="6566484"/>
            <a:ext cx="3086100" cy="565499"/>
            <a:chOff x="0" y="0"/>
            <a:chExt cx="4114800" cy="753999"/>
          </a:xfrm>
        </p:grpSpPr>
        <p:grpSp>
          <p:nvGrpSpPr>
            <p:cNvPr id="15" name="Group 15"/>
            <p:cNvGrpSpPr/>
            <p:nvPr/>
          </p:nvGrpSpPr>
          <p:grpSpPr>
            <a:xfrm>
              <a:off x="0" y="0"/>
              <a:ext cx="4114800" cy="753999"/>
              <a:chOff x="0" y="0"/>
              <a:chExt cx="812800" cy="148938"/>
            </a:xfrm>
          </p:grpSpPr>
          <p:sp>
            <p:nvSpPr>
              <p:cNvPr id="16" name="Freeform 1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7" name="TextBox 1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01</a:t>
              </a:r>
            </a:p>
          </p:txBody>
        </p:sp>
      </p:grpSp>
      <p:grpSp>
        <p:nvGrpSpPr>
          <p:cNvPr id="19" name="Group 19"/>
          <p:cNvGrpSpPr/>
          <p:nvPr/>
        </p:nvGrpSpPr>
        <p:grpSpPr>
          <a:xfrm>
            <a:off x="9144000" y="6566484"/>
            <a:ext cx="3086100" cy="565499"/>
            <a:chOff x="0" y="0"/>
            <a:chExt cx="4114800" cy="753999"/>
          </a:xfrm>
        </p:grpSpPr>
        <p:grpSp>
          <p:nvGrpSpPr>
            <p:cNvPr id="20" name="Group 20"/>
            <p:cNvGrpSpPr/>
            <p:nvPr/>
          </p:nvGrpSpPr>
          <p:grpSpPr>
            <a:xfrm>
              <a:off x="0" y="0"/>
              <a:ext cx="4114800" cy="753999"/>
              <a:chOff x="0" y="0"/>
              <a:chExt cx="812800" cy="148938"/>
            </a:xfrm>
          </p:grpSpPr>
          <p:sp>
            <p:nvSpPr>
              <p:cNvPr id="21" name="Freeform 2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22" name="TextBox 2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02</a:t>
              </a:r>
            </a:p>
          </p:txBody>
        </p:sp>
      </p:grpSp>
      <p:sp>
        <p:nvSpPr>
          <p:cNvPr id="24" name="AutoShape 24"/>
          <p:cNvSpPr/>
          <p:nvPr/>
        </p:nvSpPr>
        <p:spPr>
          <a:xfrm>
            <a:off x="827427" y="5851936"/>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20142" y="7267726"/>
            <a:ext cx="1363135" cy="358221"/>
          </a:xfrm>
          <a:prstGeom prst="rect">
            <a:avLst/>
          </a:prstGeom>
        </p:spPr>
        <p:txBody>
          <a:bodyPr lIns="0" tIns="0" rIns="0" bIns="0" rtlCol="0" anchor="t">
            <a:spAutoFit/>
          </a:bodyPr>
          <a:lstStyle/>
          <a:p>
            <a:pPr algn="l">
              <a:lnSpc>
                <a:spcPts val="2943"/>
              </a:lnSpc>
              <a:spcBef>
                <a:spcPct val="0"/>
              </a:spcBef>
            </a:pPr>
            <a:r>
              <a:rPr lang="en-US" sz="2102" b="1">
                <a:solidFill>
                  <a:srgbClr val="EBEEF0"/>
                </a:solidFill>
                <a:latin typeface="Inter Bold"/>
                <a:ea typeface="Inter Bold"/>
                <a:cs typeface="Inter Bold"/>
                <a:sym typeface="Inter Bold"/>
              </a:rPr>
              <a:t>CONTACT</a:t>
            </a:r>
          </a:p>
        </p:txBody>
      </p:sp>
      <p:sp>
        <p:nvSpPr>
          <p:cNvPr id="3" name="TextBox 3"/>
          <p:cNvSpPr txBox="1"/>
          <p:nvPr/>
        </p:nvSpPr>
        <p:spPr>
          <a:xfrm>
            <a:off x="1720142" y="7835498"/>
            <a:ext cx="1994892" cy="356179"/>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+123-456-7890</a:t>
            </a:r>
          </a:p>
        </p:txBody>
      </p:sp>
      <p:sp>
        <p:nvSpPr>
          <p:cNvPr id="4" name="TextBox 4"/>
          <p:cNvSpPr txBox="1"/>
          <p:nvPr/>
        </p:nvSpPr>
        <p:spPr>
          <a:xfrm>
            <a:off x="1720142" y="8272768"/>
            <a:ext cx="3219376" cy="356179"/>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hello@reallygreatsite.com</a:t>
            </a:r>
          </a:p>
        </p:txBody>
      </p:sp>
      <p:sp>
        <p:nvSpPr>
          <p:cNvPr id="5" name="TextBox 5"/>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a:solidFill>
                  <a:srgbClr val="EBEEF0"/>
                </a:solidFill>
                <a:latin typeface="Inter Bold"/>
                <a:ea typeface="Inter Bold"/>
                <a:cs typeface="Inter Bold"/>
                <a:sym typeface="Inter Bold"/>
              </a:rPr>
              <a:t>THANK YOU</a:t>
            </a:r>
          </a:p>
        </p:txBody>
      </p:sp>
      <p:grpSp>
        <p:nvGrpSpPr>
          <p:cNvPr id="6" name="Group 6"/>
          <p:cNvGrpSpPr/>
          <p:nvPr/>
        </p:nvGrpSpPr>
        <p:grpSpPr>
          <a:xfrm>
            <a:off x="14712436" y="816258"/>
            <a:ext cx="2884832" cy="737968"/>
            <a:chOff x="0" y="0"/>
            <a:chExt cx="759791" cy="194362"/>
          </a:xfrm>
        </p:grpSpPr>
        <p:sp>
          <p:nvSpPr>
            <p:cNvPr id="7" name="Freeform 7"/>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5803952" y="988103"/>
            <a:ext cx="701799" cy="339669"/>
          </a:xfrm>
          <a:prstGeom prst="rect">
            <a:avLst/>
          </a:prstGeom>
        </p:spPr>
        <p:txBody>
          <a:bodyPr lIns="0" tIns="0" rIns="0" bIns="0" rtlCol="0" anchor="t">
            <a:spAutoFit/>
          </a:bodyPr>
          <a:lstStyle/>
          <a:p>
            <a:pPr algn="ctr">
              <a:lnSpc>
                <a:spcPts val="2803"/>
              </a:lnSpc>
              <a:spcBef>
                <a:spcPct val="0"/>
              </a:spcBef>
            </a:pPr>
            <a:r>
              <a:rPr lang="en-US" sz="2002" b="1">
                <a:solidFill>
                  <a:srgbClr val="000000"/>
                </a:solidFill>
                <a:latin typeface="Source Han Sans KR Bold"/>
                <a:ea typeface="Source Han Sans KR Bold"/>
                <a:cs typeface="Source Han Sans KR Bold"/>
                <a:sym typeface="Source Han Sans KR Bold"/>
              </a:rPr>
              <a:t>이수진</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107482" y="2482220"/>
            <a:ext cx="5742118" cy="821187"/>
          </a:xfrm>
          <a:prstGeom prst="rect">
            <a:avLst/>
          </a:prstGeom>
        </p:spPr>
        <p:txBody>
          <a:bodyPr wrap="square" lIns="0" tIns="0" rIns="0" bIns="0" rtlCol="0" anchor="t">
            <a:spAutoFit/>
          </a:bodyPr>
          <a:lstStyle/>
          <a:p>
            <a:pPr algn="l">
              <a:lnSpc>
                <a:spcPts val="7500"/>
              </a:lnSpc>
            </a:pPr>
            <a:r>
              <a:rPr lang="ko-KR" altLang="en-US" sz="3000" dirty="0">
                <a:solidFill>
                  <a:srgbClr val="000000"/>
                </a:solidFill>
                <a:latin typeface="Source Han Sans KR"/>
                <a:ea typeface="Source Han Sans KR"/>
                <a:cs typeface="Source Han Sans KR"/>
                <a:sym typeface="Source Han Sans KR"/>
              </a:rPr>
              <a:t>주요 기능 개발</a:t>
            </a:r>
            <a:endParaRPr lang="en-US" sz="3000" dirty="0">
              <a:solidFill>
                <a:srgbClr val="000000"/>
              </a:solidFill>
              <a:latin typeface="Source Han Sans KR"/>
              <a:ea typeface="Source Han Sans KR"/>
              <a:cs typeface="Source Han Sans KR"/>
              <a:sym typeface="Source Han Sans KR"/>
            </a:endParaRPr>
          </a:p>
        </p:txBody>
      </p:sp>
      <p:sp>
        <p:nvSpPr>
          <p:cNvPr id="3" name="TextBox 3"/>
          <p:cNvSpPr txBox="1"/>
          <p:nvPr/>
        </p:nvSpPr>
        <p:spPr>
          <a:xfrm>
            <a:off x="10107482" y="3443819"/>
            <a:ext cx="4599118" cy="821187"/>
          </a:xfrm>
          <a:prstGeom prst="rect">
            <a:avLst/>
          </a:prstGeom>
        </p:spPr>
        <p:txBody>
          <a:bodyPr wrap="square" lIns="0" tIns="0" rIns="0" bIns="0" rtlCol="0" anchor="t">
            <a:spAutoFit/>
          </a:bodyPr>
          <a:lstStyle/>
          <a:p>
            <a:pPr algn="l">
              <a:lnSpc>
                <a:spcPts val="7500"/>
              </a:lnSpc>
            </a:pPr>
            <a:r>
              <a:rPr lang="ko-KR" altLang="en-US" sz="3000">
                <a:solidFill>
                  <a:srgbClr val="000000"/>
                </a:solidFill>
                <a:latin typeface="Source Han Sans KR"/>
                <a:ea typeface="Source Han Sans KR"/>
                <a:cs typeface="Source Han Sans KR"/>
                <a:sym typeface="Source Han Sans KR"/>
              </a:rPr>
              <a:t>백업 및 복원 로직</a:t>
            </a:r>
            <a:endParaRPr lang="en-US" sz="3000" dirty="0">
              <a:solidFill>
                <a:srgbClr val="000000"/>
              </a:solidFill>
              <a:latin typeface="Source Han Sans KR"/>
              <a:ea typeface="Source Han Sans KR"/>
              <a:cs typeface="Source Han Sans KR"/>
              <a:sym typeface="Source Han Sans KR"/>
            </a:endParaRPr>
          </a:p>
        </p:txBody>
      </p:sp>
      <p:sp>
        <p:nvSpPr>
          <p:cNvPr id="4" name="TextBox 4"/>
          <p:cNvSpPr txBox="1"/>
          <p:nvPr/>
        </p:nvSpPr>
        <p:spPr>
          <a:xfrm>
            <a:off x="4257699" y="2491745"/>
            <a:ext cx="2970609" cy="828675"/>
          </a:xfrm>
          <a:prstGeom prst="rect">
            <a:avLst/>
          </a:prstGeom>
        </p:spPr>
        <p:txBody>
          <a:bodyPr lIns="0" tIns="0" rIns="0" bIns="0" rtlCol="0" anchor="t">
            <a:spAutoFit/>
          </a:bodyPr>
          <a:lstStyle/>
          <a:p>
            <a:pPr marL="0" lvl="0" indent="0" algn="l">
              <a:lnSpc>
                <a:spcPts val="7500"/>
              </a:lnSpc>
            </a:pPr>
            <a:r>
              <a:rPr lang="en-US" sz="3000" b="1" u="none" strike="noStrike" dirty="0">
                <a:solidFill>
                  <a:srgbClr val="000000"/>
                </a:solidFill>
                <a:latin typeface="Inter Bold"/>
                <a:ea typeface="Inter Bold"/>
                <a:cs typeface="Inter Bold"/>
                <a:sym typeface="Inter Bold"/>
              </a:rPr>
              <a:t>Python 3.10</a:t>
            </a:r>
          </a:p>
        </p:txBody>
      </p:sp>
      <p:sp>
        <p:nvSpPr>
          <p:cNvPr id="5" name="TextBox 5"/>
          <p:cNvSpPr txBox="1"/>
          <p:nvPr/>
        </p:nvSpPr>
        <p:spPr>
          <a:xfrm>
            <a:off x="4257699" y="3453344"/>
            <a:ext cx="3669209" cy="828675"/>
          </a:xfrm>
          <a:prstGeom prst="rect">
            <a:avLst/>
          </a:prstGeom>
        </p:spPr>
        <p:txBody>
          <a:bodyPr lIns="0" tIns="0" rIns="0" bIns="0" rtlCol="0" anchor="t">
            <a:spAutoFit/>
          </a:bodyPr>
          <a:lstStyle/>
          <a:p>
            <a:pPr marL="0" lvl="0" indent="0" algn="l">
              <a:lnSpc>
                <a:spcPts val="7500"/>
              </a:lnSpc>
            </a:pPr>
            <a:r>
              <a:rPr lang="en-US" sz="3000" b="1" dirty="0" err="1">
                <a:solidFill>
                  <a:srgbClr val="000000"/>
                </a:solidFill>
                <a:latin typeface="Inter Bold"/>
                <a:ea typeface="Inter Bold"/>
                <a:cs typeface="Inter Bold"/>
                <a:sym typeface="Inter Bold"/>
              </a:rPr>
              <a:t>Rsync</a:t>
            </a:r>
            <a:r>
              <a:rPr lang="en-US" sz="3000" b="1" dirty="0">
                <a:solidFill>
                  <a:srgbClr val="000000"/>
                </a:solidFill>
                <a:latin typeface="Inter Bold"/>
                <a:ea typeface="Inter Bold"/>
                <a:cs typeface="Inter Bold"/>
                <a:sym typeface="Inter Bold"/>
              </a:rPr>
              <a:t>, tar, dd</a:t>
            </a:r>
          </a:p>
        </p:txBody>
      </p:sp>
      <p:sp>
        <p:nvSpPr>
          <p:cNvPr id="6" name="TextBox 6"/>
          <p:cNvSpPr txBox="1"/>
          <p:nvPr/>
        </p:nvSpPr>
        <p:spPr>
          <a:xfrm>
            <a:off x="1701185" y="2491745"/>
            <a:ext cx="406450" cy="828675"/>
          </a:xfrm>
          <a:prstGeom prst="rect">
            <a:avLst/>
          </a:prstGeom>
        </p:spPr>
        <p:txBody>
          <a:bodyPr lIns="0" tIns="0" rIns="0" bIns="0" rtlCol="0" anchor="t">
            <a:spAutoFit/>
          </a:bodyPr>
          <a:lstStyle/>
          <a:p>
            <a:pPr marL="0" lvl="0" indent="0" algn="l">
              <a:lnSpc>
                <a:spcPts val="7500"/>
              </a:lnSpc>
            </a:pPr>
            <a:r>
              <a:rPr lang="en-US" sz="3000">
                <a:solidFill>
                  <a:srgbClr val="000000"/>
                </a:solidFill>
                <a:latin typeface="Inter"/>
                <a:ea typeface="Inter"/>
                <a:cs typeface="Inter"/>
                <a:sym typeface="Inter"/>
              </a:rPr>
              <a:t>01</a:t>
            </a:r>
          </a:p>
        </p:txBody>
      </p:sp>
      <p:sp>
        <p:nvSpPr>
          <p:cNvPr id="7" name="TextBox 7"/>
          <p:cNvSpPr txBox="1"/>
          <p:nvPr/>
        </p:nvSpPr>
        <p:spPr>
          <a:xfrm>
            <a:off x="1701185" y="3453344"/>
            <a:ext cx="468734" cy="828675"/>
          </a:xfrm>
          <a:prstGeom prst="rect">
            <a:avLst/>
          </a:prstGeom>
        </p:spPr>
        <p:txBody>
          <a:bodyPr lIns="0" tIns="0" rIns="0" bIns="0" rtlCol="0" anchor="t">
            <a:spAutoFit/>
          </a:bodyPr>
          <a:lstStyle/>
          <a:p>
            <a:pPr marL="0" lvl="0" indent="0" algn="l">
              <a:lnSpc>
                <a:spcPts val="7500"/>
              </a:lnSpc>
            </a:pPr>
            <a:r>
              <a:rPr lang="en-US" sz="3000">
                <a:solidFill>
                  <a:srgbClr val="000000"/>
                </a:solidFill>
                <a:latin typeface="Inter"/>
                <a:ea typeface="Inter"/>
                <a:cs typeface="Inter"/>
                <a:sym typeface="Inter"/>
              </a:rPr>
              <a:t>02</a:t>
            </a:r>
          </a:p>
        </p:txBody>
      </p:sp>
      <p:sp>
        <p:nvSpPr>
          <p:cNvPr id="8" name="AutoShape 8"/>
          <p:cNvSpPr/>
          <p:nvPr/>
        </p:nvSpPr>
        <p:spPr>
          <a:xfrm flipV="1">
            <a:off x="1485744" y="3572620"/>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9" name="AutoShape 9"/>
          <p:cNvSpPr/>
          <p:nvPr/>
        </p:nvSpPr>
        <p:spPr>
          <a:xfrm flipV="1">
            <a:off x="1485744" y="4534219"/>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10" name="AutoShape 10"/>
          <p:cNvSpPr/>
          <p:nvPr/>
        </p:nvSpPr>
        <p:spPr>
          <a:xfrm flipV="1">
            <a:off x="1485744" y="5495819"/>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13" name="TextBox 13"/>
          <p:cNvSpPr txBox="1"/>
          <p:nvPr/>
        </p:nvSpPr>
        <p:spPr>
          <a:xfrm>
            <a:off x="1701184" y="4414944"/>
            <a:ext cx="1499215" cy="828675"/>
          </a:xfrm>
          <a:prstGeom prst="rect">
            <a:avLst/>
          </a:prstGeom>
        </p:spPr>
        <p:txBody>
          <a:bodyPr wrap="square" lIns="0" tIns="0" rIns="0" bIns="0" rtlCol="0" anchor="t">
            <a:spAutoFit/>
          </a:bodyPr>
          <a:lstStyle/>
          <a:p>
            <a:pPr marL="0" lvl="0" indent="0" algn="l">
              <a:lnSpc>
                <a:spcPts val="7500"/>
              </a:lnSpc>
            </a:pPr>
            <a:r>
              <a:rPr lang="en-US" sz="3000" dirty="0">
                <a:solidFill>
                  <a:srgbClr val="000000"/>
                </a:solidFill>
                <a:latin typeface="Inter"/>
                <a:ea typeface="Inter"/>
                <a:cs typeface="Inter"/>
                <a:sym typeface="Inter"/>
              </a:rPr>
              <a:t>03</a:t>
            </a:r>
          </a:p>
        </p:txBody>
      </p:sp>
      <p:sp>
        <p:nvSpPr>
          <p:cNvPr id="16" name="TextBox 16"/>
          <p:cNvSpPr txBox="1"/>
          <p:nvPr/>
        </p:nvSpPr>
        <p:spPr>
          <a:xfrm>
            <a:off x="4257699" y="4414944"/>
            <a:ext cx="2896493" cy="828675"/>
          </a:xfrm>
          <a:prstGeom prst="rect">
            <a:avLst/>
          </a:prstGeom>
        </p:spPr>
        <p:txBody>
          <a:bodyPr lIns="0" tIns="0" rIns="0" bIns="0" rtlCol="0" anchor="t">
            <a:spAutoFit/>
          </a:bodyPr>
          <a:lstStyle/>
          <a:p>
            <a:pPr marL="0" lvl="0" indent="0" algn="l">
              <a:lnSpc>
                <a:spcPts val="7500"/>
              </a:lnSpc>
            </a:pPr>
            <a:r>
              <a:rPr lang="en-US" sz="3000" b="1" dirty="0">
                <a:solidFill>
                  <a:srgbClr val="000000"/>
                </a:solidFill>
                <a:latin typeface="Inter Bold"/>
                <a:ea typeface="Inter Bold"/>
                <a:cs typeface="Inter Bold"/>
                <a:sym typeface="Inter Bold"/>
              </a:rPr>
              <a:t>VMware</a:t>
            </a:r>
          </a:p>
        </p:txBody>
      </p:sp>
      <p:sp>
        <p:nvSpPr>
          <p:cNvPr id="19" name="TextBox 19"/>
          <p:cNvSpPr txBox="1"/>
          <p:nvPr/>
        </p:nvSpPr>
        <p:spPr>
          <a:xfrm>
            <a:off x="10107482" y="4405419"/>
            <a:ext cx="5132518" cy="821187"/>
          </a:xfrm>
          <a:prstGeom prst="rect">
            <a:avLst/>
          </a:prstGeom>
        </p:spPr>
        <p:txBody>
          <a:bodyPr wrap="square" lIns="0" tIns="0" rIns="0" bIns="0" rtlCol="0" anchor="t">
            <a:spAutoFit/>
          </a:bodyPr>
          <a:lstStyle/>
          <a:p>
            <a:pPr algn="l">
              <a:lnSpc>
                <a:spcPts val="7500"/>
              </a:lnSpc>
            </a:pPr>
            <a:r>
              <a:rPr lang="ko-KR" altLang="en-US" sz="3000">
                <a:solidFill>
                  <a:srgbClr val="000000"/>
                </a:solidFill>
                <a:latin typeface="Source Han Sans KR"/>
                <a:ea typeface="Source Han Sans KR"/>
                <a:cs typeface="Source Han Sans KR"/>
                <a:sym typeface="Source Han Sans KR"/>
              </a:rPr>
              <a:t>개발 및 테스트 환경</a:t>
            </a:r>
            <a:endParaRPr lang="en-US" sz="3000" dirty="0">
              <a:solidFill>
                <a:srgbClr val="000000"/>
              </a:solidFill>
              <a:latin typeface="Source Han Sans KR"/>
              <a:ea typeface="Source Han Sans KR"/>
              <a:cs typeface="Source Han Sans KR"/>
              <a:sym typeface="Source Han Sans KR"/>
            </a:endParaRPr>
          </a:p>
        </p:txBody>
      </p:sp>
      <p:sp>
        <p:nvSpPr>
          <p:cNvPr id="22" name="TextBox 2">
            <a:extLst>
              <a:ext uri="{FF2B5EF4-FFF2-40B4-BE49-F238E27FC236}">
                <a16:creationId xmlns:a16="http://schemas.microsoft.com/office/drawing/2014/main" id="{5B85998A-09E1-7A8A-1A01-0306C512D099}"/>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a:solidFill>
                  <a:srgbClr val="000000"/>
                </a:solidFill>
                <a:latin typeface="Inter Bold"/>
                <a:ea typeface="Inter Bold"/>
                <a:cs typeface="Inter Bold"/>
                <a:sym typeface="Inter Bold"/>
              </a:rPr>
              <a:t>기술 스택</a:t>
            </a:r>
            <a:endParaRPr lang="en-US" sz="3000" b="1" u="none" strike="noStrike" dirty="0">
              <a:solidFill>
                <a:srgbClr val="000000"/>
              </a:solidFill>
              <a:latin typeface="Inter Bold"/>
              <a:ea typeface="Inter Bold"/>
              <a:cs typeface="Inter Bold"/>
              <a:sym typeface="Inter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6514001" y="4254292"/>
            <a:ext cx="1400929" cy="1400929"/>
          </a:xfrm>
          <a:custGeom>
            <a:avLst/>
            <a:gdLst/>
            <a:ahLst/>
            <a:cxnLst/>
            <a:rect l="l" t="t" r="r" b="b"/>
            <a:pathLst>
              <a:path w="1400929" h="1400929">
                <a:moveTo>
                  <a:pt x="0" y="0"/>
                </a:moveTo>
                <a:lnTo>
                  <a:pt x="1400929" y="0"/>
                </a:lnTo>
                <a:lnTo>
                  <a:pt x="1400929" y="1400928"/>
                </a:lnTo>
                <a:lnTo>
                  <a:pt x="0" y="1400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Freeform 3"/>
          <p:cNvSpPr/>
          <p:nvPr/>
        </p:nvSpPr>
        <p:spPr>
          <a:xfrm>
            <a:off x="6391270" y="7425771"/>
            <a:ext cx="1646390" cy="1400929"/>
          </a:xfrm>
          <a:custGeom>
            <a:avLst/>
            <a:gdLst/>
            <a:ahLst/>
            <a:cxnLst/>
            <a:rect l="l" t="t" r="r" b="b"/>
            <a:pathLst>
              <a:path w="1646390" h="1400929">
                <a:moveTo>
                  <a:pt x="0" y="0"/>
                </a:moveTo>
                <a:lnTo>
                  <a:pt x="1646391" y="0"/>
                </a:lnTo>
                <a:lnTo>
                  <a:pt x="1646391" y="1400929"/>
                </a:lnTo>
                <a:lnTo>
                  <a:pt x="0" y="1400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Freeform 4"/>
          <p:cNvSpPr/>
          <p:nvPr/>
        </p:nvSpPr>
        <p:spPr>
          <a:xfrm>
            <a:off x="14427427" y="4254292"/>
            <a:ext cx="1575687" cy="1400929"/>
          </a:xfrm>
          <a:custGeom>
            <a:avLst/>
            <a:gdLst/>
            <a:ahLst/>
            <a:cxnLst/>
            <a:rect l="l" t="t" r="r" b="b"/>
            <a:pathLst>
              <a:path w="1575687" h="1400929">
                <a:moveTo>
                  <a:pt x="0" y="0"/>
                </a:moveTo>
                <a:lnTo>
                  <a:pt x="1575687" y="0"/>
                </a:lnTo>
                <a:lnTo>
                  <a:pt x="1575687" y="1400928"/>
                </a:lnTo>
                <a:lnTo>
                  <a:pt x="0" y="1400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5" name="Freeform 5"/>
          <p:cNvSpPr/>
          <p:nvPr/>
        </p:nvSpPr>
        <p:spPr>
          <a:xfrm>
            <a:off x="14649076" y="7425771"/>
            <a:ext cx="1132389" cy="994329"/>
          </a:xfrm>
          <a:custGeom>
            <a:avLst/>
            <a:gdLst/>
            <a:ahLst/>
            <a:cxnLst/>
            <a:rect l="l" t="t" r="r" b="b"/>
            <a:pathLst>
              <a:path w="1132389" h="1400929">
                <a:moveTo>
                  <a:pt x="0" y="0"/>
                </a:moveTo>
                <a:lnTo>
                  <a:pt x="1132388" y="0"/>
                </a:lnTo>
                <a:lnTo>
                  <a:pt x="1132388" y="1400929"/>
                </a:lnTo>
                <a:lnTo>
                  <a:pt x="0" y="14009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6" name="AutoShape 6"/>
          <p:cNvSpPr/>
          <p:nvPr/>
        </p:nvSpPr>
        <p:spPr>
          <a:xfrm>
            <a:off x="827427" y="2830304"/>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7" name="TextBox 7"/>
          <p:cNvSpPr txBox="1"/>
          <p:nvPr/>
        </p:nvSpPr>
        <p:spPr>
          <a:xfrm>
            <a:off x="1028700" y="971550"/>
            <a:ext cx="3776067"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초기 개발 환경 설정</a:t>
            </a:r>
            <a:endParaRPr lang="en-US" sz="3000" b="1" u="none" strike="noStrike" dirty="0">
              <a:solidFill>
                <a:srgbClr val="000000"/>
              </a:solidFill>
              <a:latin typeface="Inter Bold"/>
              <a:ea typeface="Inter Bold"/>
              <a:cs typeface="Inter Bold"/>
              <a:sym typeface="Inter Bold"/>
            </a:endParaRPr>
          </a:p>
        </p:txBody>
      </p:sp>
      <p:sp>
        <p:nvSpPr>
          <p:cNvPr id="8" name="TextBox 8"/>
          <p:cNvSpPr txBox="1"/>
          <p:nvPr/>
        </p:nvSpPr>
        <p:spPr>
          <a:xfrm>
            <a:off x="2284886" y="4710340"/>
            <a:ext cx="3407122" cy="300339"/>
          </a:xfrm>
          <a:prstGeom prst="rect">
            <a:avLst/>
          </a:prstGeom>
        </p:spPr>
        <p:txBody>
          <a:bodyPr lIns="0" tIns="0" rIns="0" bIns="0" rtlCol="0" anchor="t">
            <a:spAutoFit/>
          </a:bodyPr>
          <a:lstStyle/>
          <a:p>
            <a:pPr algn="l">
              <a:lnSpc>
                <a:spcPts val="2520"/>
              </a:lnSpc>
            </a:pPr>
            <a:r>
              <a:rPr lang="en-US" sz="1800" dirty="0" err="1">
                <a:solidFill>
                  <a:srgbClr val="000000"/>
                </a:solidFill>
                <a:latin typeface="Source Han Sans KR"/>
                <a:ea typeface="Source Han Sans KR"/>
                <a:cs typeface="Source Han Sans KR"/>
                <a:sym typeface="Source Han Sans KR"/>
              </a:rPr>
              <a:t>mkdir</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linux_optimize</a:t>
            </a:r>
            <a:endParaRPr lang="en-US" sz="1800" dirty="0">
              <a:solidFill>
                <a:srgbClr val="000000"/>
              </a:solidFill>
              <a:latin typeface="Source Han Sans KR"/>
              <a:ea typeface="Source Han Sans KR"/>
              <a:cs typeface="Source Han Sans KR"/>
              <a:sym typeface="Source Han Sans KR"/>
            </a:endParaRPr>
          </a:p>
        </p:txBody>
      </p:sp>
      <p:sp>
        <p:nvSpPr>
          <p:cNvPr id="9" name="TextBox 9"/>
          <p:cNvSpPr txBox="1"/>
          <p:nvPr/>
        </p:nvSpPr>
        <p:spPr>
          <a:xfrm>
            <a:off x="2284886" y="4206667"/>
            <a:ext cx="3407122" cy="300339"/>
          </a:xfrm>
          <a:prstGeom prst="rect">
            <a:avLst/>
          </a:prstGeom>
        </p:spPr>
        <p:txBody>
          <a:bodyPr wrap="square" lIns="0" tIns="0" rIns="0" bIns="0" rtlCol="0" anchor="t">
            <a:spAutoFit/>
          </a:bodyPr>
          <a:lstStyle/>
          <a:p>
            <a:pPr algn="l">
              <a:lnSpc>
                <a:spcPts val="2520"/>
              </a:lnSpc>
            </a:pPr>
            <a:r>
              <a:rPr lang="ko-KR" altLang="en-US" sz="1800" b="1">
                <a:solidFill>
                  <a:srgbClr val="000000"/>
                </a:solidFill>
                <a:latin typeface="Source Han Sans KR Bold"/>
                <a:ea typeface="Source Han Sans KR Bold"/>
                <a:cs typeface="Source Han Sans KR Bold"/>
                <a:sym typeface="Source Han Sans KR Bold"/>
              </a:rPr>
              <a:t>프로젝트 디렉터리 생성</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10"/>
          <p:cNvSpPr txBox="1"/>
          <p:nvPr/>
        </p:nvSpPr>
        <p:spPr>
          <a:xfrm>
            <a:off x="10157776" y="4710340"/>
            <a:ext cx="3553420" cy="620939"/>
          </a:xfrm>
          <a:prstGeom prst="rect">
            <a:avLst/>
          </a:prstGeom>
        </p:spPr>
        <p:txBody>
          <a:bodyPr lIns="0" tIns="0" rIns="0" bIns="0" rtlCol="0" anchor="t">
            <a:spAutoFit/>
          </a:bodyPr>
          <a:lstStyle/>
          <a:p>
            <a:pPr algn="l">
              <a:lnSpc>
                <a:spcPts val="2520"/>
              </a:lnSpc>
            </a:pPr>
            <a:r>
              <a:rPr lang="fr-FR" sz="1800" dirty="0">
                <a:solidFill>
                  <a:srgbClr val="000000"/>
                </a:solidFill>
                <a:latin typeface="Source Han Sans KR"/>
                <a:ea typeface="Source Han Sans KR"/>
                <a:cs typeface="Source Han Sans KR"/>
                <a:sym typeface="Source Han Sans KR"/>
              </a:rPr>
              <a:t>python3 -m venv venv   	#</a:t>
            </a:r>
            <a:r>
              <a:rPr lang="ko-KR" altLang="en-US" sz="1800" dirty="0">
                <a:solidFill>
                  <a:srgbClr val="000000"/>
                </a:solidFill>
                <a:latin typeface="Source Han Sans KR"/>
                <a:ea typeface="Source Han Sans KR"/>
                <a:cs typeface="Source Han Sans KR"/>
                <a:sym typeface="Source Han Sans KR"/>
              </a:rPr>
              <a:t>생성</a:t>
            </a:r>
            <a:endParaRPr lang="fr-FR" sz="1800" dirty="0">
              <a:solidFill>
                <a:srgbClr val="000000"/>
              </a:solidFill>
              <a:latin typeface="Source Han Sans KR"/>
              <a:ea typeface="Source Han Sans KR"/>
              <a:cs typeface="Source Han Sans KR"/>
              <a:sym typeface="Source Han Sans KR"/>
            </a:endParaRPr>
          </a:p>
          <a:p>
            <a:pPr algn="l">
              <a:lnSpc>
                <a:spcPts val="2520"/>
              </a:lnSpc>
            </a:pPr>
            <a:r>
              <a:rPr lang="fr-FR" sz="1800" dirty="0">
                <a:solidFill>
                  <a:srgbClr val="000000"/>
                </a:solidFill>
                <a:latin typeface="Source Han Sans KR"/>
                <a:ea typeface="Source Han Sans KR"/>
                <a:cs typeface="Source Han Sans KR"/>
                <a:sym typeface="Source Han Sans KR"/>
              </a:rPr>
              <a:t>source venv/bin/activate	#</a:t>
            </a:r>
            <a:r>
              <a:rPr lang="ko-KR" altLang="en-US" sz="1800" dirty="0">
                <a:solidFill>
                  <a:srgbClr val="000000"/>
                </a:solidFill>
                <a:latin typeface="Source Han Sans KR"/>
                <a:ea typeface="Source Han Sans KR"/>
                <a:cs typeface="Source Han Sans KR"/>
                <a:sym typeface="Source Han Sans KR"/>
              </a:rPr>
              <a:t>활성화</a:t>
            </a:r>
            <a:endParaRPr lang="fr-FR" sz="1800" dirty="0">
              <a:solidFill>
                <a:srgbClr val="000000"/>
              </a:solidFill>
              <a:latin typeface="Source Han Sans KR"/>
              <a:ea typeface="Source Han Sans KR"/>
              <a:cs typeface="Source Han Sans KR"/>
              <a:sym typeface="Source Han Sans KR"/>
            </a:endParaRPr>
          </a:p>
        </p:txBody>
      </p:sp>
      <p:sp>
        <p:nvSpPr>
          <p:cNvPr id="11" name="TextBox 11"/>
          <p:cNvSpPr txBox="1"/>
          <p:nvPr/>
        </p:nvSpPr>
        <p:spPr>
          <a:xfrm>
            <a:off x="10157776" y="4206667"/>
            <a:ext cx="3196754"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가상환경</a:t>
            </a:r>
            <a:r>
              <a:rPr lang="en-US" altLang="ko-KR" sz="1800" b="1" dirty="0">
                <a:solidFill>
                  <a:srgbClr val="000000"/>
                </a:solidFill>
                <a:latin typeface="Source Han Sans KR Bold"/>
                <a:ea typeface="Source Han Sans KR Bold"/>
                <a:cs typeface="Source Han Sans KR Bold"/>
                <a:sym typeface="Source Han Sans KR Bold"/>
              </a:rPr>
              <a:t>(</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생성</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2" name="TextBox 12"/>
          <p:cNvSpPr txBox="1"/>
          <p:nvPr/>
        </p:nvSpPr>
        <p:spPr>
          <a:xfrm>
            <a:off x="2284886" y="7881820"/>
            <a:ext cx="3811114" cy="300339"/>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Sudo apt install python3.10-venv</a:t>
            </a:r>
          </a:p>
        </p:txBody>
      </p:sp>
      <p:sp>
        <p:nvSpPr>
          <p:cNvPr id="13" name="TextBox 13"/>
          <p:cNvSpPr txBox="1"/>
          <p:nvPr/>
        </p:nvSpPr>
        <p:spPr>
          <a:xfrm>
            <a:off x="2284886" y="7378146"/>
            <a:ext cx="2811838" cy="300339"/>
          </a:xfrm>
          <a:prstGeom prst="rect">
            <a:avLst/>
          </a:prstGeom>
        </p:spPr>
        <p:txBody>
          <a:bodyPr wrap="square"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Python</a:t>
            </a: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3.10 </a:t>
            </a:r>
            <a:r>
              <a:rPr lang="ko-KR" altLang="en-US" sz="1800" b="1" dirty="0">
                <a:solidFill>
                  <a:srgbClr val="000000"/>
                </a:solidFill>
                <a:latin typeface="Source Han Sans KR Bold"/>
                <a:ea typeface="Source Han Sans KR Bold"/>
                <a:cs typeface="Source Han Sans KR Bold"/>
                <a:sym typeface="Source Han Sans KR Bold"/>
              </a:rPr>
              <a:t>버전 설치</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4" name="TextBox 14"/>
          <p:cNvSpPr txBox="1"/>
          <p:nvPr/>
        </p:nvSpPr>
        <p:spPr>
          <a:xfrm>
            <a:off x="10157776" y="7881820"/>
            <a:ext cx="6758624" cy="1903342"/>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pip install click </a:t>
            </a:r>
            <a:r>
              <a:rPr lang="en-US" sz="1800" dirty="0" err="1">
                <a:solidFill>
                  <a:srgbClr val="000000"/>
                </a:solidFill>
                <a:latin typeface="Source Han Sans KR"/>
                <a:ea typeface="Source Han Sans KR"/>
                <a:cs typeface="Source Han Sans KR"/>
                <a:sym typeface="Source Han Sans KR"/>
              </a:rPr>
              <a:t>jsonschema</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psutil</a:t>
            </a: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en-US" sz="1800" dirty="0">
                <a:solidFill>
                  <a:srgbClr val="000000"/>
                </a:solidFill>
                <a:latin typeface="Source Han Sans KR"/>
                <a:ea typeface="Source Han Sans KR"/>
                <a:cs typeface="Source Han Sans KR"/>
                <a:sym typeface="Source Han Sans KR"/>
              </a:rPr>
              <a:t>#pip</a:t>
            </a:r>
            <a:r>
              <a:rPr lang="ko-KR" altLang="en-US" sz="1800" dirty="0">
                <a:solidFill>
                  <a:srgbClr val="000000"/>
                </a:solidFill>
                <a:latin typeface="Source Han Sans KR"/>
                <a:ea typeface="Source Han Sans KR"/>
                <a:cs typeface="Source Han Sans KR"/>
                <a:sym typeface="Source Han Sans KR"/>
              </a:rPr>
              <a:t>가 없을 시 </a:t>
            </a:r>
            <a:r>
              <a:rPr lang="en-US" altLang="ko-KR" sz="1800" dirty="0" err="1">
                <a:solidFill>
                  <a:srgbClr val="000000"/>
                </a:solidFill>
                <a:latin typeface="Source Han Sans KR"/>
                <a:ea typeface="Source Han Sans KR"/>
                <a:cs typeface="Source Han Sans KR"/>
                <a:sym typeface="Source Han Sans KR"/>
              </a:rPr>
              <a:t>sudo</a:t>
            </a:r>
            <a:r>
              <a:rPr lang="en-US" altLang="ko-KR" sz="1800" dirty="0">
                <a:solidFill>
                  <a:srgbClr val="000000"/>
                </a:solidFill>
                <a:latin typeface="Source Han Sans KR"/>
                <a:ea typeface="Source Han Sans KR"/>
                <a:cs typeface="Source Han Sans KR"/>
                <a:sym typeface="Source Han Sans KR"/>
              </a:rPr>
              <a:t> apt install python3-pip</a:t>
            </a: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en-US" altLang="ko-KR" dirty="0">
                <a:solidFill>
                  <a:srgbClr val="000000"/>
                </a:solidFill>
                <a:latin typeface="Source Han Sans KR"/>
                <a:ea typeface="Source Han Sans KR"/>
                <a:cs typeface="Source Han Sans KR"/>
                <a:sym typeface="Source Han Sans KR"/>
              </a:rPr>
              <a:t>click → CLI(Command Line Interface) </a:t>
            </a:r>
            <a:r>
              <a:rPr lang="ko-KR" altLang="en-US" dirty="0">
                <a:solidFill>
                  <a:srgbClr val="000000"/>
                </a:solidFill>
                <a:latin typeface="Source Han Sans KR"/>
                <a:ea typeface="Source Han Sans KR"/>
                <a:cs typeface="Source Han Sans KR"/>
                <a:sym typeface="Source Han Sans KR"/>
              </a:rPr>
              <a:t>개발을 편리하게 지원</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altLang="ko-KR" dirty="0" err="1">
                <a:solidFill>
                  <a:srgbClr val="000000"/>
                </a:solidFill>
                <a:latin typeface="Source Han Sans KR"/>
                <a:ea typeface="Source Han Sans KR"/>
                <a:cs typeface="Source Han Sans KR"/>
                <a:sym typeface="Source Han Sans KR"/>
              </a:rPr>
              <a:t>jsonschema</a:t>
            </a:r>
            <a:r>
              <a:rPr lang="en-US" altLang="ko-KR" dirty="0">
                <a:solidFill>
                  <a:srgbClr val="000000"/>
                </a:solidFill>
                <a:latin typeface="Source Han Sans KR"/>
                <a:ea typeface="Source Han Sans KR"/>
                <a:cs typeface="Source Han Sans KR"/>
                <a:sym typeface="Source Han Sans KR"/>
              </a:rPr>
              <a:t> → JSON </a:t>
            </a:r>
            <a:r>
              <a:rPr lang="ko-KR" altLang="en-US" dirty="0">
                <a:solidFill>
                  <a:srgbClr val="000000"/>
                </a:solidFill>
                <a:latin typeface="Source Han Sans KR"/>
                <a:ea typeface="Source Han Sans KR"/>
                <a:cs typeface="Source Han Sans KR"/>
                <a:sym typeface="Source Han Sans KR"/>
              </a:rPr>
              <a:t>설정 파일의 유효성 검사</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altLang="ko-KR" dirty="0" err="1">
                <a:solidFill>
                  <a:srgbClr val="000000"/>
                </a:solidFill>
                <a:latin typeface="Source Han Sans KR"/>
                <a:ea typeface="Source Han Sans KR"/>
                <a:cs typeface="Source Han Sans KR"/>
                <a:sym typeface="Source Han Sans KR"/>
              </a:rPr>
              <a:t>psutil</a:t>
            </a:r>
            <a:r>
              <a:rPr lang="en-US" altLang="ko-KR" dirty="0">
                <a:solidFill>
                  <a:srgbClr val="000000"/>
                </a:solidFill>
                <a:latin typeface="Source Han Sans KR"/>
                <a:ea typeface="Source Han Sans KR"/>
                <a:cs typeface="Source Han Sans KR"/>
                <a:sym typeface="Source Han Sans KR"/>
              </a:rPr>
              <a:t> → </a:t>
            </a:r>
            <a:r>
              <a:rPr lang="ko-KR" altLang="en-US" dirty="0">
                <a:solidFill>
                  <a:srgbClr val="000000"/>
                </a:solidFill>
                <a:latin typeface="Source Han Sans KR"/>
                <a:ea typeface="Source Han Sans KR"/>
                <a:cs typeface="Source Han Sans KR"/>
                <a:sym typeface="Source Han Sans KR"/>
              </a:rPr>
              <a:t>시스템 정보 및 프로세스 관리에 유용</a:t>
            </a:r>
            <a:endParaRPr lang="en-US" dirty="0">
              <a:solidFill>
                <a:srgbClr val="000000"/>
              </a:solidFill>
              <a:latin typeface="Source Han Sans KR"/>
              <a:ea typeface="Source Han Sans KR"/>
              <a:cs typeface="Source Han Sans KR"/>
              <a:sym typeface="Source Han Sans KR"/>
            </a:endParaRPr>
          </a:p>
          <a:p>
            <a:pPr algn="l">
              <a:lnSpc>
                <a:spcPts val="2520"/>
              </a:lnSpc>
            </a:pPr>
            <a:endParaRPr lang="en-US" sz="1800" dirty="0">
              <a:solidFill>
                <a:srgbClr val="000000"/>
              </a:solidFill>
              <a:latin typeface="Source Han Sans KR"/>
              <a:ea typeface="Source Han Sans KR"/>
              <a:cs typeface="Source Han Sans KR"/>
              <a:sym typeface="Source Han Sans KR"/>
            </a:endParaRPr>
          </a:p>
        </p:txBody>
      </p:sp>
      <p:sp>
        <p:nvSpPr>
          <p:cNvPr id="15" name="TextBox 15"/>
          <p:cNvSpPr txBox="1"/>
          <p:nvPr/>
        </p:nvSpPr>
        <p:spPr>
          <a:xfrm>
            <a:off x="10157776" y="7378146"/>
            <a:ext cx="2549640" cy="300339"/>
          </a:xfrm>
          <a:prstGeom prst="rect">
            <a:avLst/>
          </a:prstGeom>
        </p:spPr>
        <p:txBody>
          <a:bodyPr wrap="square" lIns="0" tIns="0" rIns="0" bIns="0" rtlCol="0" anchor="t">
            <a:spAutoFit/>
          </a:bodyPr>
          <a:lstStyle/>
          <a:p>
            <a:pPr algn="l">
              <a:lnSpc>
                <a:spcPts val="2520"/>
              </a:lnSpc>
            </a:pPr>
            <a:r>
              <a:rPr lang="en-US" b="1">
                <a:solidFill>
                  <a:srgbClr val="000000"/>
                </a:solidFill>
                <a:latin typeface="Source Han Sans KR Bold"/>
                <a:ea typeface="Source Han Sans KR Bold"/>
                <a:cs typeface="Source Han Sans KR Bold"/>
                <a:sym typeface="Source Han Sans KR Bold"/>
              </a:rPr>
              <a:t>Python </a:t>
            </a:r>
            <a:r>
              <a:rPr lang="ko-KR" altLang="en-US" b="1" dirty="0">
                <a:solidFill>
                  <a:srgbClr val="000000"/>
                </a:solidFill>
                <a:latin typeface="Source Han Sans KR Bold"/>
                <a:ea typeface="Source Han Sans KR Bold"/>
                <a:cs typeface="Source Han Sans KR Bold"/>
                <a:sym typeface="Source Han Sans KR Bold"/>
              </a:rPr>
              <a:t>패키지 설치</a:t>
            </a:r>
            <a:endParaRPr lang="en-US" sz="1800" b="1" dirty="0">
              <a:solidFill>
                <a:srgbClr val="000000"/>
              </a:solidFill>
              <a:latin typeface="Source Han Sans KR Bold"/>
              <a:ea typeface="Source Han Sans KR Bold"/>
              <a:cs typeface="Source Han Sans KR Bold"/>
              <a:sym typeface="Source Han Sans KR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2482</TotalTime>
  <Words>16078</Words>
  <Application>Microsoft Office PowerPoint</Application>
  <PresentationFormat>사용자 지정</PresentationFormat>
  <Paragraphs>2078</Paragraphs>
  <Slides>79</Slides>
  <Notes>4</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79</vt:i4>
      </vt:variant>
    </vt:vector>
  </HeadingPairs>
  <TitlesOfParts>
    <vt:vector size="91" baseType="lpstr">
      <vt:lpstr>Source Han Sans KR Bold</vt:lpstr>
      <vt:lpstr>Arial</vt:lpstr>
      <vt:lpstr>Inter Bold</vt:lpstr>
      <vt:lpstr>Wingdings</vt:lpstr>
      <vt:lpstr>Inter Semi-Bold</vt:lpstr>
      <vt:lpstr>맑은 고딕</vt:lpstr>
      <vt:lpstr>Source Han Sans KR Medium</vt:lpstr>
      <vt:lpstr>Calibri</vt:lpstr>
      <vt:lpstr>Source Han Sans KR</vt:lpstr>
      <vt:lpstr>Inter</vt:lpstr>
      <vt:lpstr>Inter Light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그레이 블랙 심플한 마케터 포트폴리오 프레젠테이션</dc:title>
  <cp:lastModifiedBy>케 지</cp:lastModifiedBy>
  <cp:revision>137</cp:revision>
  <dcterms:created xsi:type="dcterms:W3CDTF">2006-08-16T00:00:00Z</dcterms:created>
  <dcterms:modified xsi:type="dcterms:W3CDTF">2025-04-09T05:54:39Z</dcterms:modified>
  <dc:identifier>DAGis_g1UzM</dc:identifier>
</cp:coreProperties>
</file>